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17"/>
  </p:notesMasterIdLst>
  <p:sldIdLst>
    <p:sldId id="263" r:id="rId2"/>
    <p:sldId id="265" r:id="rId3"/>
    <p:sldId id="318" r:id="rId4"/>
    <p:sldId id="322" r:id="rId5"/>
    <p:sldId id="311" r:id="rId6"/>
    <p:sldId id="309" r:id="rId7"/>
    <p:sldId id="325" r:id="rId8"/>
    <p:sldId id="312" r:id="rId9"/>
    <p:sldId id="313" r:id="rId10"/>
    <p:sldId id="323" r:id="rId11"/>
    <p:sldId id="315" r:id="rId12"/>
    <p:sldId id="324" r:id="rId13"/>
    <p:sldId id="298" r:id="rId14"/>
    <p:sldId id="307" r:id="rId15"/>
    <p:sldId id="266" r:id="rId16"/>
  </p:sldIdLst>
  <p:sldSz cx="9906000" cy="6858000" type="A4"/>
  <p:notesSz cx="6735763" cy="9866313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나눔바른고딕" panose="020B0600000101010101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  <p:embeddedFont>
      <p:font typeface="Impact" panose="020B0806030902050204" pitchFamily="34" charset="0"/>
      <p:regular r:id="rId26"/>
    </p:embeddedFont>
    <p:embeddedFont>
      <p:font typeface="휴먼엑스포" panose="02030504000101010101" pitchFamily="18" charset="-127"/>
      <p:regular r:id="rId27"/>
    </p:embeddedFont>
    <p:embeddedFont>
      <p:font typeface="KoPub돋움체 Bold" panose="020B0600000101010101" charset="-127"/>
      <p:bold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orient="horz" pos="4065" userDrawn="1">
          <p15:clr>
            <a:srgbClr val="A4A3A4"/>
          </p15:clr>
        </p15:guide>
        <p15:guide id="3" pos="6000" userDrawn="1">
          <p15:clr>
            <a:srgbClr val="A4A3A4"/>
          </p15:clr>
        </p15:guide>
        <p15:guide id="4" pos="240" userDrawn="1">
          <p15:clr>
            <a:srgbClr val="A4A3A4"/>
          </p15:clr>
        </p15:guide>
        <p15:guide id="5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B1E"/>
    <a:srgbClr val="17559C"/>
    <a:srgbClr val="1D68BC"/>
    <a:srgbClr val="336FB6"/>
    <a:srgbClr val="4381BF"/>
    <a:srgbClr val="4897D3"/>
    <a:srgbClr val="48A2E4"/>
    <a:srgbClr val="4B9AE3"/>
    <a:srgbClr val="4388D0"/>
    <a:srgbClr val="1E4F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7794" autoAdjust="0"/>
  </p:normalViewPr>
  <p:slideViewPr>
    <p:cSldViewPr snapToGrid="0">
      <p:cViewPr varScale="1">
        <p:scale>
          <a:sx n="117" d="100"/>
          <a:sy n="117" d="100"/>
        </p:scale>
        <p:origin x="1116" y="102"/>
      </p:cViewPr>
      <p:guideLst>
        <p:guide orient="horz" pos="686"/>
        <p:guide orient="horz" pos="4065"/>
        <p:guide pos="6000"/>
        <p:guide pos="240"/>
        <p:guide pos="312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8249A-99AF-4134-9055-19D439126E80}" type="datetimeFigureOut">
              <a:rPr lang="ko-KR" altLang="en-US" smtClean="0"/>
              <a:t>2020-11-16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63613" y="1233488"/>
            <a:ext cx="48085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8AC4D-886B-4676-8733-DB84A4B293A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901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6550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ko-KR" sz="1200" b="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66B1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3538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b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0536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228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958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546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0802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412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1816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1605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6156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8AC4D-886B-4676-8733-DB84A4B293A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493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92246" y="6479539"/>
            <a:ext cx="650225" cy="365125"/>
          </a:xfrm>
        </p:spPr>
        <p:txBody>
          <a:bodyPr/>
          <a:lstStyle>
            <a:lvl1pPr>
              <a:defRPr sz="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124362D4-033C-4EC0-B4C0-7EFBE6DF14CE}"/>
              </a:ext>
            </a:extLst>
          </p:cNvPr>
          <p:cNvSpPr txBox="1"/>
          <p:nvPr userDrawn="1"/>
        </p:nvSpPr>
        <p:spPr>
          <a:xfrm>
            <a:off x="163726" y="6560579"/>
            <a:ext cx="2178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시대를 선도하기 위한 「미래 이동통신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R&amp;D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추진전략」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28F84AC5-E7B6-42D8-8C6B-9F193A2DED4D}"/>
              </a:ext>
            </a:extLst>
          </p:cNvPr>
          <p:cNvSpPr/>
          <p:nvPr userDrawn="1"/>
        </p:nvSpPr>
        <p:spPr>
          <a:xfrm>
            <a:off x="9725835" y="6645983"/>
            <a:ext cx="180165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00B2892-03F0-47C2-9FAF-882D2D8CFAAF}"/>
              </a:ext>
            </a:extLst>
          </p:cNvPr>
          <p:cNvGrpSpPr/>
          <p:nvPr userDrawn="1"/>
        </p:nvGrpSpPr>
        <p:grpSpPr>
          <a:xfrm>
            <a:off x="0" y="-376"/>
            <a:ext cx="2245519" cy="281364"/>
            <a:chOff x="0" y="-376"/>
            <a:chExt cx="2245519" cy="281364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D04D4CD-3D7E-4940-B227-AE582F84C08E}"/>
                </a:ext>
              </a:extLst>
            </p:cNvPr>
            <p:cNvSpPr>
              <a:spLocks/>
            </p:cNvSpPr>
            <p:nvPr userDrawn="1"/>
          </p:nvSpPr>
          <p:spPr bwMode="auto">
            <a:xfrm flipH="1" flipV="1">
              <a:off x="0" y="-376"/>
              <a:ext cx="2245519" cy="281364"/>
            </a:xfrm>
            <a:custGeom>
              <a:avLst/>
              <a:gdLst>
                <a:gd name="T0" fmla="*/ 0 w 2181"/>
                <a:gd name="T1" fmla="*/ 245 h 245"/>
                <a:gd name="T2" fmla="*/ 180 w 2181"/>
                <a:gd name="T3" fmla="*/ 122 h 245"/>
                <a:gd name="T4" fmla="*/ 380 w 2181"/>
                <a:gd name="T5" fmla="*/ 5 h 245"/>
                <a:gd name="T6" fmla="*/ 2181 w 2181"/>
                <a:gd name="T7" fmla="*/ 5 h 245"/>
                <a:gd name="T8" fmla="*/ 2181 w 2181"/>
                <a:gd name="T9" fmla="*/ 245 h 245"/>
                <a:gd name="T10" fmla="*/ 0 w 2181"/>
                <a:gd name="T1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1" h="245">
                  <a:moveTo>
                    <a:pt x="0" y="245"/>
                  </a:moveTo>
                  <a:cubicBezTo>
                    <a:pt x="0" y="245"/>
                    <a:pt x="134" y="244"/>
                    <a:pt x="180" y="122"/>
                  </a:cubicBezTo>
                  <a:cubicBezTo>
                    <a:pt x="226" y="0"/>
                    <a:pt x="303" y="5"/>
                    <a:pt x="380" y="5"/>
                  </a:cubicBezTo>
                  <a:cubicBezTo>
                    <a:pt x="457" y="5"/>
                    <a:pt x="2181" y="5"/>
                    <a:pt x="2181" y="5"/>
                  </a:cubicBezTo>
                  <a:cubicBezTo>
                    <a:pt x="2181" y="245"/>
                    <a:pt x="2181" y="245"/>
                    <a:pt x="2181" y="245"/>
                  </a:cubicBezTo>
                  <a:lnTo>
                    <a:pt x="0" y="24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TextBox 17">
              <a:extLst>
                <a:ext uri="{FF2B5EF4-FFF2-40B4-BE49-F238E27FC236}">
                  <a16:creationId xmlns:a16="http://schemas.microsoft.com/office/drawing/2014/main" id="{ECB77CE6-6237-41AB-9FDF-EC5C223F53D6}"/>
                </a:ext>
              </a:extLst>
            </p:cNvPr>
            <p:cNvSpPr txBox="1"/>
            <p:nvPr userDrawn="1"/>
          </p:nvSpPr>
          <p:spPr>
            <a:xfrm flipH="1">
              <a:off x="93341" y="3989"/>
              <a:ext cx="9557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Ⅰ. </a:t>
              </a:r>
              <a:r>
                <a: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추진배경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4B8733-21F3-4668-B6AD-45F5719CEAAF}"/>
              </a:ext>
            </a:extLst>
          </p:cNvPr>
          <p:cNvSpPr txBox="1"/>
          <p:nvPr userDrawn="1"/>
        </p:nvSpPr>
        <p:spPr>
          <a:xfrm>
            <a:off x="9397183" y="6561120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0" eaLnBrk="1" latinLnBrk="1" hangingPunct="1"/>
            <a:r>
              <a:rPr lang="en-US" altLang="ko-KR" sz="800" b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16</a:t>
            </a:r>
            <a:endParaRPr lang="ko-KR" altLang="en-US" sz="800" b="1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0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2012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8882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101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0378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0371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2878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700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7">
            <a:extLst>
              <a:ext uri="{FF2B5EF4-FFF2-40B4-BE49-F238E27FC236}">
                <a16:creationId xmlns:a16="http://schemas.microsoft.com/office/drawing/2014/main" id="{B832E3CF-45A4-493F-8B38-AAD31FF4DBEE}"/>
              </a:ext>
            </a:extLst>
          </p:cNvPr>
          <p:cNvSpPr txBox="1"/>
          <p:nvPr userDrawn="1"/>
        </p:nvSpPr>
        <p:spPr>
          <a:xfrm>
            <a:off x="163726" y="6560579"/>
            <a:ext cx="2178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시대를 선도하기 위한 「미래 이동통신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R&amp;D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추진전략」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8DA8427-A763-466D-826B-FB15D85EF7F3}"/>
              </a:ext>
            </a:extLst>
          </p:cNvPr>
          <p:cNvGrpSpPr/>
          <p:nvPr userDrawn="1"/>
        </p:nvGrpSpPr>
        <p:grpSpPr>
          <a:xfrm>
            <a:off x="0" y="-376"/>
            <a:ext cx="2245519" cy="281364"/>
            <a:chOff x="0" y="-376"/>
            <a:chExt cx="2245519" cy="281364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511E3D2-5BD7-4C2A-9B99-FE295880D9E1}"/>
                </a:ext>
              </a:extLst>
            </p:cNvPr>
            <p:cNvSpPr>
              <a:spLocks/>
            </p:cNvSpPr>
            <p:nvPr userDrawn="1"/>
          </p:nvSpPr>
          <p:spPr bwMode="auto">
            <a:xfrm flipH="1" flipV="1">
              <a:off x="0" y="-376"/>
              <a:ext cx="2245519" cy="281364"/>
            </a:xfrm>
            <a:custGeom>
              <a:avLst/>
              <a:gdLst>
                <a:gd name="T0" fmla="*/ 0 w 2181"/>
                <a:gd name="T1" fmla="*/ 245 h 245"/>
                <a:gd name="T2" fmla="*/ 180 w 2181"/>
                <a:gd name="T3" fmla="*/ 122 h 245"/>
                <a:gd name="T4" fmla="*/ 380 w 2181"/>
                <a:gd name="T5" fmla="*/ 5 h 245"/>
                <a:gd name="T6" fmla="*/ 2181 w 2181"/>
                <a:gd name="T7" fmla="*/ 5 h 245"/>
                <a:gd name="T8" fmla="*/ 2181 w 2181"/>
                <a:gd name="T9" fmla="*/ 245 h 245"/>
                <a:gd name="T10" fmla="*/ 0 w 2181"/>
                <a:gd name="T1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1" h="245">
                  <a:moveTo>
                    <a:pt x="0" y="245"/>
                  </a:moveTo>
                  <a:cubicBezTo>
                    <a:pt x="0" y="245"/>
                    <a:pt x="134" y="244"/>
                    <a:pt x="180" y="122"/>
                  </a:cubicBezTo>
                  <a:cubicBezTo>
                    <a:pt x="226" y="0"/>
                    <a:pt x="303" y="5"/>
                    <a:pt x="380" y="5"/>
                  </a:cubicBezTo>
                  <a:cubicBezTo>
                    <a:pt x="457" y="5"/>
                    <a:pt x="2181" y="5"/>
                    <a:pt x="2181" y="5"/>
                  </a:cubicBezTo>
                  <a:cubicBezTo>
                    <a:pt x="2181" y="245"/>
                    <a:pt x="2181" y="245"/>
                    <a:pt x="2181" y="245"/>
                  </a:cubicBezTo>
                  <a:lnTo>
                    <a:pt x="0" y="24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5ADC5B8C-0410-4848-B74B-044879B164FB}"/>
                </a:ext>
              </a:extLst>
            </p:cNvPr>
            <p:cNvSpPr txBox="1"/>
            <p:nvPr userDrawn="1"/>
          </p:nvSpPr>
          <p:spPr>
            <a:xfrm flipH="1">
              <a:off x="93341" y="3989"/>
              <a:ext cx="1750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Ⅱ. </a:t>
              </a:r>
              <a:r>
                <a: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국내외 동향 및 시사점</a:t>
              </a:r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54F643-85D2-4106-B7A3-337DEA59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2246" y="6479539"/>
            <a:ext cx="650225" cy="365125"/>
          </a:xfrm>
        </p:spPr>
        <p:txBody>
          <a:bodyPr/>
          <a:lstStyle>
            <a:lvl1pPr>
              <a:defRPr sz="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D0ED635-08EF-42CA-9641-FCAC37989C13}"/>
              </a:ext>
            </a:extLst>
          </p:cNvPr>
          <p:cNvSpPr/>
          <p:nvPr userDrawn="1"/>
        </p:nvSpPr>
        <p:spPr>
          <a:xfrm>
            <a:off x="9725835" y="6645983"/>
            <a:ext cx="180165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16A53A-35E5-481F-90A0-B14D0EB178AA}"/>
              </a:ext>
            </a:extLst>
          </p:cNvPr>
          <p:cNvSpPr txBox="1"/>
          <p:nvPr userDrawn="1"/>
        </p:nvSpPr>
        <p:spPr>
          <a:xfrm>
            <a:off x="9397183" y="6561120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0" eaLnBrk="1" latinLnBrk="1" hangingPunct="1"/>
            <a:r>
              <a:rPr lang="en-US" altLang="ko-KR" sz="800" b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16</a:t>
            </a:r>
            <a:endParaRPr lang="ko-KR" altLang="en-US" sz="800" b="1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82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7">
            <a:extLst>
              <a:ext uri="{FF2B5EF4-FFF2-40B4-BE49-F238E27FC236}">
                <a16:creationId xmlns:a16="http://schemas.microsoft.com/office/drawing/2014/main" id="{A355E42E-9614-4A46-9221-142FBA2A7092}"/>
              </a:ext>
            </a:extLst>
          </p:cNvPr>
          <p:cNvSpPr txBox="1"/>
          <p:nvPr userDrawn="1"/>
        </p:nvSpPr>
        <p:spPr>
          <a:xfrm>
            <a:off x="163726" y="6560579"/>
            <a:ext cx="2178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시대를 선도하기 위한 「미래 이동통신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R&amp;D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추진전략」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14A3AEF-B091-4533-AF56-4E78098CC4BC}"/>
              </a:ext>
            </a:extLst>
          </p:cNvPr>
          <p:cNvGrpSpPr/>
          <p:nvPr userDrawn="1"/>
        </p:nvGrpSpPr>
        <p:grpSpPr>
          <a:xfrm>
            <a:off x="0" y="-376"/>
            <a:ext cx="2245519" cy="281364"/>
            <a:chOff x="0" y="-376"/>
            <a:chExt cx="2245519" cy="281364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331E1E50-557F-41BB-986E-6B52AD3F9D6D}"/>
                </a:ext>
              </a:extLst>
            </p:cNvPr>
            <p:cNvSpPr>
              <a:spLocks/>
            </p:cNvSpPr>
            <p:nvPr userDrawn="1"/>
          </p:nvSpPr>
          <p:spPr bwMode="auto">
            <a:xfrm flipH="1" flipV="1">
              <a:off x="0" y="-376"/>
              <a:ext cx="2245519" cy="281364"/>
            </a:xfrm>
            <a:custGeom>
              <a:avLst/>
              <a:gdLst>
                <a:gd name="T0" fmla="*/ 0 w 2181"/>
                <a:gd name="T1" fmla="*/ 245 h 245"/>
                <a:gd name="T2" fmla="*/ 180 w 2181"/>
                <a:gd name="T3" fmla="*/ 122 h 245"/>
                <a:gd name="T4" fmla="*/ 380 w 2181"/>
                <a:gd name="T5" fmla="*/ 5 h 245"/>
                <a:gd name="T6" fmla="*/ 2181 w 2181"/>
                <a:gd name="T7" fmla="*/ 5 h 245"/>
                <a:gd name="T8" fmla="*/ 2181 w 2181"/>
                <a:gd name="T9" fmla="*/ 245 h 245"/>
                <a:gd name="T10" fmla="*/ 0 w 2181"/>
                <a:gd name="T1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1" h="245">
                  <a:moveTo>
                    <a:pt x="0" y="245"/>
                  </a:moveTo>
                  <a:cubicBezTo>
                    <a:pt x="0" y="245"/>
                    <a:pt x="134" y="244"/>
                    <a:pt x="180" y="122"/>
                  </a:cubicBezTo>
                  <a:cubicBezTo>
                    <a:pt x="226" y="0"/>
                    <a:pt x="303" y="5"/>
                    <a:pt x="380" y="5"/>
                  </a:cubicBezTo>
                  <a:cubicBezTo>
                    <a:pt x="457" y="5"/>
                    <a:pt x="2181" y="5"/>
                    <a:pt x="2181" y="5"/>
                  </a:cubicBezTo>
                  <a:cubicBezTo>
                    <a:pt x="2181" y="245"/>
                    <a:pt x="2181" y="245"/>
                    <a:pt x="2181" y="245"/>
                  </a:cubicBezTo>
                  <a:lnTo>
                    <a:pt x="0" y="24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790E92C0-7E25-42C1-A9EE-8C341D6D4124}"/>
                </a:ext>
              </a:extLst>
            </p:cNvPr>
            <p:cNvSpPr txBox="1"/>
            <p:nvPr userDrawn="1"/>
          </p:nvSpPr>
          <p:spPr>
            <a:xfrm flipH="1">
              <a:off x="93341" y="3989"/>
              <a:ext cx="14398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Ⅲ. </a:t>
              </a:r>
              <a:r>
                <a: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비전 및 추진전략</a:t>
              </a:r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F4B7EE0-CBE5-4EC1-84F5-A8596B41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2246" y="6479539"/>
            <a:ext cx="650225" cy="365125"/>
          </a:xfrm>
        </p:spPr>
        <p:txBody>
          <a:bodyPr/>
          <a:lstStyle>
            <a:lvl1pPr>
              <a:defRPr sz="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3BA7E1E-0F1C-48EB-A274-6509E5EA1E51}"/>
              </a:ext>
            </a:extLst>
          </p:cNvPr>
          <p:cNvSpPr/>
          <p:nvPr userDrawn="1"/>
        </p:nvSpPr>
        <p:spPr>
          <a:xfrm>
            <a:off x="9725835" y="6645983"/>
            <a:ext cx="180165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459C75-ACCA-40FE-AA94-D9347B337EB6}"/>
              </a:ext>
            </a:extLst>
          </p:cNvPr>
          <p:cNvSpPr txBox="1"/>
          <p:nvPr userDrawn="1"/>
        </p:nvSpPr>
        <p:spPr>
          <a:xfrm>
            <a:off x="9397183" y="6561120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0" eaLnBrk="1" latinLnBrk="1" hangingPunct="1"/>
            <a:r>
              <a:rPr lang="en-US" altLang="ko-KR" sz="800" b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16</a:t>
            </a:r>
            <a:endParaRPr lang="ko-KR" altLang="en-US" sz="800" b="1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15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7">
            <a:extLst>
              <a:ext uri="{FF2B5EF4-FFF2-40B4-BE49-F238E27FC236}">
                <a16:creationId xmlns:a16="http://schemas.microsoft.com/office/drawing/2014/main" id="{406AA6BE-4AD4-412B-9440-E1F8991BEAC2}"/>
              </a:ext>
            </a:extLst>
          </p:cNvPr>
          <p:cNvSpPr txBox="1"/>
          <p:nvPr userDrawn="1"/>
        </p:nvSpPr>
        <p:spPr>
          <a:xfrm>
            <a:off x="163726" y="6560579"/>
            <a:ext cx="2178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시대를 선도하기 위한 「미래 이동통신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R&amp;D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추진전략」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2A26DBA-D10C-462A-8533-4DDF8D38955F}"/>
              </a:ext>
            </a:extLst>
          </p:cNvPr>
          <p:cNvGrpSpPr/>
          <p:nvPr userDrawn="1"/>
        </p:nvGrpSpPr>
        <p:grpSpPr>
          <a:xfrm>
            <a:off x="0" y="-376"/>
            <a:ext cx="2245519" cy="281364"/>
            <a:chOff x="0" y="-376"/>
            <a:chExt cx="2245519" cy="281364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BED0168-60B6-427D-BCDE-E1854CBC6ECA}"/>
                </a:ext>
              </a:extLst>
            </p:cNvPr>
            <p:cNvSpPr>
              <a:spLocks/>
            </p:cNvSpPr>
            <p:nvPr userDrawn="1"/>
          </p:nvSpPr>
          <p:spPr bwMode="auto">
            <a:xfrm flipH="1" flipV="1">
              <a:off x="0" y="-376"/>
              <a:ext cx="2245519" cy="281364"/>
            </a:xfrm>
            <a:custGeom>
              <a:avLst/>
              <a:gdLst>
                <a:gd name="T0" fmla="*/ 0 w 2181"/>
                <a:gd name="T1" fmla="*/ 245 h 245"/>
                <a:gd name="T2" fmla="*/ 180 w 2181"/>
                <a:gd name="T3" fmla="*/ 122 h 245"/>
                <a:gd name="T4" fmla="*/ 380 w 2181"/>
                <a:gd name="T5" fmla="*/ 5 h 245"/>
                <a:gd name="T6" fmla="*/ 2181 w 2181"/>
                <a:gd name="T7" fmla="*/ 5 h 245"/>
                <a:gd name="T8" fmla="*/ 2181 w 2181"/>
                <a:gd name="T9" fmla="*/ 245 h 245"/>
                <a:gd name="T10" fmla="*/ 0 w 2181"/>
                <a:gd name="T1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1" h="245">
                  <a:moveTo>
                    <a:pt x="0" y="245"/>
                  </a:moveTo>
                  <a:cubicBezTo>
                    <a:pt x="0" y="245"/>
                    <a:pt x="134" y="244"/>
                    <a:pt x="180" y="122"/>
                  </a:cubicBezTo>
                  <a:cubicBezTo>
                    <a:pt x="226" y="0"/>
                    <a:pt x="303" y="5"/>
                    <a:pt x="380" y="5"/>
                  </a:cubicBezTo>
                  <a:cubicBezTo>
                    <a:pt x="457" y="5"/>
                    <a:pt x="2181" y="5"/>
                    <a:pt x="2181" y="5"/>
                  </a:cubicBezTo>
                  <a:cubicBezTo>
                    <a:pt x="2181" y="245"/>
                    <a:pt x="2181" y="245"/>
                    <a:pt x="2181" y="245"/>
                  </a:cubicBezTo>
                  <a:lnTo>
                    <a:pt x="0" y="24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E79D0E98-D79D-4DF6-A5EC-22F4E9B70845}"/>
                </a:ext>
              </a:extLst>
            </p:cNvPr>
            <p:cNvSpPr txBox="1"/>
            <p:nvPr userDrawn="1"/>
          </p:nvSpPr>
          <p:spPr>
            <a:xfrm flipH="1">
              <a:off x="93341" y="3989"/>
              <a:ext cx="12666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Ⅳ. </a:t>
              </a:r>
              <a:r>
                <a: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주요 추진과제</a:t>
              </a:r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75E0677-D9F0-488A-9C8E-268B61D6B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2246" y="6479539"/>
            <a:ext cx="650225" cy="365125"/>
          </a:xfrm>
        </p:spPr>
        <p:txBody>
          <a:bodyPr/>
          <a:lstStyle>
            <a:lvl1pPr>
              <a:defRPr sz="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43DFF89-3CA5-4274-9D74-3D768A2075CC}"/>
              </a:ext>
            </a:extLst>
          </p:cNvPr>
          <p:cNvSpPr/>
          <p:nvPr userDrawn="1"/>
        </p:nvSpPr>
        <p:spPr>
          <a:xfrm>
            <a:off x="9725835" y="6645983"/>
            <a:ext cx="180165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C26F3F-A151-4CCE-9B8A-210EC064166A}"/>
              </a:ext>
            </a:extLst>
          </p:cNvPr>
          <p:cNvSpPr txBox="1"/>
          <p:nvPr userDrawn="1"/>
        </p:nvSpPr>
        <p:spPr>
          <a:xfrm>
            <a:off x="9397183" y="6561120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0" eaLnBrk="1" latinLnBrk="1" hangingPunct="1"/>
            <a:r>
              <a:rPr lang="en-US" altLang="ko-KR" sz="800" b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16</a:t>
            </a:r>
            <a:endParaRPr lang="ko-KR" altLang="en-US" sz="800" b="1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3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7">
            <a:extLst>
              <a:ext uri="{FF2B5EF4-FFF2-40B4-BE49-F238E27FC236}">
                <a16:creationId xmlns:a16="http://schemas.microsoft.com/office/drawing/2014/main" id="{BA08AF4E-C633-4B15-A6D6-DB10BCEB21BF}"/>
              </a:ext>
            </a:extLst>
          </p:cNvPr>
          <p:cNvSpPr txBox="1"/>
          <p:nvPr userDrawn="1"/>
        </p:nvSpPr>
        <p:spPr>
          <a:xfrm>
            <a:off x="163726" y="6560579"/>
            <a:ext cx="2178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시대를 선도하기 위한 「미래 이동통신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R&amp;D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추진전략」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2126448-ECD3-4B46-BB74-520A8BCB7482}"/>
              </a:ext>
            </a:extLst>
          </p:cNvPr>
          <p:cNvGrpSpPr/>
          <p:nvPr userDrawn="1"/>
        </p:nvGrpSpPr>
        <p:grpSpPr>
          <a:xfrm>
            <a:off x="0" y="-376"/>
            <a:ext cx="2245519" cy="281364"/>
            <a:chOff x="0" y="-376"/>
            <a:chExt cx="2245519" cy="281364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65DA7CD-37C7-45F0-B0AF-B5D8DAACADBF}"/>
                </a:ext>
              </a:extLst>
            </p:cNvPr>
            <p:cNvSpPr>
              <a:spLocks/>
            </p:cNvSpPr>
            <p:nvPr userDrawn="1"/>
          </p:nvSpPr>
          <p:spPr bwMode="auto">
            <a:xfrm flipH="1" flipV="1">
              <a:off x="0" y="-376"/>
              <a:ext cx="2245519" cy="281364"/>
            </a:xfrm>
            <a:custGeom>
              <a:avLst/>
              <a:gdLst>
                <a:gd name="T0" fmla="*/ 0 w 2181"/>
                <a:gd name="T1" fmla="*/ 245 h 245"/>
                <a:gd name="T2" fmla="*/ 180 w 2181"/>
                <a:gd name="T3" fmla="*/ 122 h 245"/>
                <a:gd name="T4" fmla="*/ 380 w 2181"/>
                <a:gd name="T5" fmla="*/ 5 h 245"/>
                <a:gd name="T6" fmla="*/ 2181 w 2181"/>
                <a:gd name="T7" fmla="*/ 5 h 245"/>
                <a:gd name="T8" fmla="*/ 2181 w 2181"/>
                <a:gd name="T9" fmla="*/ 245 h 245"/>
                <a:gd name="T10" fmla="*/ 0 w 2181"/>
                <a:gd name="T1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1" h="245">
                  <a:moveTo>
                    <a:pt x="0" y="245"/>
                  </a:moveTo>
                  <a:cubicBezTo>
                    <a:pt x="0" y="245"/>
                    <a:pt x="134" y="244"/>
                    <a:pt x="180" y="122"/>
                  </a:cubicBezTo>
                  <a:cubicBezTo>
                    <a:pt x="226" y="0"/>
                    <a:pt x="303" y="5"/>
                    <a:pt x="380" y="5"/>
                  </a:cubicBezTo>
                  <a:cubicBezTo>
                    <a:pt x="457" y="5"/>
                    <a:pt x="2181" y="5"/>
                    <a:pt x="2181" y="5"/>
                  </a:cubicBezTo>
                  <a:cubicBezTo>
                    <a:pt x="2181" y="245"/>
                    <a:pt x="2181" y="245"/>
                    <a:pt x="2181" y="245"/>
                  </a:cubicBezTo>
                  <a:lnTo>
                    <a:pt x="0" y="24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17B37EC8-636B-49AB-BFAD-3C5141747FC1}"/>
                </a:ext>
              </a:extLst>
            </p:cNvPr>
            <p:cNvSpPr txBox="1"/>
            <p:nvPr userDrawn="1"/>
          </p:nvSpPr>
          <p:spPr>
            <a:xfrm flipH="1">
              <a:off x="93341" y="3989"/>
              <a:ext cx="9557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Ⅴ. </a:t>
              </a:r>
              <a:r>
                <a: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추진체계</a:t>
              </a:r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6F49E8-0CE1-49E4-AD13-CDF27E3A7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2246" y="6479539"/>
            <a:ext cx="650225" cy="365125"/>
          </a:xfrm>
        </p:spPr>
        <p:txBody>
          <a:bodyPr/>
          <a:lstStyle>
            <a:lvl1pPr>
              <a:defRPr sz="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FF379F6-6410-48DA-A4DA-0E323E5E747F}"/>
              </a:ext>
            </a:extLst>
          </p:cNvPr>
          <p:cNvSpPr/>
          <p:nvPr userDrawn="1"/>
        </p:nvSpPr>
        <p:spPr>
          <a:xfrm>
            <a:off x="9725835" y="6645983"/>
            <a:ext cx="180165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88B071-414D-4FBB-89DF-FE31609615EF}"/>
              </a:ext>
            </a:extLst>
          </p:cNvPr>
          <p:cNvSpPr txBox="1"/>
          <p:nvPr userDrawn="1"/>
        </p:nvSpPr>
        <p:spPr>
          <a:xfrm>
            <a:off x="9397183" y="6561120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0" eaLnBrk="1" latinLnBrk="1" hangingPunct="1"/>
            <a:r>
              <a:rPr lang="en-US" altLang="ko-KR" sz="800" b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16</a:t>
            </a:r>
            <a:endParaRPr lang="ko-KR" altLang="en-US" sz="800" b="1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6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7">
            <a:extLst>
              <a:ext uri="{FF2B5EF4-FFF2-40B4-BE49-F238E27FC236}">
                <a16:creationId xmlns:a16="http://schemas.microsoft.com/office/drawing/2014/main" id="{4D996128-807B-404E-9369-40B5D722D8A0}"/>
              </a:ext>
            </a:extLst>
          </p:cNvPr>
          <p:cNvSpPr txBox="1"/>
          <p:nvPr userDrawn="1"/>
        </p:nvSpPr>
        <p:spPr>
          <a:xfrm>
            <a:off x="163726" y="6560579"/>
            <a:ext cx="2178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시대를 선도하기 위한 「미래 이동통신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R&amp;D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추진전략」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5A5F87A-8CFC-47BB-807E-532DA6CF86B8}"/>
              </a:ext>
            </a:extLst>
          </p:cNvPr>
          <p:cNvGrpSpPr/>
          <p:nvPr userDrawn="1"/>
        </p:nvGrpSpPr>
        <p:grpSpPr>
          <a:xfrm>
            <a:off x="0" y="-376"/>
            <a:ext cx="2245519" cy="281364"/>
            <a:chOff x="0" y="-376"/>
            <a:chExt cx="2245519" cy="281364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7D7A21D-8199-4685-8041-3F59392F16F6}"/>
                </a:ext>
              </a:extLst>
            </p:cNvPr>
            <p:cNvSpPr>
              <a:spLocks/>
            </p:cNvSpPr>
            <p:nvPr userDrawn="1"/>
          </p:nvSpPr>
          <p:spPr bwMode="auto">
            <a:xfrm flipH="1" flipV="1">
              <a:off x="0" y="-376"/>
              <a:ext cx="2245519" cy="281364"/>
            </a:xfrm>
            <a:custGeom>
              <a:avLst/>
              <a:gdLst>
                <a:gd name="T0" fmla="*/ 0 w 2181"/>
                <a:gd name="T1" fmla="*/ 245 h 245"/>
                <a:gd name="T2" fmla="*/ 180 w 2181"/>
                <a:gd name="T3" fmla="*/ 122 h 245"/>
                <a:gd name="T4" fmla="*/ 380 w 2181"/>
                <a:gd name="T5" fmla="*/ 5 h 245"/>
                <a:gd name="T6" fmla="*/ 2181 w 2181"/>
                <a:gd name="T7" fmla="*/ 5 h 245"/>
                <a:gd name="T8" fmla="*/ 2181 w 2181"/>
                <a:gd name="T9" fmla="*/ 245 h 245"/>
                <a:gd name="T10" fmla="*/ 0 w 2181"/>
                <a:gd name="T1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1" h="245">
                  <a:moveTo>
                    <a:pt x="0" y="245"/>
                  </a:moveTo>
                  <a:cubicBezTo>
                    <a:pt x="0" y="245"/>
                    <a:pt x="134" y="244"/>
                    <a:pt x="180" y="122"/>
                  </a:cubicBezTo>
                  <a:cubicBezTo>
                    <a:pt x="226" y="0"/>
                    <a:pt x="303" y="5"/>
                    <a:pt x="380" y="5"/>
                  </a:cubicBezTo>
                  <a:cubicBezTo>
                    <a:pt x="457" y="5"/>
                    <a:pt x="2181" y="5"/>
                    <a:pt x="2181" y="5"/>
                  </a:cubicBezTo>
                  <a:cubicBezTo>
                    <a:pt x="2181" y="245"/>
                    <a:pt x="2181" y="245"/>
                    <a:pt x="2181" y="245"/>
                  </a:cubicBezTo>
                  <a:lnTo>
                    <a:pt x="0" y="24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TextBox 17">
              <a:extLst>
                <a:ext uri="{FF2B5EF4-FFF2-40B4-BE49-F238E27FC236}">
                  <a16:creationId xmlns:a16="http://schemas.microsoft.com/office/drawing/2014/main" id="{02C643C3-FCB0-4FDA-9A8D-FC7F6CDBE479}"/>
                </a:ext>
              </a:extLst>
            </p:cNvPr>
            <p:cNvSpPr txBox="1"/>
            <p:nvPr userDrawn="1"/>
          </p:nvSpPr>
          <p:spPr>
            <a:xfrm flipH="1">
              <a:off x="93341" y="3989"/>
              <a:ext cx="9557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Ⅵ. </a:t>
              </a:r>
              <a:r>
                <a: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기대효과</a:t>
              </a:r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DD17E61-CEA0-4798-B3D9-AF9315EC6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2246" y="6479539"/>
            <a:ext cx="650225" cy="365125"/>
          </a:xfrm>
        </p:spPr>
        <p:txBody>
          <a:bodyPr/>
          <a:lstStyle>
            <a:lvl1pPr>
              <a:defRPr sz="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DA939EE-B517-4EB5-B09C-13BAAA2A52DC}"/>
              </a:ext>
            </a:extLst>
          </p:cNvPr>
          <p:cNvSpPr/>
          <p:nvPr userDrawn="1"/>
        </p:nvSpPr>
        <p:spPr>
          <a:xfrm>
            <a:off x="9725835" y="6645983"/>
            <a:ext cx="180165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B5085-2735-432B-89BA-6FB7D4568112}"/>
              </a:ext>
            </a:extLst>
          </p:cNvPr>
          <p:cNvSpPr txBox="1"/>
          <p:nvPr userDrawn="1"/>
        </p:nvSpPr>
        <p:spPr>
          <a:xfrm>
            <a:off x="9397183" y="6561120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0" eaLnBrk="1" latinLnBrk="1" hangingPunct="1"/>
            <a:r>
              <a:rPr lang="en-US" altLang="ko-KR" sz="800" b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16</a:t>
            </a:r>
            <a:endParaRPr lang="ko-KR" altLang="en-US" sz="800" b="1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2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7">
            <a:extLst>
              <a:ext uri="{FF2B5EF4-FFF2-40B4-BE49-F238E27FC236}">
                <a16:creationId xmlns:a16="http://schemas.microsoft.com/office/drawing/2014/main" id="{4D996128-807B-404E-9369-40B5D722D8A0}"/>
              </a:ext>
            </a:extLst>
          </p:cNvPr>
          <p:cNvSpPr txBox="1"/>
          <p:nvPr userDrawn="1"/>
        </p:nvSpPr>
        <p:spPr>
          <a:xfrm>
            <a:off x="163726" y="6560579"/>
            <a:ext cx="2178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시대를 선도하기 위한 「미래 이동통신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R&amp;D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추진전략」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DD17E61-CEA0-4798-B3D9-AF9315EC6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2246" y="6479539"/>
            <a:ext cx="650225" cy="365125"/>
          </a:xfrm>
        </p:spPr>
        <p:txBody>
          <a:bodyPr/>
          <a:lstStyle>
            <a:lvl1pPr>
              <a:defRPr sz="8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CB18FE-46AA-4BE0-88C7-F5AF093AC2C4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8DA939EE-B517-4EB5-B09C-13BAAA2A52DC}"/>
              </a:ext>
            </a:extLst>
          </p:cNvPr>
          <p:cNvSpPr/>
          <p:nvPr userDrawn="1"/>
        </p:nvSpPr>
        <p:spPr>
          <a:xfrm>
            <a:off x="9725835" y="6645983"/>
            <a:ext cx="180165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B5085-2735-432B-89BA-6FB7D4568112}"/>
              </a:ext>
            </a:extLst>
          </p:cNvPr>
          <p:cNvSpPr txBox="1"/>
          <p:nvPr userDrawn="1"/>
        </p:nvSpPr>
        <p:spPr>
          <a:xfrm>
            <a:off x="9397183" y="6561120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0" eaLnBrk="1" latinLnBrk="1" hangingPunct="1"/>
            <a:r>
              <a:rPr lang="en-US" altLang="ko-KR" sz="800" b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16</a:t>
            </a:r>
            <a:endParaRPr lang="ko-KR" altLang="en-US" sz="800" b="1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54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446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629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B18FE-46AA-4BE0-88C7-F5AF093AC2C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183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01" r:id="rId2"/>
    <p:sldLayoutId id="2147483702" r:id="rId3"/>
    <p:sldLayoutId id="2147483698" r:id="rId4"/>
    <p:sldLayoutId id="2147483703" r:id="rId5"/>
    <p:sldLayoutId id="2147483704" r:id="rId6"/>
    <p:sldLayoutId id="214748370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2E9C4B-F07E-4E77-8C10-E85690FA3472}"/>
              </a:ext>
            </a:extLst>
          </p:cNvPr>
          <p:cNvSpPr txBox="1"/>
          <p:nvPr/>
        </p:nvSpPr>
        <p:spPr>
          <a:xfrm>
            <a:off x="982910" y="6091806"/>
            <a:ext cx="2246851" cy="307777"/>
          </a:xfrm>
          <a:prstGeom prst="rect">
            <a:avLst/>
          </a:prstGeom>
          <a:solidFill>
            <a:srgbClr val="07489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Ministry of Science and ICT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F87F5B-554C-44B9-A710-73ACC9BA92F7}"/>
              </a:ext>
            </a:extLst>
          </p:cNvPr>
          <p:cNvSpPr txBox="1"/>
          <p:nvPr/>
        </p:nvSpPr>
        <p:spPr>
          <a:xfrm>
            <a:off x="5595456" y="2114026"/>
            <a:ext cx="2877425" cy="353943"/>
          </a:xfrm>
          <a:prstGeom prst="rect">
            <a:avLst/>
          </a:prstGeom>
          <a:gradFill flip="none" rotWithShape="1">
            <a:gsLst>
              <a:gs pos="0">
                <a:srgbClr val="1774CB"/>
              </a:gs>
              <a:gs pos="50000">
                <a:srgbClr val="27C8FF">
                  <a:shade val="67500"/>
                  <a:satMod val="115000"/>
                </a:srgbClr>
              </a:gs>
              <a:gs pos="100000">
                <a:srgbClr val="27C8FF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</a:rPr>
              <a:t>To</a:t>
            </a:r>
            <a:r>
              <a:rPr lang="ko-KR" altLang="en-US" sz="1700" b="1" dirty="0">
                <a:solidFill>
                  <a:schemeClr val="bg1"/>
                </a:solidFill>
              </a:rPr>
              <a:t> </a:t>
            </a:r>
            <a:r>
              <a:rPr lang="en-US" altLang="ko-KR" sz="1700" b="1" dirty="0">
                <a:solidFill>
                  <a:schemeClr val="bg1"/>
                </a:solidFill>
              </a:rPr>
              <a:t>Lead</a:t>
            </a:r>
            <a:r>
              <a:rPr lang="ko-KR" altLang="en-US" sz="1700" b="1" dirty="0">
                <a:solidFill>
                  <a:schemeClr val="bg1"/>
                </a:solidFill>
              </a:rPr>
              <a:t> </a:t>
            </a:r>
            <a:r>
              <a:rPr lang="en-US" altLang="ko-KR" sz="1700" b="1" dirty="0">
                <a:solidFill>
                  <a:schemeClr val="bg1"/>
                </a:solidFill>
              </a:rPr>
              <a:t>the</a:t>
            </a:r>
            <a:r>
              <a:rPr lang="ko-KR" altLang="en-US" sz="1700" b="1" dirty="0">
                <a:solidFill>
                  <a:schemeClr val="bg1"/>
                </a:solidFill>
              </a:rPr>
              <a:t> </a:t>
            </a:r>
            <a:r>
              <a:rPr lang="en-US" altLang="ko-KR" sz="1700" b="1" dirty="0">
                <a:solidFill>
                  <a:schemeClr val="bg1"/>
                </a:solidFill>
              </a:rPr>
              <a:t>6G</a:t>
            </a:r>
            <a:r>
              <a:rPr lang="ko-KR" altLang="en-US" sz="1700" b="1" dirty="0">
                <a:solidFill>
                  <a:schemeClr val="bg1"/>
                </a:solidFill>
              </a:rPr>
              <a:t> </a:t>
            </a:r>
            <a:r>
              <a:rPr lang="en-US" altLang="ko-KR" sz="1700" b="1" dirty="0">
                <a:solidFill>
                  <a:schemeClr val="bg1"/>
                </a:solidFill>
              </a:rPr>
              <a:t>Era</a:t>
            </a:r>
            <a:endParaRPr lang="ko-KR" altLang="en-US" sz="17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35D5E-C7DF-4E41-8837-611B237E189B}"/>
              </a:ext>
            </a:extLst>
          </p:cNvPr>
          <p:cNvSpPr txBox="1"/>
          <p:nvPr/>
        </p:nvSpPr>
        <p:spPr>
          <a:xfrm>
            <a:off x="5420686" y="2652708"/>
            <a:ext cx="4251820" cy="954107"/>
          </a:xfrm>
          <a:prstGeom prst="rect">
            <a:avLst/>
          </a:prstGeom>
          <a:gradFill flip="none" rotWithShape="1">
            <a:gsLst>
              <a:gs pos="0">
                <a:srgbClr val="00103C"/>
              </a:gs>
              <a:gs pos="50000">
                <a:srgbClr val="022A6E"/>
              </a:gs>
              <a:gs pos="100000">
                <a:srgbClr val="0F66B6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chemeClr val="bg1"/>
                </a:solidFill>
              </a:rPr>
              <a:t>R&amp;D </a:t>
            </a:r>
            <a:r>
              <a:rPr lang="en-US" altLang="ko-KR" sz="2800" b="1" dirty="0">
                <a:solidFill>
                  <a:schemeClr val="bg1"/>
                </a:solidFill>
              </a:rPr>
              <a:t>Strategies of </a:t>
            </a:r>
            <a:r>
              <a:rPr lang="en-US" altLang="ko-KR" sz="2800" b="1" dirty="0" smtClean="0">
                <a:solidFill>
                  <a:schemeClr val="bg1"/>
                </a:solidFill>
              </a:rPr>
              <a:t>Future Mobile </a:t>
            </a:r>
            <a:r>
              <a:rPr lang="en-US" altLang="ko-KR" sz="2800" b="1" dirty="0">
                <a:solidFill>
                  <a:schemeClr val="bg1"/>
                </a:solidFill>
              </a:rPr>
              <a:t>Communications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16D046-4907-45CB-B83A-5BF6EE44867A}"/>
              </a:ext>
            </a:extLst>
          </p:cNvPr>
          <p:cNvSpPr txBox="1"/>
          <p:nvPr/>
        </p:nvSpPr>
        <p:spPr>
          <a:xfrm>
            <a:off x="8103765" y="4274218"/>
            <a:ext cx="1308683" cy="307777"/>
          </a:xfrm>
          <a:prstGeom prst="rect">
            <a:avLst/>
          </a:prstGeom>
          <a:gradFill flip="none" rotWithShape="1">
            <a:gsLst>
              <a:gs pos="0">
                <a:srgbClr val="010F3C"/>
              </a:gs>
              <a:gs pos="50000">
                <a:srgbClr val="02194B"/>
              </a:gs>
              <a:gs pos="100000">
                <a:srgbClr val="001F58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</a:rPr>
              <a:t>2020.Nov. 19th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48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EF411AFF-06B2-4DEB-9DC9-38456F4F7EA1}"/>
              </a:ext>
            </a:extLst>
          </p:cNvPr>
          <p:cNvGrpSpPr/>
          <p:nvPr/>
        </p:nvGrpSpPr>
        <p:grpSpPr>
          <a:xfrm>
            <a:off x="3385063" y="4569054"/>
            <a:ext cx="3135874" cy="663066"/>
            <a:chOff x="3385063" y="4569054"/>
            <a:chExt cx="3135874" cy="663066"/>
          </a:xfrm>
        </p:grpSpPr>
        <p:sp>
          <p:nvSpPr>
            <p:cNvPr id="20" name="이등변 삼각형 19">
              <a:extLst>
                <a:ext uri="{FF2B5EF4-FFF2-40B4-BE49-F238E27FC236}">
                  <a16:creationId xmlns:a16="http://schemas.microsoft.com/office/drawing/2014/main" id="{F42F82EE-8C16-4392-9F12-2ACD95403C2E}"/>
                </a:ext>
              </a:extLst>
            </p:cNvPr>
            <p:cNvSpPr/>
            <p:nvPr/>
          </p:nvSpPr>
          <p:spPr>
            <a:xfrm>
              <a:off x="3385063" y="4569054"/>
              <a:ext cx="3135874" cy="585799"/>
            </a:xfrm>
            <a:prstGeom prst="triangle">
              <a:avLst/>
            </a:prstGeom>
            <a:gradFill>
              <a:gsLst>
                <a:gs pos="100000">
                  <a:srgbClr val="002060">
                    <a:alpha val="0"/>
                  </a:srgbClr>
                </a:gs>
                <a:gs pos="2000">
                  <a:srgbClr val="002060">
                    <a:alpha val="22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화살표: 위쪽 114">
              <a:extLst>
                <a:ext uri="{FF2B5EF4-FFF2-40B4-BE49-F238E27FC236}">
                  <a16:creationId xmlns:a16="http://schemas.microsoft.com/office/drawing/2014/main" id="{8CFC4F67-C62D-482A-A76F-662C191BBAB9}"/>
                </a:ext>
              </a:extLst>
            </p:cNvPr>
            <p:cNvSpPr/>
            <p:nvPr/>
          </p:nvSpPr>
          <p:spPr>
            <a:xfrm>
              <a:off x="4572002" y="4574381"/>
              <a:ext cx="761998" cy="657739"/>
            </a:xfrm>
            <a:prstGeom prst="upArrow">
              <a:avLst>
                <a:gd name="adj1" fmla="val 57240"/>
                <a:gd name="adj2" fmla="val 43471"/>
              </a:avLst>
            </a:prstGeom>
            <a:gradFill>
              <a:gsLst>
                <a:gs pos="100000">
                  <a:srgbClr val="002060">
                    <a:alpha val="0"/>
                  </a:srgbClr>
                </a:gs>
                <a:gs pos="0">
                  <a:srgbClr val="002060">
                    <a:alpha val="80000"/>
                  </a:srgbClr>
                </a:gs>
                <a:gs pos="32000">
                  <a:srgbClr val="002060">
                    <a:alpha val="46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65845E7E-0BD0-4BA7-A6CE-36604427DA07}"/>
              </a:ext>
            </a:extLst>
          </p:cNvPr>
          <p:cNvGrpSpPr/>
          <p:nvPr/>
        </p:nvGrpSpPr>
        <p:grpSpPr>
          <a:xfrm>
            <a:off x="0" y="5019027"/>
            <a:ext cx="9906000" cy="2537242"/>
            <a:chOff x="0" y="5019027"/>
            <a:chExt cx="9906000" cy="1838973"/>
          </a:xfrm>
        </p:grpSpPr>
        <p:sp>
          <p:nvSpPr>
            <p:cNvPr id="172" name="직사각형 171">
              <a:extLst>
                <a:ext uri="{FF2B5EF4-FFF2-40B4-BE49-F238E27FC236}">
                  <a16:creationId xmlns:a16="http://schemas.microsoft.com/office/drawing/2014/main" id="{FEE2121C-C448-4FDF-B1F9-7CBC19E49296}"/>
                </a:ext>
              </a:extLst>
            </p:cNvPr>
            <p:cNvSpPr/>
            <p:nvPr/>
          </p:nvSpPr>
          <p:spPr>
            <a:xfrm>
              <a:off x="0" y="5355664"/>
              <a:ext cx="9906000" cy="1502336"/>
            </a:xfrm>
            <a:prstGeom prst="rect">
              <a:avLst/>
            </a:prstGeom>
            <a:gradFill>
              <a:gsLst>
                <a:gs pos="0">
                  <a:srgbClr val="1C64B4">
                    <a:alpha val="15000"/>
                  </a:srgbClr>
                </a:gs>
                <a:gs pos="100000">
                  <a:srgbClr val="1C64B4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56"/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930C6961-8515-4B5C-9A2C-3AEAC3973050}"/>
                </a:ext>
              </a:extLst>
            </p:cNvPr>
            <p:cNvGrpSpPr/>
            <p:nvPr/>
          </p:nvGrpSpPr>
          <p:grpSpPr>
            <a:xfrm>
              <a:off x="0" y="5019027"/>
              <a:ext cx="9906000" cy="342243"/>
              <a:chOff x="0" y="5019027"/>
              <a:chExt cx="9906000" cy="342243"/>
            </a:xfrm>
          </p:grpSpPr>
          <p:sp>
            <p:nvSpPr>
              <p:cNvPr id="110" name="자유형 176">
                <a:extLst>
                  <a:ext uri="{FF2B5EF4-FFF2-40B4-BE49-F238E27FC236}">
                    <a16:creationId xmlns:a16="http://schemas.microsoft.com/office/drawing/2014/main" id="{58E562A9-E6CD-46A6-B89A-35B08C1B8E6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 flipV="1">
                <a:off x="1971674" y="5019027"/>
                <a:ext cx="6010065" cy="342243"/>
              </a:xfrm>
              <a:prstGeom prst="round2SameRect">
                <a:avLst>
                  <a:gd name="adj1" fmla="val 24334"/>
                  <a:gd name="adj2" fmla="val 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직사각형 111">
                <a:extLst>
                  <a:ext uri="{FF2B5EF4-FFF2-40B4-BE49-F238E27FC236}">
                    <a16:creationId xmlns:a16="http://schemas.microsoft.com/office/drawing/2014/main" id="{BD39EA37-9E83-4CFA-91C8-B0E9913D2407}"/>
                  </a:ext>
                </a:extLst>
              </p:cNvPr>
              <p:cNvSpPr/>
              <p:nvPr/>
            </p:nvSpPr>
            <p:spPr>
              <a:xfrm>
                <a:off x="1584876" y="5024117"/>
                <a:ext cx="6720924" cy="32316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5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FF00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Global Cooperation</a:t>
                </a:r>
                <a:r>
                  <a:rPr lang="ko-KR" altLang="en-US" sz="15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FF00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ko-KR" altLang="en-US" sz="15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      </a:t>
                </a:r>
                <a:r>
                  <a:rPr lang="en-US" altLang="ko-KR" sz="15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Flexibility and Active Interaction</a:t>
                </a:r>
                <a:endParaRPr lang="ko-KR" altLang="en-US" sz="15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114" name="직선 연결선 113">
                <a:extLst>
                  <a:ext uri="{FF2B5EF4-FFF2-40B4-BE49-F238E27FC236}">
                    <a16:creationId xmlns:a16="http://schemas.microsoft.com/office/drawing/2014/main" id="{5882B90E-97BA-41D9-B648-2EEE94396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5355664"/>
                <a:ext cx="9906000" cy="0"/>
              </a:xfrm>
              <a:prstGeom prst="line">
                <a:avLst/>
              </a:prstGeom>
              <a:ln w="158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4902EE50-1530-47E4-BA2A-776B28D57BE0}"/>
              </a:ext>
            </a:extLst>
          </p:cNvPr>
          <p:cNvGrpSpPr/>
          <p:nvPr/>
        </p:nvGrpSpPr>
        <p:grpSpPr>
          <a:xfrm>
            <a:off x="0" y="448840"/>
            <a:ext cx="9189871" cy="469807"/>
            <a:chOff x="0" y="448840"/>
            <a:chExt cx="9189871" cy="469807"/>
          </a:xfrm>
        </p:grpSpPr>
        <p:grpSp>
          <p:nvGrpSpPr>
            <p:cNvPr id="171" name="그룹 170">
              <a:extLst>
                <a:ext uri="{FF2B5EF4-FFF2-40B4-BE49-F238E27FC236}">
                  <a16:creationId xmlns:a16="http://schemas.microsoft.com/office/drawing/2014/main" id="{627761F5-814E-48FA-AD2F-5CE83F70F6EF}"/>
                </a:ext>
              </a:extLst>
            </p:cNvPr>
            <p:cNvGrpSpPr/>
            <p:nvPr/>
          </p:nvGrpSpPr>
          <p:grpSpPr>
            <a:xfrm>
              <a:off x="0" y="448840"/>
              <a:ext cx="1247731" cy="461665"/>
              <a:chOff x="0" y="195415"/>
              <a:chExt cx="1247731" cy="461665"/>
            </a:xfrm>
          </p:grpSpPr>
          <p:sp>
            <p:nvSpPr>
              <p:cNvPr id="173" name="화살표: 오각형 172">
                <a:extLst>
                  <a:ext uri="{FF2B5EF4-FFF2-40B4-BE49-F238E27FC236}">
                    <a16:creationId xmlns:a16="http://schemas.microsoft.com/office/drawing/2014/main" id="{D7520E76-2C1E-4B2A-B898-296E63534A2A}"/>
                  </a:ext>
                </a:extLst>
              </p:cNvPr>
              <p:cNvSpPr/>
              <p:nvPr/>
            </p:nvSpPr>
            <p:spPr>
              <a:xfrm rot="10800000" flipH="1" flipV="1">
                <a:off x="0" y="214483"/>
                <a:ext cx="1247731" cy="410372"/>
              </a:xfrm>
              <a:prstGeom prst="homePlate">
                <a:avLst>
                  <a:gd name="adj" fmla="val 44989"/>
                </a:avLst>
              </a:prstGeom>
              <a:solidFill>
                <a:srgbClr val="F66B1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Strategy</a:t>
                </a:r>
                <a:endPara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8" name="TextBox 17">
                <a:extLst>
                  <a:ext uri="{FF2B5EF4-FFF2-40B4-BE49-F238E27FC236}">
                    <a16:creationId xmlns:a16="http://schemas.microsoft.com/office/drawing/2014/main" id="{F15B22E6-1B9F-4B6B-98E5-434013599C34}"/>
                  </a:ext>
                </a:extLst>
              </p:cNvPr>
              <p:cNvSpPr txBox="1"/>
              <p:nvPr/>
            </p:nvSpPr>
            <p:spPr>
              <a:xfrm>
                <a:off x="703763" y="195415"/>
                <a:ext cx="4571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95507" latinLnBrk="0"/>
                <a:r>
                  <a:rPr lang="en-US" altLang="ko-KR" sz="240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Impact" panose="020B080603090205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1</a:t>
                </a:r>
                <a:r>
                  <a:rPr lang="en-US" altLang="ko-KR" sz="160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Impact" panose="020B080603090205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-1</a:t>
                </a:r>
                <a:endParaRPr lang="ko-KR" altLang="en-US" sz="160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TextBox 17">
              <a:extLst>
                <a:ext uri="{FF2B5EF4-FFF2-40B4-BE49-F238E27FC236}">
                  <a16:creationId xmlns:a16="http://schemas.microsoft.com/office/drawing/2014/main" id="{C3CDBAE5-F8CD-4F21-BA3D-4D9271756573}"/>
                </a:ext>
              </a:extLst>
            </p:cNvPr>
            <p:cNvSpPr txBox="1"/>
            <p:nvPr/>
          </p:nvSpPr>
          <p:spPr>
            <a:xfrm>
              <a:off x="1289760" y="456982"/>
              <a:ext cx="7900111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Preemptively </a:t>
              </a:r>
              <a:r>
                <a:rPr lang="en-US" altLang="ko-KR" sz="2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securing world’s best 6G technology </a:t>
              </a:r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beyond 5G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3FC7B37-345F-4F51-AF99-865AE6BD87F8}"/>
              </a:ext>
            </a:extLst>
          </p:cNvPr>
          <p:cNvGrpSpPr/>
          <p:nvPr/>
        </p:nvGrpSpPr>
        <p:grpSpPr>
          <a:xfrm>
            <a:off x="114298" y="1070262"/>
            <a:ext cx="9665805" cy="3454487"/>
            <a:chOff x="381001" y="1044862"/>
            <a:chExt cx="9144000" cy="3454487"/>
          </a:xfrm>
        </p:grpSpPr>
        <p:sp>
          <p:nvSpPr>
            <p:cNvPr id="123" name="사각형: 둥근 모서리 122">
              <a:extLst>
                <a:ext uri="{FF2B5EF4-FFF2-40B4-BE49-F238E27FC236}">
                  <a16:creationId xmlns:a16="http://schemas.microsoft.com/office/drawing/2014/main" id="{707AB470-892D-4EB6-B7C8-0FF27DE72621}"/>
                </a:ext>
              </a:extLst>
            </p:cNvPr>
            <p:cNvSpPr/>
            <p:nvPr/>
          </p:nvSpPr>
          <p:spPr>
            <a:xfrm>
              <a:off x="381001" y="1251351"/>
              <a:ext cx="9144000" cy="3247998"/>
            </a:xfrm>
            <a:prstGeom prst="roundRect">
              <a:avLst>
                <a:gd name="adj" fmla="val 3558"/>
              </a:avLst>
            </a:prstGeom>
            <a:solidFill>
              <a:schemeClr val="bg1"/>
            </a:solidFill>
            <a:ln w="9525">
              <a:solidFill>
                <a:srgbClr val="F66B1E"/>
              </a:solidFill>
            </a:ln>
            <a:effectLst>
              <a:innerShdw blurRad="114300">
                <a:srgbClr val="F66B1E">
                  <a:alpha val="3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b="1"/>
            </a:p>
          </p:txBody>
        </p:sp>
        <p:sp>
          <p:nvSpPr>
            <p:cNvPr id="121" name="사각형: 둥근 모서리 120">
              <a:extLst>
                <a:ext uri="{FF2B5EF4-FFF2-40B4-BE49-F238E27FC236}">
                  <a16:creationId xmlns:a16="http://schemas.microsoft.com/office/drawing/2014/main" id="{60A3B8AE-834A-4873-AB93-028BF51788CF}"/>
                </a:ext>
              </a:extLst>
            </p:cNvPr>
            <p:cNvSpPr/>
            <p:nvPr/>
          </p:nvSpPr>
          <p:spPr>
            <a:xfrm>
              <a:off x="3213715" y="1044862"/>
              <a:ext cx="3486593" cy="361664"/>
            </a:xfrm>
            <a:prstGeom prst="roundRect">
              <a:avLst>
                <a:gd name="adj" fmla="val 50000"/>
              </a:avLst>
            </a:prstGeom>
            <a:solidFill>
              <a:srgbClr val="F66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6G Tech. </a:t>
              </a:r>
              <a:r>
                <a:rPr lang="en-US" altLang="ko-KR" b="1" dirty="0" err="1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Goal&amp;R&amp;D</a:t>
              </a:r>
              <a:r>
                <a:rPr lang="ko-KR" altLang="en-US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Investment</a:t>
              </a:r>
              <a:endPara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35" name="타원 134">
            <a:extLst>
              <a:ext uri="{FF2B5EF4-FFF2-40B4-BE49-F238E27FC236}">
                <a16:creationId xmlns:a16="http://schemas.microsoft.com/office/drawing/2014/main" id="{14355E35-93C9-4B49-8666-BFB34C644DE6}"/>
              </a:ext>
            </a:extLst>
          </p:cNvPr>
          <p:cNvSpPr/>
          <p:nvPr/>
        </p:nvSpPr>
        <p:spPr>
          <a:xfrm>
            <a:off x="3665220" y="1680098"/>
            <a:ext cx="2575560" cy="2575560"/>
          </a:xfrm>
          <a:prstGeom prst="ellipse">
            <a:avLst/>
          </a:prstGeom>
          <a:noFill/>
          <a:ln w="635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B3069435-6E15-4F68-83DB-70D280248438}"/>
              </a:ext>
            </a:extLst>
          </p:cNvPr>
          <p:cNvGrpSpPr/>
          <p:nvPr/>
        </p:nvGrpSpPr>
        <p:grpSpPr>
          <a:xfrm>
            <a:off x="3711811" y="2045554"/>
            <a:ext cx="2453804" cy="1510941"/>
            <a:chOff x="3711811" y="2091274"/>
            <a:chExt cx="2453804" cy="1510941"/>
          </a:xfrm>
        </p:grpSpPr>
        <p:sp>
          <p:nvSpPr>
            <p:cNvPr id="134" name="TextBox 17">
              <a:extLst>
                <a:ext uri="{FF2B5EF4-FFF2-40B4-BE49-F238E27FC236}">
                  <a16:creationId xmlns:a16="http://schemas.microsoft.com/office/drawing/2014/main" id="{F7FFE735-7252-46C5-B8C5-81CC110BC51A}"/>
                </a:ext>
              </a:extLst>
            </p:cNvPr>
            <p:cNvSpPr txBox="1"/>
            <p:nvPr/>
          </p:nvSpPr>
          <p:spPr>
            <a:xfrm>
              <a:off x="3711811" y="2791737"/>
              <a:ext cx="2453804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400"/>
                </a:spcBef>
              </a:pPr>
              <a:r>
                <a:rPr lang="en-US" altLang="ko-KR" sz="14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10 Core technologies of 6G</a:t>
              </a:r>
            </a:p>
            <a:p>
              <a:pPr algn="ctr">
                <a:spcBef>
                  <a:spcPts val="400"/>
                </a:spcBef>
              </a:pPr>
              <a:r>
                <a:rPr lang="en-US" altLang="ko-KR" sz="13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o</a:t>
              </a:r>
              <a:r>
                <a:rPr lang="en-US" altLang="ko-KR" sz="13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vercoming </a:t>
              </a:r>
              <a:r>
                <a:rPr lang="en-US" altLang="ko-KR" sz="13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5G </a:t>
              </a:r>
              <a:r>
                <a:rPr lang="en-US" altLang="ko-KR" sz="13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imitations </a:t>
              </a:r>
              <a:endParaRPr lang="en-US" altLang="ko-KR" sz="130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spcBef>
                  <a:spcPts val="400"/>
                </a:spcBef>
              </a:pPr>
              <a:r>
                <a:rPr lang="en-US" altLang="ko-KR" sz="13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(total</a:t>
              </a:r>
              <a:r>
                <a:rPr lang="ko-KR" altLang="en-US" sz="13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3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214.7</a:t>
              </a:r>
              <a:r>
                <a:rPr lang="ko-KR" altLang="en-US" sz="13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300" b="1" dirty="0" err="1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bn</a:t>
              </a:r>
              <a:r>
                <a:rPr lang="en-US" altLang="ko-KR" sz="13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)</a:t>
              </a:r>
              <a:endParaRPr lang="ko-KR" altLang="en-US" sz="13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131" name="그룹 130">
              <a:extLst>
                <a:ext uri="{FF2B5EF4-FFF2-40B4-BE49-F238E27FC236}">
                  <a16:creationId xmlns:a16="http://schemas.microsoft.com/office/drawing/2014/main" id="{C7E48BD6-AFB3-4D06-82FF-5B4F9318D5E0}"/>
                </a:ext>
              </a:extLst>
            </p:cNvPr>
            <p:cNvGrpSpPr/>
            <p:nvPr/>
          </p:nvGrpSpPr>
          <p:grpSpPr>
            <a:xfrm>
              <a:off x="4661759" y="2091274"/>
              <a:ext cx="582486" cy="582486"/>
              <a:chOff x="5705027" y="4755356"/>
              <a:chExt cx="652510" cy="652510"/>
            </a:xfrm>
          </p:grpSpPr>
          <p:sp>
            <p:nvSpPr>
              <p:cNvPr id="132" name="별: 꼭짓점 32개 5">
                <a:extLst>
                  <a:ext uri="{FF2B5EF4-FFF2-40B4-BE49-F238E27FC236}">
                    <a16:creationId xmlns:a16="http://schemas.microsoft.com/office/drawing/2014/main" id="{470C4BAB-DA40-4934-B4C1-325ABDC8A3E1}"/>
                  </a:ext>
                </a:extLst>
              </p:cNvPr>
              <p:cNvSpPr/>
              <p:nvPr/>
            </p:nvSpPr>
            <p:spPr>
              <a:xfrm>
                <a:off x="5705027" y="4755356"/>
                <a:ext cx="652510" cy="652510"/>
              </a:xfrm>
              <a:prstGeom prst="star32">
                <a:avLst>
                  <a:gd name="adj" fmla="val 43542"/>
                </a:avLst>
              </a:prstGeom>
              <a:solidFill>
                <a:srgbClr val="1C64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33" name="그림 132">
                <a:extLst>
                  <a:ext uri="{FF2B5EF4-FFF2-40B4-BE49-F238E27FC236}">
                    <a16:creationId xmlns:a16="http://schemas.microsoft.com/office/drawing/2014/main" id="{F612D581-54C8-4EC6-9E31-59216D4D1C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04358" y="4917080"/>
                <a:ext cx="453844" cy="390022"/>
              </a:xfrm>
              <a:prstGeom prst="rect">
                <a:avLst/>
              </a:prstGeom>
            </p:spPr>
          </p:pic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0FF9F48-C398-45BD-8D6A-528BB7585210}"/>
              </a:ext>
            </a:extLst>
          </p:cNvPr>
          <p:cNvGrpSpPr/>
          <p:nvPr/>
        </p:nvGrpSpPr>
        <p:grpSpPr>
          <a:xfrm>
            <a:off x="3333560" y="1650215"/>
            <a:ext cx="1032527" cy="971866"/>
            <a:chOff x="3313818" y="1759733"/>
            <a:chExt cx="1032527" cy="971866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EB4AD889-D17D-45C7-9200-F0D4540F1ECE}"/>
                </a:ext>
              </a:extLst>
            </p:cNvPr>
            <p:cNvSpPr/>
            <p:nvPr/>
          </p:nvSpPr>
          <p:spPr>
            <a:xfrm>
              <a:off x="3328390" y="1759733"/>
              <a:ext cx="971866" cy="971866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tx2">
                  <a:lumMod val="60000"/>
                  <a:lumOff val="40000"/>
                </a:schemeClr>
              </a:solidFill>
            </a:ln>
            <a:effectLst>
              <a:innerShdw blurRad="114300">
                <a:schemeClr val="tx2">
                  <a:lumMod val="40000"/>
                  <a:lumOff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C17BA16F-9A19-45D0-91F7-6AC59F660545}"/>
                </a:ext>
              </a:extLst>
            </p:cNvPr>
            <p:cNvSpPr txBox="1"/>
            <p:nvPr/>
          </p:nvSpPr>
          <p:spPr>
            <a:xfrm>
              <a:off x="3313818" y="1840586"/>
              <a:ext cx="1032527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Limited </a:t>
              </a:r>
            </a:p>
            <a:p>
              <a:pPr algn="ctr"/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5G capacity : </a:t>
              </a:r>
            </a:p>
            <a:p>
              <a:pPr algn="ctr"/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End-to-end </a:t>
              </a:r>
            </a:p>
            <a:p>
              <a:pPr algn="ctr"/>
              <a:r>
                <a:rPr lang="en-US" altLang="ko-KR" sz="12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delay</a:t>
              </a:r>
            </a:p>
          </p:txBody>
        </p:sp>
      </p:grpSp>
      <p:grpSp>
        <p:nvGrpSpPr>
          <p:cNvPr id="151" name="그룹 150">
            <a:extLst>
              <a:ext uri="{FF2B5EF4-FFF2-40B4-BE49-F238E27FC236}">
                <a16:creationId xmlns:a16="http://schemas.microsoft.com/office/drawing/2014/main" id="{729DDBEF-F8F3-4888-993B-55C45C950C42}"/>
              </a:ext>
            </a:extLst>
          </p:cNvPr>
          <p:cNvGrpSpPr/>
          <p:nvPr/>
        </p:nvGrpSpPr>
        <p:grpSpPr>
          <a:xfrm>
            <a:off x="5549334" y="1650215"/>
            <a:ext cx="1069108" cy="971866"/>
            <a:chOff x="3291721" y="1759733"/>
            <a:chExt cx="1069108" cy="971866"/>
          </a:xfrm>
        </p:grpSpPr>
        <p:sp>
          <p:nvSpPr>
            <p:cNvPr id="152" name="타원 151">
              <a:extLst>
                <a:ext uri="{FF2B5EF4-FFF2-40B4-BE49-F238E27FC236}">
                  <a16:creationId xmlns:a16="http://schemas.microsoft.com/office/drawing/2014/main" id="{81239D7D-3BC9-4F74-8970-A2BD8AFCF314}"/>
                </a:ext>
              </a:extLst>
            </p:cNvPr>
            <p:cNvSpPr/>
            <p:nvPr/>
          </p:nvSpPr>
          <p:spPr>
            <a:xfrm>
              <a:off x="3328390" y="1759733"/>
              <a:ext cx="971866" cy="971866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tx2">
                  <a:lumMod val="60000"/>
                  <a:lumOff val="40000"/>
                </a:schemeClr>
              </a:solidFill>
            </a:ln>
            <a:effectLst>
              <a:innerShdw blurRad="114300">
                <a:schemeClr val="tx2">
                  <a:lumMod val="40000"/>
                  <a:lumOff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8D094C62-6756-408C-B344-F0426AE334AB}"/>
                </a:ext>
              </a:extLst>
            </p:cNvPr>
            <p:cNvSpPr txBox="1"/>
            <p:nvPr/>
          </p:nvSpPr>
          <p:spPr>
            <a:xfrm>
              <a:off x="3291721" y="2051890"/>
              <a:ext cx="106910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Partial apply of AI to NW</a:t>
              </a:r>
            </a:p>
          </p:txBody>
        </p:sp>
      </p:grpSp>
      <p:grpSp>
        <p:nvGrpSpPr>
          <p:cNvPr id="185" name="그룹 184">
            <a:extLst>
              <a:ext uri="{FF2B5EF4-FFF2-40B4-BE49-F238E27FC236}">
                <a16:creationId xmlns:a16="http://schemas.microsoft.com/office/drawing/2014/main" id="{F0C80ADE-E178-4FC1-BA03-D8595A75A532}"/>
              </a:ext>
            </a:extLst>
          </p:cNvPr>
          <p:cNvGrpSpPr/>
          <p:nvPr/>
        </p:nvGrpSpPr>
        <p:grpSpPr>
          <a:xfrm>
            <a:off x="3348132" y="3313675"/>
            <a:ext cx="971866" cy="971866"/>
            <a:chOff x="3328390" y="1759733"/>
            <a:chExt cx="971866" cy="971866"/>
          </a:xfrm>
        </p:grpSpPr>
        <p:sp>
          <p:nvSpPr>
            <p:cNvPr id="189" name="타원 188">
              <a:extLst>
                <a:ext uri="{FF2B5EF4-FFF2-40B4-BE49-F238E27FC236}">
                  <a16:creationId xmlns:a16="http://schemas.microsoft.com/office/drawing/2014/main" id="{1E75F9AA-EEA3-4C2C-8587-61A575FC14B0}"/>
                </a:ext>
              </a:extLst>
            </p:cNvPr>
            <p:cNvSpPr/>
            <p:nvPr/>
          </p:nvSpPr>
          <p:spPr>
            <a:xfrm>
              <a:off x="3328390" y="1759733"/>
              <a:ext cx="971866" cy="971866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tx2">
                  <a:lumMod val="60000"/>
                  <a:lumOff val="40000"/>
                </a:schemeClr>
              </a:solidFill>
            </a:ln>
            <a:effectLst>
              <a:innerShdw blurRad="114300">
                <a:schemeClr val="tx2">
                  <a:lumMod val="40000"/>
                  <a:lumOff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3B05085F-B128-4055-A1AA-9E00411FBBD2}"/>
                </a:ext>
              </a:extLst>
            </p:cNvPr>
            <p:cNvSpPr txBox="1"/>
            <p:nvPr/>
          </p:nvSpPr>
          <p:spPr>
            <a:xfrm>
              <a:off x="3409303" y="1960601"/>
              <a:ext cx="829202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Ground-</a:t>
              </a:r>
            </a:p>
            <a:p>
              <a:pPr algn="ctr"/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Centered</a:t>
              </a:r>
            </a:p>
            <a:p>
              <a:pPr algn="ctr"/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Service</a:t>
              </a:r>
            </a:p>
          </p:txBody>
        </p:sp>
      </p:grpSp>
      <p:grpSp>
        <p:nvGrpSpPr>
          <p:cNvPr id="186" name="그룹 185">
            <a:extLst>
              <a:ext uri="{FF2B5EF4-FFF2-40B4-BE49-F238E27FC236}">
                <a16:creationId xmlns:a16="http://schemas.microsoft.com/office/drawing/2014/main" id="{1FC75154-5C3C-4AE7-8AE4-47DE98A68391}"/>
              </a:ext>
            </a:extLst>
          </p:cNvPr>
          <p:cNvGrpSpPr/>
          <p:nvPr/>
        </p:nvGrpSpPr>
        <p:grpSpPr>
          <a:xfrm>
            <a:off x="5557428" y="3313675"/>
            <a:ext cx="1052921" cy="971866"/>
            <a:chOff x="3299815" y="1759733"/>
            <a:chExt cx="1052921" cy="971866"/>
          </a:xfrm>
        </p:grpSpPr>
        <p:sp>
          <p:nvSpPr>
            <p:cNvPr id="187" name="타원 186">
              <a:extLst>
                <a:ext uri="{FF2B5EF4-FFF2-40B4-BE49-F238E27FC236}">
                  <a16:creationId xmlns:a16="http://schemas.microsoft.com/office/drawing/2014/main" id="{BE778076-AD4B-4512-BA33-DD50C9E23D5C}"/>
                </a:ext>
              </a:extLst>
            </p:cNvPr>
            <p:cNvSpPr/>
            <p:nvPr/>
          </p:nvSpPr>
          <p:spPr>
            <a:xfrm>
              <a:off x="3328390" y="1759733"/>
              <a:ext cx="971866" cy="971866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tx2">
                  <a:lumMod val="60000"/>
                  <a:lumOff val="40000"/>
                </a:schemeClr>
              </a:solidFill>
            </a:ln>
            <a:effectLst>
              <a:innerShdw blurRad="114300">
                <a:schemeClr val="tx2">
                  <a:lumMod val="40000"/>
                  <a:lumOff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E9E8FB00-523B-4AA1-98D2-C95E3BDE4427}"/>
                </a:ext>
              </a:extLst>
            </p:cNvPr>
            <p:cNvSpPr txBox="1"/>
            <p:nvPr/>
          </p:nvSpPr>
          <p:spPr>
            <a:xfrm>
              <a:off x="3299815" y="1905779"/>
              <a:ext cx="1052921" cy="7694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Non-Contact society,</a:t>
              </a:r>
            </a:p>
            <a:p>
              <a:pPr algn="ctr"/>
              <a:r>
                <a:rPr lang="en-US" altLang="ko-KR" sz="11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Security threat</a:t>
              </a:r>
              <a:endParaRPr lang="ko-KR" altLang="en-US" sz="11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91" name="TextBox 17">
            <a:extLst>
              <a:ext uri="{FF2B5EF4-FFF2-40B4-BE49-F238E27FC236}">
                <a16:creationId xmlns:a16="http://schemas.microsoft.com/office/drawing/2014/main" id="{C01F9D55-571E-4529-B28A-00BB9FFB328B}"/>
              </a:ext>
            </a:extLst>
          </p:cNvPr>
          <p:cNvSpPr txBox="1"/>
          <p:nvPr/>
        </p:nvSpPr>
        <p:spPr>
          <a:xfrm>
            <a:off x="7248021" y="3357067"/>
            <a:ext cx="2305554" cy="93358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00"/>
              </a:spcBef>
            </a:pP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Security by Design 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embedded from the ground on </a:t>
            </a:r>
            <a:endParaRPr lang="en-US" altLang="ko-KR" sz="1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spcBef>
                <a:spcPts val="2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(5G: Security was Add-on)</a:t>
            </a:r>
          </a:p>
        </p:txBody>
      </p:sp>
      <p:sp>
        <p:nvSpPr>
          <p:cNvPr id="192" name="TextBox 17">
            <a:extLst>
              <a:ext uri="{FF2B5EF4-FFF2-40B4-BE49-F238E27FC236}">
                <a16:creationId xmlns:a16="http://schemas.microsoft.com/office/drawing/2014/main" id="{D4689E4C-9FBA-4765-B8D3-23CB0AFC8765}"/>
              </a:ext>
            </a:extLst>
          </p:cNvPr>
          <p:cNvSpPr txBox="1"/>
          <p:nvPr/>
        </p:nvSpPr>
        <p:spPr>
          <a:xfrm>
            <a:off x="353835" y="1825353"/>
            <a:ext cx="2462081" cy="7130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00"/>
              </a:spcBef>
            </a:pP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66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1Tbps</a:t>
            </a: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66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transmission speed,</a:t>
            </a:r>
          </a:p>
          <a:p>
            <a:pPr algn="ctr">
              <a:spcBef>
                <a:spcPts val="200"/>
              </a:spcBef>
            </a:pP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Latency </a:t>
            </a:r>
            <a:r>
              <a:rPr lang="en-US" altLang="ko-KR" sz="1600" b="1" spc="-15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66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1/10 of  5G</a:t>
            </a:r>
            <a:r>
              <a:rPr lang="en-US" altLang="ko-KR" sz="1600" b="1" spc="-150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spcBef>
                <a:spcPts val="2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(0.1ms, wired below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5ms)</a:t>
            </a:r>
            <a:endParaRPr lang="en-US" altLang="ko-KR" sz="13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3" name="TextBox 17">
            <a:extLst>
              <a:ext uri="{FF2B5EF4-FFF2-40B4-BE49-F238E27FC236}">
                <a16:creationId xmlns:a16="http://schemas.microsoft.com/office/drawing/2014/main" id="{F638AB2F-79DC-449E-9626-D3BF11CBBCD8}"/>
              </a:ext>
            </a:extLst>
          </p:cNvPr>
          <p:cNvSpPr txBox="1"/>
          <p:nvPr/>
        </p:nvSpPr>
        <p:spPr>
          <a:xfrm>
            <a:off x="7292094" y="1810881"/>
            <a:ext cx="2046211" cy="68736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00"/>
              </a:spcBef>
            </a:pP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AI Technology</a:t>
            </a: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entire network</a:t>
            </a:r>
          </a:p>
          <a:p>
            <a:pPr algn="ctr">
              <a:spcBef>
                <a:spcPts val="2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(From core to wireless network)</a:t>
            </a:r>
          </a:p>
        </p:txBody>
      </p:sp>
      <p:sp>
        <p:nvSpPr>
          <p:cNvPr id="194" name="TextBox 17">
            <a:extLst>
              <a:ext uri="{FF2B5EF4-FFF2-40B4-BE49-F238E27FC236}">
                <a16:creationId xmlns:a16="http://schemas.microsoft.com/office/drawing/2014/main" id="{14125432-AE7C-4D68-84AC-1C31022367F8}"/>
              </a:ext>
            </a:extLst>
          </p:cNvPr>
          <p:cNvSpPr txBox="1"/>
          <p:nvPr/>
        </p:nvSpPr>
        <p:spPr>
          <a:xfrm>
            <a:off x="239260" y="3369891"/>
            <a:ext cx="2539692" cy="90794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00"/>
              </a:spcBef>
            </a:pP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Service expansion:</a:t>
            </a:r>
          </a:p>
          <a:p>
            <a:pPr algn="ctr">
              <a:spcBef>
                <a:spcPts val="200"/>
              </a:spcBef>
            </a:pP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 to</a:t>
            </a: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10㎞</a:t>
            </a:r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from the ground</a:t>
            </a:r>
            <a:endParaRPr lang="en-US" altLang="ko-KR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spcBef>
                <a:spcPts val="2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 Flying car/ Drone control thru</a:t>
            </a:r>
          </a:p>
          <a:p>
            <a:pPr algn="ctr">
              <a:spcBef>
                <a:spcPts val="2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low orbit satellite 6G Com.)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5" name="화살표: 위쪽 194">
            <a:extLst>
              <a:ext uri="{FF2B5EF4-FFF2-40B4-BE49-F238E27FC236}">
                <a16:creationId xmlns:a16="http://schemas.microsoft.com/office/drawing/2014/main" id="{555FD4C9-5047-4702-B64C-4372758CC9AF}"/>
              </a:ext>
            </a:extLst>
          </p:cNvPr>
          <p:cNvSpPr/>
          <p:nvPr/>
        </p:nvSpPr>
        <p:spPr>
          <a:xfrm rot="16200000">
            <a:off x="2900427" y="1833804"/>
            <a:ext cx="416471" cy="625526"/>
          </a:xfrm>
          <a:prstGeom prst="upArrow">
            <a:avLst>
              <a:gd name="adj1" fmla="val 60195"/>
              <a:gd name="adj2" fmla="val 46047"/>
            </a:avLst>
          </a:prstGeom>
          <a:gradFill>
            <a:gsLst>
              <a:gs pos="88000">
                <a:schemeClr val="accent2">
                  <a:alpha val="0"/>
                </a:schemeClr>
              </a:gs>
              <a:gs pos="0">
                <a:schemeClr val="accent2"/>
              </a:gs>
              <a:gs pos="25000">
                <a:schemeClr val="accent2">
                  <a:alpha val="6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화살표: 위쪽 195">
            <a:extLst>
              <a:ext uri="{FF2B5EF4-FFF2-40B4-BE49-F238E27FC236}">
                <a16:creationId xmlns:a16="http://schemas.microsoft.com/office/drawing/2014/main" id="{54A94476-1E3D-460C-AB6B-353EF60E3185}"/>
              </a:ext>
            </a:extLst>
          </p:cNvPr>
          <p:cNvSpPr/>
          <p:nvPr/>
        </p:nvSpPr>
        <p:spPr>
          <a:xfrm rot="16200000">
            <a:off x="2900427" y="3505895"/>
            <a:ext cx="416471" cy="625526"/>
          </a:xfrm>
          <a:prstGeom prst="upArrow">
            <a:avLst>
              <a:gd name="adj1" fmla="val 60195"/>
              <a:gd name="adj2" fmla="val 46047"/>
            </a:avLst>
          </a:prstGeom>
          <a:gradFill>
            <a:gsLst>
              <a:gs pos="88000">
                <a:schemeClr val="accent2">
                  <a:alpha val="0"/>
                </a:schemeClr>
              </a:gs>
              <a:gs pos="0">
                <a:schemeClr val="accent2"/>
              </a:gs>
              <a:gs pos="25000">
                <a:schemeClr val="accent2">
                  <a:alpha val="6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화살표: 위쪽 196">
            <a:extLst>
              <a:ext uri="{FF2B5EF4-FFF2-40B4-BE49-F238E27FC236}">
                <a16:creationId xmlns:a16="http://schemas.microsoft.com/office/drawing/2014/main" id="{98003CDE-477A-4372-A219-296E85F8EA0C}"/>
              </a:ext>
            </a:extLst>
          </p:cNvPr>
          <p:cNvSpPr/>
          <p:nvPr/>
        </p:nvSpPr>
        <p:spPr>
          <a:xfrm rot="5400000" flipH="1">
            <a:off x="6585983" y="1833805"/>
            <a:ext cx="416471" cy="625526"/>
          </a:xfrm>
          <a:prstGeom prst="upArrow">
            <a:avLst>
              <a:gd name="adj1" fmla="val 60195"/>
              <a:gd name="adj2" fmla="val 46047"/>
            </a:avLst>
          </a:prstGeom>
          <a:gradFill>
            <a:gsLst>
              <a:gs pos="88000">
                <a:schemeClr val="accent2">
                  <a:alpha val="0"/>
                </a:schemeClr>
              </a:gs>
              <a:gs pos="0">
                <a:schemeClr val="accent2"/>
              </a:gs>
              <a:gs pos="25000">
                <a:schemeClr val="accent2">
                  <a:alpha val="6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화살표: 위쪽 197">
            <a:extLst>
              <a:ext uri="{FF2B5EF4-FFF2-40B4-BE49-F238E27FC236}">
                <a16:creationId xmlns:a16="http://schemas.microsoft.com/office/drawing/2014/main" id="{31661E24-E273-4C8B-B583-DD1D6AE1C451}"/>
              </a:ext>
            </a:extLst>
          </p:cNvPr>
          <p:cNvSpPr/>
          <p:nvPr/>
        </p:nvSpPr>
        <p:spPr>
          <a:xfrm rot="5400000" flipH="1">
            <a:off x="6585983" y="3505896"/>
            <a:ext cx="416471" cy="625526"/>
          </a:xfrm>
          <a:prstGeom prst="upArrow">
            <a:avLst>
              <a:gd name="adj1" fmla="val 60195"/>
              <a:gd name="adj2" fmla="val 46047"/>
            </a:avLst>
          </a:prstGeom>
          <a:gradFill>
            <a:gsLst>
              <a:gs pos="88000">
                <a:schemeClr val="accent2">
                  <a:alpha val="0"/>
                </a:schemeClr>
              </a:gs>
              <a:gs pos="0">
                <a:schemeClr val="accent2"/>
              </a:gs>
              <a:gs pos="25000">
                <a:schemeClr val="accent2">
                  <a:alpha val="68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화살표: 오른쪽 128">
            <a:extLst>
              <a:ext uri="{FF2B5EF4-FFF2-40B4-BE49-F238E27FC236}">
                <a16:creationId xmlns:a16="http://schemas.microsoft.com/office/drawing/2014/main" id="{C21D547B-AE22-4CBF-BB3B-5EB63ECB7487}"/>
              </a:ext>
            </a:extLst>
          </p:cNvPr>
          <p:cNvSpPr/>
          <p:nvPr/>
        </p:nvSpPr>
        <p:spPr>
          <a:xfrm>
            <a:off x="4284653" y="5222477"/>
            <a:ext cx="162867" cy="14791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17">
            <a:extLst>
              <a:ext uri="{FF2B5EF4-FFF2-40B4-BE49-F238E27FC236}">
                <a16:creationId xmlns:a16="http://schemas.microsoft.com/office/drawing/2014/main" id="{94FDF387-2030-4768-9681-019F19C3AF91}"/>
              </a:ext>
            </a:extLst>
          </p:cNvPr>
          <p:cNvSpPr txBox="1"/>
          <p:nvPr/>
        </p:nvSpPr>
        <p:spPr>
          <a:xfrm flipH="1">
            <a:off x="0" y="-3264"/>
            <a:ext cx="1971674" cy="2616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Ⅳ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Key Action Plans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7" name="슬라이드 번호 개체 틀 1">
            <a:extLst>
              <a:ext uri="{FF2B5EF4-FFF2-40B4-BE49-F238E27FC236}">
                <a16:creationId xmlns:a16="http://schemas.microsoft.com/office/drawing/2014/main" id="{20A7AF52-27A7-41B0-A571-1E486EB4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2246" y="6479539"/>
            <a:ext cx="650225" cy="365125"/>
          </a:xfrm>
        </p:spPr>
        <p:txBody>
          <a:bodyPr/>
          <a:lstStyle/>
          <a:p>
            <a:fld id="{2DCB18FE-46AA-4BE0-88C7-F5AF093AC2C4}" type="slidenum">
              <a:rPr lang="ko-KR" altLang="en-US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2521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그룹 30">
            <a:extLst>
              <a:ext uri="{FF2B5EF4-FFF2-40B4-BE49-F238E27FC236}">
                <a16:creationId xmlns:a16="http://schemas.microsoft.com/office/drawing/2014/main" id="{05DFC312-7822-4BBB-9FA6-FF03E320043B}"/>
              </a:ext>
            </a:extLst>
          </p:cNvPr>
          <p:cNvGrpSpPr/>
          <p:nvPr/>
        </p:nvGrpSpPr>
        <p:grpSpPr>
          <a:xfrm>
            <a:off x="3657597" y="2360607"/>
            <a:ext cx="2820874" cy="751766"/>
            <a:chOff x="3657597" y="2360607"/>
            <a:chExt cx="2820874" cy="751766"/>
          </a:xfrm>
        </p:grpSpPr>
        <p:sp>
          <p:nvSpPr>
            <p:cNvPr id="19" name="화살표: 오른쪽 18">
              <a:extLst>
                <a:ext uri="{FF2B5EF4-FFF2-40B4-BE49-F238E27FC236}">
                  <a16:creationId xmlns:a16="http://schemas.microsoft.com/office/drawing/2014/main" id="{BDA39DDD-1E31-43F1-9BFC-9C49142EAD77}"/>
                </a:ext>
              </a:extLst>
            </p:cNvPr>
            <p:cNvSpPr/>
            <p:nvPr/>
          </p:nvSpPr>
          <p:spPr>
            <a:xfrm>
              <a:off x="5987828" y="2622137"/>
              <a:ext cx="490643" cy="228701"/>
            </a:xfrm>
            <a:prstGeom prst="rightArrow">
              <a:avLst/>
            </a:prstGeom>
            <a:solidFill>
              <a:srgbClr val="009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AF4944A4-DB16-4EB2-8EFB-CD1A0A92D121}"/>
                </a:ext>
              </a:extLst>
            </p:cNvPr>
            <p:cNvSpPr/>
            <p:nvPr/>
          </p:nvSpPr>
          <p:spPr>
            <a:xfrm>
              <a:off x="3657600" y="2360607"/>
              <a:ext cx="2590801" cy="751761"/>
            </a:xfrm>
            <a:prstGeom prst="roundRect">
              <a:avLst/>
            </a:prstGeom>
            <a:gradFill>
              <a:gsLst>
                <a:gs pos="50000">
                  <a:srgbClr val="009FC6"/>
                </a:gs>
                <a:gs pos="0">
                  <a:srgbClr val="009FC6"/>
                </a:gs>
                <a:gs pos="100000">
                  <a:srgbClr val="0092B4"/>
                </a:gs>
                <a:gs pos="50000">
                  <a:srgbClr val="0092B4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사각형: 둥근 위쪽 모서리 104">
              <a:extLst>
                <a:ext uri="{FF2B5EF4-FFF2-40B4-BE49-F238E27FC236}">
                  <a16:creationId xmlns:a16="http://schemas.microsoft.com/office/drawing/2014/main" id="{3BD39816-4504-4814-94C9-0C631250C96B}"/>
                </a:ext>
              </a:extLst>
            </p:cNvPr>
            <p:cNvSpPr/>
            <p:nvPr/>
          </p:nvSpPr>
          <p:spPr>
            <a:xfrm rot="16200000">
              <a:off x="3625599" y="2392605"/>
              <a:ext cx="751766" cy="687770"/>
            </a:xfrm>
            <a:prstGeom prst="round2SameRect">
              <a:avLst>
                <a:gd name="adj1" fmla="val 18398"/>
                <a:gd name="adj2" fmla="val 0"/>
              </a:avLst>
            </a:prstGeom>
            <a:solidFill>
              <a:srgbClr val="00206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27C6358-D4C9-4DEA-80BF-14101B60B749}"/>
              </a:ext>
            </a:extLst>
          </p:cNvPr>
          <p:cNvGrpSpPr/>
          <p:nvPr/>
        </p:nvGrpSpPr>
        <p:grpSpPr>
          <a:xfrm>
            <a:off x="3657597" y="3194311"/>
            <a:ext cx="2820874" cy="751764"/>
            <a:chOff x="3657597" y="3194311"/>
            <a:chExt cx="2820874" cy="751764"/>
          </a:xfrm>
        </p:grpSpPr>
        <p:sp>
          <p:nvSpPr>
            <p:cNvPr id="101" name="화살표: 오른쪽 100">
              <a:extLst>
                <a:ext uri="{FF2B5EF4-FFF2-40B4-BE49-F238E27FC236}">
                  <a16:creationId xmlns:a16="http://schemas.microsoft.com/office/drawing/2014/main" id="{1167D32F-A1C9-495D-BEF9-FCDF3A1D0C92}"/>
                </a:ext>
              </a:extLst>
            </p:cNvPr>
            <p:cNvSpPr/>
            <p:nvPr/>
          </p:nvSpPr>
          <p:spPr>
            <a:xfrm>
              <a:off x="5987828" y="3455841"/>
              <a:ext cx="490643" cy="228701"/>
            </a:xfrm>
            <a:prstGeom prst="rightArrow">
              <a:avLst/>
            </a:prstGeom>
            <a:solidFill>
              <a:srgbClr val="1C6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BC7C5919-AE46-40B6-812B-6FD846C8EF27}"/>
                </a:ext>
              </a:extLst>
            </p:cNvPr>
            <p:cNvSpPr/>
            <p:nvPr/>
          </p:nvSpPr>
          <p:spPr>
            <a:xfrm>
              <a:off x="3657600" y="3194311"/>
              <a:ext cx="2590801" cy="751761"/>
            </a:xfrm>
            <a:prstGeom prst="roundRect">
              <a:avLst/>
            </a:prstGeom>
            <a:gradFill flip="none" rotWithShape="1">
              <a:gsLst>
                <a:gs pos="50000">
                  <a:srgbClr val="1C64B4"/>
                </a:gs>
                <a:gs pos="0">
                  <a:srgbClr val="1C64B4">
                    <a:lumMod val="91000"/>
                    <a:lumOff val="9000"/>
                  </a:srgbClr>
                </a:gs>
                <a:gs pos="50000">
                  <a:srgbClr val="16549E"/>
                </a:gs>
                <a:gs pos="100000">
                  <a:srgbClr val="1C64B4">
                    <a:lumMod val="8600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56"/>
            </a:p>
          </p:txBody>
        </p:sp>
        <p:sp>
          <p:nvSpPr>
            <p:cNvPr id="106" name="사각형: 둥근 위쪽 모서리 105">
              <a:extLst>
                <a:ext uri="{FF2B5EF4-FFF2-40B4-BE49-F238E27FC236}">
                  <a16:creationId xmlns:a16="http://schemas.microsoft.com/office/drawing/2014/main" id="{221D0BDD-53A8-445B-AB6F-B1106833AD6E}"/>
                </a:ext>
              </a:extLst>
            </p:cNvPr>
            <p:cNvSpPr/>
            <p:nvPr/>
          </p:nvSpPr>
          <p:spPr>
            <a:xfrm rot="16200000">
              <a:off x="3625600" y="3226308"/>
              <a:ext cx="751764" cy="687769"/>
            </a:xfrm>
            <a:prstGeom prst="round2SameRect">
              <a:avLst>
                <a:gd name="adj1" fmla="val 18398"/>
                <a:gd name="adj2" fmla="val 0"/>
              </a:avLst>
            </a:prstGeom>
            <a:solidFill>
              <a:srgbClr val="00206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BDF970C2-9763-4F25-9EEA-32BDD8594440}"/>
              </a:ext>
            </a:extLst>
          </p:cNvPr>
          <p:cNvGrpSpPr/>
          <p:nvPr/>
        </p:nvGrpSpPr>
        <p:grpSpPr>
          <a:xfrm>
            <a:off x="3657594" y="4028011"/>
            <a:ext cx="2820877" cy="751772"/>
            <a:chOff x="3657594" y="4028011"/>
            <a:chExt cx="2820877" cy="751772"/>
          </a:xfrm>
        </p:grpSpPr>
        <p:sp>
          <p:nvSpPr>
            <p:cNvPr id="102" name="화살표: 오른쪽 101">
              <a:extLst>
                <a:ext uri="{FF2B5EF4-FFF2-40B4-BE49-F238E27FC236}">
                  <a16:creationId xmlns:a16="http://schemas.microsoft.com/office/drawing/2014/main" id="{E6C55765-7A3F-4160-A0B0-57F57DEB3A8E}"/>
                </a:ext>
              </a:extLst>
            </p:cNvPr>
            <p:cNvSpPr/>
            <p:nvPr/>
          </p:nvSpPr>
          <p:spPr>
            <a:xfrm>
              <a:off x="5987828" y="4289545"/>
              <a:ext cx="490643" cy="228701"/>
            </a:xfrm>
            <a:prstGeom prst="rightArrow">
              <a:avLst/>
            </a:prstGeom>
            <a:solidFill>
              <a:srgbClr val="009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5A8A9D34-49BB-4AC8-A636-9156DA77A74A}"/>
                </a:ext>
              </a:extLst>
            </p:cNvPr>
            <p:cNvSpPr/>
            <p:nvPr/>
          </p:nvSpPr>
          <p:spPr>
            <a:xfrm>
              <a:off x="3657600" y="4028016"/>
              <a:ext cx="2590801" cy="751761"/>
            </a:xfrm>
            <a:prstGeom prst="roundRect">
              <a:avLst/>
            </a:prstGeom>
            <a:gradFill>
              <a:gsLst>
                <a:gs pos="50000">
                  <a:srgbClr val="009FC6"/>
                </a:gs>
                <a:gs pos="0">
                  <a:srgbClr val="009FC6"/>
                </a:gs>
                <a:gs pos="100000">
                  <a:srgbClr val="0092B4"/>
                </a:gs>
                <a:gs pos="50000">
                  <a:srgbClr val="0092B4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사각형: 둥근 위쪽 모서리 106">
              <a:extLst>
                <a:ext uri="{FF2B5EF4-FFF2-40B4-BE49-F238E27FC236}">
                  <a16:creationId xmlns:a16="http://schemas.microsoft.com/office/drawing/2014/main" id="{C70EF2FE-34E2-4195-8C09-A148D43E1B19}"/>
                </a:ext>
              </a:extLst>
            </p:cNvPr>
            <p:cNvSpPr/>
            <p:nvPr/>
          </p:nvSpPr>
          <p:spPr>
            <a:xfrm rot="16200000">
              <a:off x="3625594" y="4060011"/>
              <a:ext cx="751772" cy="687771"/>
            </a:xfrm>
            <a:prstGeom prst="round2SameRect">
              <a:avLst>
                <a:gd name="adj1" fmla="val 18052"/>
                <a:gd name="adj2" fmla="val 0"/>
              </a:avLst>
            </a:prstGeom>
            <a:solidFill>
              <a:srgbClr val="00206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B45A80B-AE5A-4CE2-BC62-9FF1F2D31A4E}"/>
              </a:ext>
            </a:extLst>
          </p:cNvPr>
          <p:cNvGrpSpPr/>
          <p:nvPr/>
        </p:nvGrpSpPr>
        <p:grpSpPr>
          <a:xfrm>
            <a:off x="3657594" y="4861719"/>
            <a:ext cx="2820877" cy="751762"/>
            <a:chOff x="3657594" y="4861719"/>
            <a:chExt cx="2820877" cy="751762"/>
          </a:xfrm>
        </p:grpSpPr>
        <p:sp>
          <p:nvSpPr>
            <p:cNvPr id="103" name="화살표: 오른쪽 102">
              <a:extLst>
                <a:ext uri="{FF2B5EF4-FFF2-40B4-BE49-F238E27FC236}">
                  <a16:creationId xmlns:a16="http://schemas.microsoft.com/office/drawing/2014/main" id="{410C9978-AF59-4C37-B522-5EC19AE0B834}"/>
                </a:ext>
              </a:extLst>
            </p:cNvPr>
            <p:cNvSpPr/>
            <p:nvPr/>
          </p:nvSpPr>
          <p:spPr>
            <a:xfrm>
              <a:off x="5987828" y="5123249"/>
              <a:ext cx="490643" cy="228701"/>
            </a:xfrm>
            <a:prstGeom prst="rightArrow">
              <a:avLst/>
            </a:prstGeom>
            <a:solidFill>
              <a:srgbClr val="1C6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0A86C970-EC99-4C1C-A466-0E4CEA7873CE}"/>
                </a:ext>
              </a:extLst>
            </p:cNvPr>
            <p:cNvSpPr/>
            <p:nvPr/>
          </p:nvSpPr>
          <p:spPr>
            <a:xfrm>
              <a:off x="3657600" y="4861720"/>
              <a:ext cx="2590801" cy="751761"/>
            </a:xfrm>
            <a:prstGeom prst="roundRect">
              <a:avLst/>
            </a:prstGeom>
            <a:gradFill flip="none" rotWithShape="1">
              <a:gsLst>
                <a:gs pos="50000">
                  <a:srgbClr val="1C64B4"/>
                </a:gs>
                <a:gs pos="0">
                  <a:srgbClr val="1C64B4">
                    <a:lumMod val="91000"/>
                    <a:lumOff val="9000"/>
                  </a:srgbClr>
                </a:gs>
                <a:gs pos="50000">
                  <a:srgbClr val="16549E"/>
                </a:gs>
                <a:gs pos="100000">
                  <a:srgbClr val="1C64B4">
                    <a:lumMod val="86000"/>
                  </a:srgb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56"/>
            </a:p>
          </p:txBody>
        </p:sp>
        <p:sp>
          <p:nvSpPr>
            <p:cNvPr id="108" name="사각형: 둥근 위쪽 모서리 107">
              <a:extLst>
                <a:ext uri="{FF2B5EF4-FFF2-40B4-BE49-F238E27FC236}">
                  <a16:creationId xmlns:a16="http://schemas.microsoft.com/office/drawing/2014/main" id="{94531CCB-83F9-432E-8518-202C3DCD6C2C}"/>
                </a:ext>
              </a:extLst>
            </p:cNvPr>
            <p:cNvSpPr/>
            <p:nvPr/>
          </p:nvSpPr>
          <p:spPr>
            <a:xfrm rot="16200000">
              <a:off x="3625599" y="4893714"/>
              <a:ext cx="751762" cy="687771"/>
            </a:xfrm>
            <a:prstGeom prst="round2SameRect">
              <a:avLst>
                <a:gd name="adj1" fmla="val 18052"/>
                <a:gd name="adj2" fmla="val 0"/>
              </a:avLst>
            </a:prstGeom>
            <a:solidFill>
              <a:srgbClr val="002060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C450A257-21EA-4F4F-9747-1E3DBAD66034}"/>
              </a:ext>
            </a:extLst>
          </p:cNvPr>
          <p:cNvGrpSpPr/>
          <p:nvPr/>
        </p:nvGrpSpPr>
        <p:grpSpPr>
          <a:xfrm>
            <a:off x="3657597" y="5695424"/>
            <a:ext cx="2820874" cy="751764"/>
            <a:chOff x="3657597" y="5695424"/>
            <a:chExt cx="2820874" cy="751764"/>
          </a:xfrm>
        </p:grpSpPr>
        <p:sp>
          <p:nvSpPr>
            <p:cNvPr id="104" name="화살표: 오른쪽 103">
              <a:extLst>
                <a:ext uri="{FF2B5EF4-FFF2-40B4-BE49-F238E27FC236}">
                  <a16:creationId xmlns:a16="http://schemas.microsoft.com/office/drawing/2014/main" id="{4D076F13-6B8B-417B-9A39-FF81F47BD5F4}"/>
                </a:ext>
              </a:extLst>
            </p:cNvPr>
            <p:cNvSpPr/>
            <p:nvPr/>
          </p:nvSpPr>
          <p:spPr>
            <a:xfrm>
              <a:off x="5987828" y="5956954"/>
              <a:ext cx="490643" cy="228701"/>
            </a:xfrm>
            <a:prstGeom prst="rightArrow">
              <a:avLst/>
            </a:prstGeom>
            <a:solidFill>
              <a:srgbClr val="009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사각형: 둥근 모서리 43">
              <a:extLst>
                <a:ext uri="{FF2B5EF4-FFF2-40B4-BE49-F238E27FC236}">
                  <a16:creationId xmlns:a16="http://schemas.microsoft.com/office/drawing/2014/main" id="{E21759D0-F2C1-44C4-96E8-B9180B8B6910}"/>
                </a:ext>
              </a:extLst>
            </p:cNvPr>
            <p:cNvSpPr/>
            <p:nvPr/>
          </p:nvSpPr>
          <p:spPr>
            <a:xfrm>
              <a:off x="3657600" y="5695424"/>
              <a:ext cx="2590801" cy="751761"/>
            </a:xfrm>
            <a:prstGeom prst="roundRect">
              <a:avLst/>
            </a:prstGeom>
            <a:gradFill>
              <a:gsLst>
                <a:gs pos="50000">
                  <a:srgbClr val="009FC6"/>
                </a:gs>
                <a:gs pos="0">
                  <a:srgbClr val="009FC6"/>
                </a:gs>
                <a:gs pos="100000">
                  <a:srgbClr val="0092B4"/>
                </a:gs>
                <a:gs pos="50000">
                  <a:srgbClr val="0092B4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사각형: 둥근 위쪽 모서리 108">
              <a:extLst>
                <a:ext uri="{FF2B5EF4-FFF2-40B4-BE49-F238E27FC236}">
                  <a16:creationId xmlns:a16="http://schemas.microsoft.com/office/drawing/2014/main" id="{FB281699-E550-48ED-80F0-7FE7C39BB362}"/>
                </a:ext>
              </a:extLst>
            </p:cNvPr>
            <p:cNvSpPr/>
            <p:nvPr/>
          </p:nvSpPr>
          <p:spPr>
            <a:xfrm rot="16200000">
              <a:off x="3625602" y="5727421"/>
              <a:ext cx="751762" cy="687771"/>
            </a:xfrm>
            <a:prstGeom prst="round2SameRect">
              <a:avLst>
                <a:gd name="adj1" fmla="val 17706"/>
                <a:gd name="adj2" fmla="val 0"/>
              </a:avLst>
            </a:prstGeom>
            <a:solidFill>
              <a:srgbClr val="00206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0E83369-5977-4704-9FE3-247D95010621}"/>
              </a:ext>
            </a:extLst>
          </p:cNvPr>
          <p:cNvGrpSpPr/>
          <p:nvPr/>
        </p:nvGrpSpPr>
        <p:grpSpPr>
          <a:xfrm>
            <a:off x="381000" y="2007663"/>
            <a:ext cx="3286125" cy="4439522"/>
            <a:chOff x="381000" y="2007663"/>
            <a:chExt cx="3286125" cy="4439522"/>
          </a:xfrm>
        </p:grpSpPr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6B17ECE5-A878-4EDF-AA84-C55A406198F5}"/>
                </a:ext>
              </a:extLst>
            </p:cNvPr>
            <p:cNvSpPr/>
            <p:nvPr/>
          </p:nvSpPr>
          <p:spPr>
            <a:xfrm>
              <a:off x="3305175" y="2151317"/>
              <a:ext cx="361950" cy="4286344"/>
            </a:xfrm>
            <a:custGeom>
              <a:avLst/>
              <a:gdLst>
                <a:gd name="connsiteX0" fmla="*/ 0 w 361950"/>
                <a:gd name="connsiteY0" fmla="*/ 0 h 4248150"/>
                <a:gd name="connsiteX1" fmla="*/ 0 w 361950"/>
                <a:gd name="connsiteY1" fmla="*/ 4248150 h 4248150"/>
                <a:gd name="connsiteX2" fmla="*/ 361950 w 361950"/>
                <a:gd name="connsiteY2" fmla="*/ 4152900 h 4248150"/>
                <a:gd name="connsiteX3" fmla="*/ 361950 w 361950"/>
                <a:gd name="connsiteY3" fmla="*/ 228600 h 4248150"/>
                <a:gd name="connsiteX4" fmla="*/ 0 w 361950"/>
                <a:gd name="connsiteY4" fmla="*/ 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4248150">
                  <a:moveTo>
                    <a:pt x="0" y="0"/>
                  </a:moveTo>
                  <a:lnTo>
                    <a:pt x="0" y="4248150"/>
                  </a:lnTo>
                  <a:lnTo>
                    <a:pt x="361950" y="4152900"/>
                  </a:lnTo>
                  <a:lnTo>
                    <a:pt x="361950" y="228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0000"/>
                  </a:schemeClr>
                </a:gs>
                <a:gs pos="88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629504F6-3D22-4FA6-8715-B080F7A830B3}"/>
                </a:ext>
              </a:extLst>
            </p:cNvPr>
            <p:cNvSpPr/>
            <p:nvPr/>
          </p:nvSpPr>
          <p:spPr>
            <a:xfrm>
              <a:off x="381000" y="2150076"/>
              <a:ext cx="3004641" cy="4297109"/>
            </a:xfrm>
            <a:prstGeom prst="roundRect">
              <a:avLst>
                <a:gd name="adj" fmla="val 3024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F1845D3-E7C4-4C86-9C6C-6FE14543DC4B}"/>
                </a:ext>
              </a:extLst>
            </p:cNvPr>
            <p:cNvSpPr txBox="1"/>
            <p:nvPr/>
          </p:nvSpPr>
          <p:spPr>
            <a:xfrm>
              <a:off x="636255" y="2372419"/>
              <a:ext cx="2494145" cy="75918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Mobile-based 24/7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health management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2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(Blood sugar/pressure, exercise)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37024413-EB8C-4E65-9D42-812CA2F06AA8}"/>
                </a:ext>
              </a:extLst>
            </p:cNvPr>
            <p:cNvCxnSpPr>
              <a:cxnSpLocks/>
            </p:cNvCxnSpPr>
            <p:nvPr/>
          </p:nvCxnSpPr>
          <p:spPr>
            <a:xfrm>
              <a:off x="520918" y="3149409"/>
              <a:ext cx="2724804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>
              <a:extLst>
                <a:ext uri="{FF2B5EF4-FFF2-40B4-BE49-F238E27FC236}">
                  <a16:creationId xmlns:a16="http://schemas.microsoft.com/office/drawing/2014/main" id="{AD6A0CB1-D6E3-4D45-9C68-3984C1A15E4F}"/>
                </a:ext>
              </a:extLst>
            </p:cNvPr>
            <p:cNvCxnSpPr>
              <a:cxnSpLocks/>
            </p:cNvCxnSpPr>
            <p:nvPr/>
          </p:nvCxnSpPr>
          <p:spPr>
            <a:xfrm>
              <a:off x="520918" y="3983252"/>
              <a:ext cx="2724804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>
              <a:extLst>
                <a:ext uri="{FF2B5EF4-FFF2-40B4-BE49-F238E27FC236}">
                  <a16:creationId xmlns:a16="http://schemas.microsoft.com/office/drawing/2014/main" id="{CA491FCF-7C87-427E-8132-4C0851FFF29E}"/>
                </a:ext>
              </a:extLst>
            </p:cNvPr>
            <p:cNvCxnSpPr>
              <a:cxnSpLocks/>
            </p:cNvCxnSpPr>
            <p:nvPr/>
          </p:nvCxnSpPr>
          <p:spPr>
            <a:xfrm>
              <a:off x="520918" y="4817095"/>
              <a:ext cx="2724804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>
              <a:extLst>
                <a:ext uri="{FF2B5EF4-FFF2-40B4-BE49-F238E27FC236}">
                  <a16:creationId xmlns:a16="http://schemas.microsoft.com/office/drawing/2014/main" id="{49770D30-CC91-4EE3-9AF6-67701AB3792B}"/>
                </a:ext>
              </a:extLst>
            </p:cNvPr>
            <p:cNvCxnSpPr>
              <a:cxnSpLocks/>
            </p:cNvCxnSpPr>
            <p:nvPr/>
          </p:nvCxnSpPr>
          <p:spPr>
            <a:xfrm>
              <a:off x="520918" y="5650937"/>
              <a:ext cx="2724804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C0B4F15-25A7-4CF1-868A-8C6F64801A42}"/>
                </a:ext>
              </a:extLst>
            </p:cNvPr>
            <p:cNvSpPr txBox="1"/>
            <p:nvPr/>
          </p:nvSpPr>
          <p:spPr>
            <a:xfrm>
              <a:off x="654268" y="3423012"/>
              <a:ext cx="2458110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Mobile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AR‧VR broadcasting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8FDBF2A-9991-4D26-8C9E-558C85050E45}"/>
                </a:ext>
              </a:extLst>
            </p:cNvPr>
            <p:cNvSpPr txBox="1"/>
            <p:nvPr/>
          </p:nvSpPr>
          <p:spPr>
            <a:xfrm>
              <a:off x="751023" y="4127358"/>
              <a:ext cx="2264594" cy="54886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Car-to-Car, Car-to-Infra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Ultra low latency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2209E12F-97D3-4A3A-B106-50BB0D79B421}"/>
                </a:ext>
              </a:extLst>
            </p:cNvPr>
            <p:cNvSpPr txBox="1"/>
            <p:nvPr/>
          </p:nvSpPr>
          <p:spPr>
            <a:xfrm>
              <a:off x="655775" y="4825458"/>
              <a:ext cx="2455095" cy="103105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Post Office’s drone delivery 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to Mountainous areas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: 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30 min by car -&gt; only 6min</a:t>
              </a:r>
            </a:p>
            <a:p>
              <a:pPr algn="ctr">
                <a:spcBef>
                  <a:spcPts val="200"/>
                </a:spcBef>
              </a:pP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4D715B3-7139-4C54-A9E7-2FABB7D453E3}"/>
                </a:ext>
              </a:extLst>
            </p:cNvPr>
            <p:cNvSpPr txBox="1"/>
            <p:nvPr/>
          </p:nvSpPr>
          <p:spPr>
            <a:xfrm>
              <a:off x="731562" y="5777138"/>
              <a:ext cx="2303515" cy="54886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Going wireless from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wired manufacturing lines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E7B6DC75-4830-4F90-BF83-AFDB6A55A7C4}"/>
                </a:ext>
              </a:extLst>
            </p:cNvPr>
            <p:cNvSpPr/>
            <p:nvPr/>
          </p:nvSpPr>
          <p:spPr>
            <a:xfrm>
              <a:off x="1419225" y="2007663"/>
              <a:ext cx="914400" cy="284157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5G</a:t>
              </a:r>
              <a:endParaRPr lang="ko-KR" altLang="en-US" sz="20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4902EE50-1530-47E4-BA2A-776B28D57BE0}"/>
              </a:ext>
            </a:extLst>
          </p:cNvPr>
          <p:cNvGrpSpPr/>
          <p:nvPr/>
        </p:nvGrpSpPr>
        <p:grpSpPr>
          <a:xfrm>
            <a:off x="0" y="272316"/>
            <a:ext cx="9515474" cy="830997"/>
            <a:chOff x="0" y="272316"/>
            <a:chExt cx="9515474" cy="830997"/>
          </a:xfrm>
        </p:grpSpPr>
        <p:grpSp>
          <p:nvGrpSpPr>
            <p:cNvPr id="171" name="그룹 170">
              <a:extLst>
                <a:ext uri="{FF2B5EF4-FFF2-40B4-BE49-F238E27FC236}">
                  <a16:creationId xmlns:a16="http://schemas.microsoft.com/office/drawing/2014/main" id="{627761F5-814E-48FA-AD2F-5CE83F70F6EF}"/>
                </a:ext>
              </a:extLst>
            </p:cNvPr>
            <p:cNvGrpSpPr/>
            <p:nvPr/>
          </p:nvGrpSpPr>
          <p:grpSpPr>
            <a:xfrm>
              <a:off x="0" y="439315"/>
              <a:ext cx="1247731" cy="461665"/>
              <a:chOff x="0" y="185890"/>
              <a:chExt cx="1247731" cy="461665"/>
            </a:xfrm>
          </p:grpSpPr>
          <p:sp>
            <p:nvSpPr>
              <p:cNvPr id="173" name="화살표: 오각형 172">
                <a:extLst>
                  <a:ext uri="{FF2B5EF4-FFF2-40B4-BE49-F238E27FC236}">
                    <a16:creationId xmlns:a16="http://schemas.microsoft.com/office/drawing/2014/main" id="{D7520E76-2C1E-4B2A-B898-296E63534A2A}"/>
                  </a:ext>
                </a:extLst>
              </p:cNvPr>
              <p:cNvSpPr/>
              <p:nvPr/>
            </p:nvSpPr>
            <p:spPr>
              <a:xfrm rot="10800000" flipH="1" flipV="1">
                <a:off x="0" y="214483"/>
                <a:ext cx="1247731" cy="410372"/>
              </a:xfrm>
              <a:prstGeom prst="homePlate">
                <a:avLst>
                  <a:gd name="adj" fmla="val 44989"/>
                </a:avLst>
              </a:prstGeom>
              <a:solidFill>
                <a:srgbClr val="F66B1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Strategy</a:t>
                </a:r>
                <a:endPara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8" name="TextBox 17">
                <a:extLst>
                  <a:ext uri="{FF2B5EF4-FFF2-40B4-BE49-F238E27FC236}">
                    <a16:creationId xmlns:a16="http://schemas.microsoft.com/office/drawing/2014/main" id="{F15B22E6-1B9F-4B6B-98E5-434013599C34}"/>
                  </a:ext>
                </a:extLst>
              </p:cNvPr>
              <p:cNvSpPr txBox="1"/>
              <p:nvPr/>
            </p:nvSpPr>
            <p:spPr>
              <a:xfrm>
                <a:off x="718807" y="185890"/>
                <a:ext cx="46519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95507" latinLnBrk="0"/>
                <a:r>
                  <a:rPr lang="en-US" altLang="ko-KR" sz="240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Impact" panose="020B080603090205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1</a:t>
                </a:r>
                <a:r>
                  <a:rPr lang="en-US" altLang="ko-KR" sz="160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Impact" panose="020B080603090205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-2</a:t>
                </a:r>
                <a:endParaRPr lang="ko-KR" altLang="en-US" sz="160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3" name="TextBox 17">
              <a:extLst>
                <a:ext uri="{FF2B5EF4-FFF2-40B4-BE49-F238E27FC236}">
                  <a16:creationId xmlns:a16="http://schemas.microsoft.com/office/drawing/2014/main" id="{C3CDBAE5-F8CD-4F21-BA3D-4D9271756573}"/>
                </a:ext>
              </a:extLst>
            </p:cNvPr>
            <p:cNvSpPr txBox="1"/>
            <p:nvPr/>
          </p:nvSpPr>
          <p:spPr>
            <a:xfrm>
              <a:off x="1289759" y="272316"/>
              <a:ext cx="8225715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44546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Implementing </a:t>
              </a:r>
              <a:r>
                <a:rPr lang="en-US" altLang="ko-KR" sz="2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pilot projects </a:t>
              </a:r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44546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in parallel for</a:t>
              </a:r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2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6G Technology</a:t>
              </a:r>
            </a:p>
            <a:p>
              <a:r>
                <a:rPr lang="en-US" altLang="ko-KR" sz="2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44546A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to be delivered as services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F14D36DF-3AA4-495A-A7C8-536A5727F0B6}"/>
              </a:ext>
            </a:extLst>
          </p:cNvPr>
          <p:cNvGrpSpPr/>
          <p:nvPr/>
        </p:nvGrpSpPr>
        <p:grpSpPr>
          <a:xfrm>
            <a:off x="2026981" y="1071669"/>
            <a:ext cx="5852051" cy="1079270"/>
            <a:chOff x="2026984" y="1071669"/>
            <a:chExt cx="5852051" cy="1079270"/>
          </a:xfrm>
        </p:grpSpPr>
        <p:sp>
          <p:nvSpPr>
            <p:cNvPr id="34" name="양쪽 대괄호 33">
              <a:extLst>
                <a:ext uri="{FF2B5EF4-FFF2-40B4-BE49-F238E27FC236}">
                  <a16:creationId xmlns:a16="http://schemas.microsoft.com/office/drawing/2014/main" id="{DE344860-B5A1-4390-A4F7-72B8B5EE9CBC}"/>
                </a:ext>
              </a:extLst>
            </p:cNvPr>
            <p:cNvSpPr/>
            <p:nvPr/>
          </p:nvSpPr>
          <p:spPr>
            <a:xfrm>
              <a:off x="2997567" y="1131570"/>
              <a:ext cx="3910868" cy="355430"/>
            </a:xfrm>
            <a:prstGeom prst="bracketPair">
              <a:avLst/>
            </a:prstGeom>
            <a:solidFill>
              <a:srgbClr val="FF6600">
                <a:alpha val="10000"/>
              </a:srgbClr>
            </a:solidFill>
            <a:ln w="38100" cap="sq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8E96F38-D8C3-439B-82ED-AB1979C2F431}"/>
                </a:ext>
              </a:extLst>
            </p:cNvPr>
            <p:cNvSpPr txBox="1"/>
            <p:nvPr/>
          </p:nvSpPr>
          <p:spPr>
            <a:xfrm>
              <a:off x="2026984" y="1071669"/>
              <a:ext cx="5852051" cy="107927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ts val="300"/>
                </a:spcBef>
              </a:pPr>
              <a:r>
                <a:rPr lang="en-US" altLang="ko-KR" sz="2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effectLst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6G-Upgrade </a:t>
              </a:r>
              <a:r>
                <a:rPr lang="en-US" altLang="ko-KR" sz="2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Pilot Project</a:t>
              </a:r>
              <a:endParaRPr lang="ko-KR" altLang="en-US" sz="23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effectLst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ctr">
                <a:lnSpc>
                  <a:spcPct val="110000"/>
                </a:lnSpc>
                <a:spcBef>
                  <a:spcPts val="300"/>
                </a:spcBef>
              </a:pP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6G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Tech. development &amp; S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ervice demonstration in parallel</a:t>
              </a:r>
            </a:p>
            <a:p>
              <a:pPr algn="ctr">
                <a:lnSpc>
                  <a:spcPct val="110000"/>
                </a:lnSpc>
                <a:spcBef>
                  <a:spcPts val="300"/>
                </a:spcBef>
              </a:pP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→ finding a 6G B2B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revenue model at early stage</a:t>
              </a:r>
              <a:endPara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effectLst/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52D5AE2-315A-44C0-9359-8BE8B45A10B7}"/>
              </a:ext>
            </a:extLst>
          </p:cNvPr>
          <p:cNvSpPr txBox="1"/>
          <p:nvPr/>
        </p:nvSpPr>
        <p:spPr>
          <a:xfrm>
            <a:off x="4064989" y="2449878"/>
            <a:ext cx="2411539" cy="61555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Digital Health Care</a:t>
            </a:r>
            <a:r>
              <a:rPr lang="ko-KR" altLang="en-US" sz="16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1600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</a:t>
            </a:r>
            <a:endParaRPr lang="ko-KR" altLang="en-US" b="1" spc="-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CC8B06-770C-4E99-8569-C6BC6E7349B4}"/>
              </a:ext>
            </a:extLst>
          </p:cNvPr>
          <p:cNvSpPr txBox="1"/>
          <p:nvPr/>
        </p:nvSpPr>
        <p:spPr>
          <a:xfrm>
            <a:off x="4252581" y="3274058"/>
            <a:ext cx="2060180" cy="61555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Immersive Contents</a:t>
            </a:r>
          </a:p>
          <a:p>
            <a:pPr algn="ctr"/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</a:t>
            </a: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50713F-176D-414F-8550-C3B8F9303CB9}"/>
              </a:ext>
            </a:extLst>
          </p:cNvPr>
          <p:cNvSpPr txBox="1"/>
          <p:nvPr/>
        </p:nvSpPr>
        <p:spPr>
          <a:xfrm>
            <a:off x="4246324" y="4111577"/>
            <a:ext cx="2075248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5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Autonomous Vehicles</a:t>
            </a:r>
          </a:p>
          <a:p>
            <a:pPr algn="ctr"/>
            <a:r>
              <a:rPr lang="en-US" altLang="ko-KR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</a:t>
            </a: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318A437-5EB2-49BC-931D-2E88F7396DE2}"/>
              </a:ext>
            </a:extLst>
          </p:cNvPr>
          <p:cNvSpPr txBox="1"/>
          <p:nvPr/>
        </p:nvSpPr>
        <p:spPr>
          <a:xfrm>
            <a:off x="4639697" y="4918316"/>
            <a:ext cx="128849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Smart City</a:t>
            </a:r>
          </a:p>
          <a:p>
            <a:pPr algn="ctr"/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</a:t>
            </a: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0CC490B-E7CC-45F7-B9FF-DFDB04F86AA9}"/>
              </a:ext>
            </a:extLst>
          </p:cNvPr>
          <p:cNvSpPr txBox="1"/>
          <p:nvPr/>
        </p:nvSpPr>
        <p:spPr>
          <a:xfrm>
            <a:off x="4447338" y="5748139"/>
            <a:ext cx="167321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Smart Factory</a:t>
            </a:r>
          </a:p>
          <a:p>
            <a:pPr algn="ctr"/>
            <a:r>
              <a:rPr lang="ko-KR" altLang="en-US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UP</a:t>
            </a:r>
            <a:r>
              <a:rPr lang="en-US" altLang="ko-KR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ko-KR" altLang="en-US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E4EFC0ED-F82D-42B0-A7E2-7487E28A2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723" y="2530562"/>
            <a:ext cx="260768" cy="41722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0173E31-3173-4C47-B401-57904EC28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638" y="3441552"/>
            <a:ext cx="496347" cy="24310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B9E25DC-3356-476C-B8C1-9213C2596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005" y="4147448"/>
            <a:ext cx="426205" cy="480847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11B2D26B-7E56-435F-85C0-E63959B05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2103" y="5016886"/>
            <a:ext cx="436009" cy="394972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ED6D8EA-10D1-4E4F-A3FC-8E6C4A20AD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9386" y="5826375"/>
            <a:ext cx="381443" cy="461280"/>
          </a:xfrm>
          <a:prstGeom prst="rect">
            <a:avLst/>
          </a:prstGeom>
        </p:spPr>
      </p:pic>
      <p:grpSp>
        <p:nvGrpSpPr>
          <p:cNvPr id="88" name="그룹 87">
            <a:extLst>
              <a:ext uri="{FF2B5EF4-FFF2-40B4-BE49-F238E27FC236}">
                <a16:creationId xmlns:a16="http://schemas.microsoft.com/office/drawing/2014/main" id="{6C92E350-AFC8-414D-8C42-F72A2CA186CB}"/>
              </a:ext>
            </a:extLst>
          </p:cNvPr>
          <p:cNvGrpSpPr/>
          <p:nvPr/>
        </p:nvGrpSpPr>
        <p:grpSpPr>
          <a:xfrm flipH="1">
            <a:off x="6238876" y="2007663"/>
            <a:ext cx="3460986" cy="4445135"/>
            <a:chOff x="206139" y="2007663"/>
            <a:chExt cx="3460986" cy="4445135"/>
          </a:xfrm>
        </p:grpSpPr>
        <p:sp>
          <p:nvSpPr>
            <p:cNvPr id="89" name="자유형: 도형 88">
              <a:extLst>
                <a:ext uri="{FF2B5EF4-FFF2-40B4-BE49-F238E27FC236}">
                  <a16:creationId xmlns:a16="http://schemas.microsoft.com/office/drawing/2014/main" id="{44DC0BF6-29F8-40F9-B1C5-3429CFF92B38}"/>
                </a:ext>
              </a:extLst>
            </p:cNvPr>
            <p:cNvSpPr/>
            <p:nvPr/>
          </p:nvSpPr>
          <p:spPr>
            <a:xfrm>
              <a:off x="3305175" y="2151317"/>
              <a:ext cx="361950" cy="4286344"/>
            </a:xfrm>
            <a:custGeom>
              <a:avLst/>
              <a:gdLst>
                <a:gd name="connsiteX0" fmla="*/ 0 w 361950"/>
                <a:gd name="connsiteY0" fmla="*/ 0 h 4248150"/>
                <a:gd name="connsiteX1" fmla="*/ 0 w 361950"/>
                <a:gd name="connsiteY1" fmla="*/ 4248150 h 4248150"/>
                <a:gd name="connsiteX2" fmla="*/ 361950 w 361950"/>
                <a:gd name="connsiteY2" fmla="*/ 4152900 h 4248150"/>
                <a:gd name="connsiteX3" fmla="*/ 361950 w 361950"/>
                <a:gd name="connsiteY3" fmla="*/ 228600 h 4248150"/>
                <a:gd name="connsiteX4" fmla="*/ 0 w 361950"/>
                <a:gd name="connsiteY4" fmla="*/ 0 h 424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1950" h="4248150">
                  <a:moveTo>
                    <a:pt x="0" y="0"/>
                  </a:moveTo>
                  <a:lnTo>
                    <a:pt x="0" y="4248150"/>
                  </a:lnTo>
                  <a:lnTo>
                    <a:pt x="361950" y="4152900"/>
                  </a:lnTo>
                  <a:lnTo>
                    <a:pt x="361950" y="22860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30000"/>
                  </a:schemeClr>
                </a:gs>
                <a:gs pos="88000">
                  <a:schemeClr val="tx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사각형: 둥근 모서리 89">
              <a:extLst>
                <a:ext uri="{FF2B5EF4-FFF2-40B4-BE49-F238E27FC236}">
                  <a16:creationId xmlns:a16="http://schemas.microsoft.com/office/drawing/2014/main" id="{10AA68ED-29A7-4ADB-973E-B2DAB18B32E6}"/>
                </a:ext>
              </a:extLst>
            </p:cNvPr>
            <p:cNvSpPr/>
            <p:nvPr/>
          </p:nvSpPr>
          <p:spPr>
            <a:xfrm>
              <a:off x="263290" y="2150076"/>
              <a:ext cx="3122353" cy="4297109"/>
            </a:xfrm>
            <a:prstGeom prst="roundRect">
              <a:avLst>
                <a:gd name="adj" fmla="val 3024"/>
              </a:avLst>
            </a:prstGeom>
            <a:solidFill>
              <a:schemeClr val="bg1"/>
            </a:solidFill>
            <a:ln>
              <a:solidFill>
                <a:srgbClr val="FF6600"/>
              </a:solidFill>
            </a:ln>
            <a:effectLst>
              <a:innerShdw blurRad="114300">
                <a:schemeClr val="accent2">
                  <a:lumMod val="40000"/>
                  <a:lumOff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2F69979-31D9-4997-9A6B-9BD9522745E6}"/>
                </a:ext>
              </a:extLst>
            </p:cNvPr>
            <p:cNvSpPr txBox="1"/>
            <p:nvPr/>
          </p:nvSpPr>
          <p:spPr>
            <a:xfrm>
              <a:off x="206139" y="2477576"/>
              <a:ext cx="3240054" cy="548868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Quantum cryptography-based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biometric encryption, remote surgery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92" name="직선 연결선 91">
              <a:extLst>
                <a:ext uri="{FF2B5EF4-FFF2-40B4-BE49-F238E27FC236}">
                  <a16:creationId xmlns:a16="http://schemas.microsoft.com/office/drawing/2014/main" id="{0358301B-692A-4615-AD68-9F652EBB50A6}"/>
                </a:ext>
              </a:extLst>
            </p:cNvPr>
            <p:cNvCxnSpPr>
              <a:cxnSpLocks/>
            </p:cNvCxnSpPr>
            <p:nvPr/>
          </p:nvCxnSpPr>
          <p:spPr>
            <a:xfrm>
              <a:off x="520918" y="3149409"/>
              <a:ext cx="2724804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직선 연결선 92">
              <a:extLst>
                <a:ext uri="{FF2B5EF4-FFF2-40B4-BE49-F238E27FC236}">
                  <a16:creationId xmlns:a16="http://schemas.microsoft.com/office/drawing/2014/main" id="{011FF881-FE08-47BB-BEDA-6463EC97EF74}"/>
                </a:ext>
              </a:extLst>
            </p:cNvPr>
            <p:cNvCxnSpPr>
              <a:cxnSpLocks/>
            </p:cNvCxnSpPr>
            <p:nvPr/>
          </p:nvCxnSpPr>
          <p:spPr>
            <a:xfrm>
              <a:off x="520918" y="3983252"/>
              <a:ext cx="2724804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id="{EA9D1E2D-28A6-4C4B-94CC-4C845AE452D5}"/>
                </a:ext>
              </a:extLst>
            </p:cNvPr>
            <p:cNvCxnSpPr>
              <a:cxnSpLocks/>
            </p:cNvCxnSpPr>
            <p:nvPr/>
          </p:nvCxnSpPr>
          <p:spPr>
            <a:xfrm>
              <a:off x="520918" y="4817095"/>
              <a:ext cx="2724804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id="{629F54B0-7BF5-44A0-95AC-B8840A04FBCD}"/>
                </a:ext>
              </a:extLst>
            </p:cNvPr>
            <p:cNvCxnSpPr>
              <a:cxnSpLocks/>
            </p:cNvCxnSpPr>
            <p:nvPr/>
          </p:nvCxnSpPr>
          <p:spPr>
            <a:xfrm>
              <a:off x="520918" y="5650937"/>
              <a:ext cx="2724804" cy="0"/>
            </a:xfrm>
            <a:prstGeom prst="line">
              <a:avLst/>
            </a:prstGeom>
            <a:ln w="15875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2723CD1-B500-4BB9-80ED-68CD959B737C}"/>
                </a:ext>
              </a:extLst>
            </p:cNvPr>
            <p:cNvSpPr txBox="1"/>
            <p:nvPr/>
          </p:nvSpPr>
          <p:spPr>
            <a:xfrm>
              <a:off x="731624" y="3181921"/>
              <a:ext cx="2303387" cy="7899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Remote, real-time,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Non-contact, holographic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conference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3FD6B04-72D9-4D36-8B92-60DD400EED03}"/>
                </a:ext>
              </a:extLst>
            </p:cNvPr>
            <p:cNvSpPr txBox="1"/>
            <p:nvPr/>
          </p:nvSpPr>
          <p:spPr>
            <a:xfrm>
              <a:off x="390528" y="4019617"/>
              <a:ext cx="2855195" cy="10310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6G satellites: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Flying cars, drone, 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ultra low latency com.</a:t>
              </a:r>
            </a:p>
            <a:p>
              <a:pPr algn="ctr">
                <a:spcBef>
                  <a:spcPts val="200"/>
                </a:spcBef>
              </a:pP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9EA95F3-8CA0-499C-82E6-908324BF04F1}"/>
                </a:ext>
              </a:extLst>
            </p:cNvPr>
            <p:cNvSpPr txBox="1"/>
            <p:nvPr/>
          </p:nvSpPr>
          <p:spPr>
            <a:xfrm>
              <a:off x="550444" y="4831703"/>
              <a:ext cx="2665730" cy="7899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Digital twin</a:t>
              </a:r>
              <a:r>
                <a:rPr lang="ko-KR" altLang="en-US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: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Digital reproduction/control of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logistical/transport entities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76096AF1-4CC4-43E3-B3A2-8E1A57666401}"/>
                </a:ext>
              </a:extLst>
            </p:cNvPr>
            <p:cNvSpPr txBox="1"/>
            <p:nvPr/>
          </p:nvSpPr>
          <p:spPr>
            <a:xfrm>
              <a:off x="206140" y="5421747"/>
              <a:ext cx="3099037" cy="10310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ts val="200"/>
                </a:spcBef>
              </a:pPr>
              <a:endParaRPr lang="en-US" altLang="ko-KR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Big data-based 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safe, optimized and automatic 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4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control of industrial sites</a:t>
              </a:r>
              <a:endParaRPr lang="ko-KR" altLang="en-US" sz="1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00" name="사각형: 둥근 모서리 99">
              <a:extLst>
                <a:ext uri="{FF2B5EF4-FFF2-40B4-BE49-F238E27FC236}">
                  <a16:creationId xmlns:a16="http://schemas.microsoft.com/office/drawing/2014/main" id="{0C8E4602-8CDD-4D3B-AEAC-591C69269B58}"/>
                </a:ext>
              </a:extLst>
            </p:cNvPr>
            <p:cNvSpPr/>
            <p:nvPr/>
          </p:nvSpPr>
          <p:spPr>
            <a:xfrm>
              <a:off x="1419225" y="2007663"/>
              <a:ext cx="914400" cy="284157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b="1" spc="-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6G</a:t>
              </a:r>
              <a:endParaRPr lang="ko-KR" altLang="en-US" sz="2000" b="1" spc="-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E31350F-1BDD-4C95-8BF4-23DE6B33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2246" y="6479539"/>
            <a:ext cx="650225" cy="365125"/>
          </a:xfrm>
        </p:spPr>
        <p:txBody>
          <a:bodyPr/>
          <a:lstStyle/>
          <a:p>
            <a:fld id="{2DCB18FE-46AA-4BE0-88C7-F5AF093AC2C4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67" name="TextBox 17">
            <a:extLst>
              <a:ext uri="{FF2B5EF4-FFF2-40B4-BE49-F238E27FC236}">
                <a16:creationId xmlns:a16="http://schemas.microsoft.com/office/drawing/2014/main" id="{94FDF387-2030-4768-9681-019F19C3AF91}"/>
              </a:ext>
            </a:extLst>
          </p:cNvPr>
          <p:cNvSpPr txBox="1"/>
          <p:nvPr/>
        </p:nvSpPr>
        <p:spPr>
          <a:xfrm flipH="1">
            <a:off x="-1" y="-3264"/>
            <a:ext cx="1770077" cy="2616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Ⅳ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Key Action Plans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9" name="TextBox 17">
            <a:extLst>
              <a:ext uri="{FF2B5EF4-FFF2-40B4-BE49-F238E27FC236}">
                <a16:creationId xmlns:a16="http://schemas.microsoft.com/office/drawing/2014/main" id="{CCB9D685-F031-46F9-A020-25FA237C992C}"/>
              </a:ext>
            </a:extLst>
          </p:cNvPr>
          <p:cNvSpPr txBox="1"/>
          <p:nvPr/>
        </p:nvSpPr>
        <p:spPr>
          <a:xfrm>
            <a:off x="163726" y="6568814"/>
            <a:ext cx="3021981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Provisional R&amp;D Strategies of Future Mobile Communications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lead the 6G era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65456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70070777-6700-4691-892B-52CF29570620}"/>
              </a:ext>
            </a:extLst>
          </p:cNvPr>
          <p:cNvGrpSpPr/>
          <p:nvPr/>
        </p:nvGrpSpPr>
        <p:grpSpPr>
          <a:xfrm>
            <a:off x="0" y="4566805"/>
            <a:ext cx="10312843" cy="2291195"/>
            <a:chOff x="0" y="4566805"/>
            <a:chExt cx="10312843" cy="2291195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544D91DF-2826-4E3F-93BB-FD76A1836FCD}"/>
                </a:ext>
              </a:extLst>
            </p:cNvPr>
            <p:cNvGrpSpPr/>
            <p:nvPr/>
          </p:nvGrpSpPr>
          <p:grpSpPr>
            <a:xfrm>
              <a:off x="1319917" y="4566805"/>
              <a:ext cx="8992926" cy="342243"/>
              <a:chOff x="140196" y="3966963"/>
              <a:chExt cx="9065095" cy="342243"/>
            </a:xfrm>
          </p:grpSpPr>
          <p:sp>
            <p:nvSpPr>
              <p:cNvPr id="231" name="자유형 176">
                <a:extLst>
                  <a:ext uri="{FF2B5EF4-FFF2-40B4-BE49-F238E27FC236}">
                    <a16:creationId xmlns:a16="http://schemas.microsoft.com/office/drawing/2014/main" id="{645AB3F8-F03F-4C66-BFC3-81B1A189A2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 flipV="1">
                <a:off x="140196" y="3966963"/>
                <a:ext cx="7934963" cy="342243"/>
              </a:xfrm>
              <a:prstGeom prst="round2SameRect">
                <a:avLst>
                  <a:gd name="adj1" fmla="val 22107"/>
                  <a:gd name="adj2" fmla="val 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32" name="그룹 231">
                <a:extLst>
                  <a:ext uri="{FF2B5EF4-FFF2-40B4-BE49-F238E27FC236}">
                    <a16:creationId xmlns:a16="http://schemas.microsoft.com/office/drawing/2014/main" id="{30B511E3-05E9-42D2-8A6C-2E18335E625C}"/>
                  </a:ext>
                </a:extLst>
              </p:cNvPr>
              <p:cNvGrpSpPr/>
              <p:nvPr/>
            </p:nvGrpSpPr>
            <p:grpSpPr>
              <a:xfrm>
                <a:off x="144995" y="3971421"/>
                <a:ext cx="9060296" cy="316100"/>
                <a:chOff x="374901" y="4881455"/>
                <a:chExt cx="12343082" cy="257808"/>
              </a:xfrm>
            </p:grpSpPr>
            <p:sp>
              <p:nvSpPr>
                <p:cNvPr id="233" name="직사각형 232">
                  <a:extLst>
                    <a:ext uri="{FF2B5EF4-FFF2-40B4-BE49-F238E27FC236}">
                      <a16:creationId xmlns:a16="http://schemas.microsoft.com/office/drawing/2014/main" id="{EFAF41F0-C22C-4C1C-ACA1-31EE19D72DAE}"/>
                    </a:ext>
                  </a:extLst>
                </p:cNvPr>
                <p:cNvSpPr/>
                <p:nvPr/>
              </p:nvSpPr>
              <p:spPr>
                <a:xfrm>
                  <a:off x="1072918" y="4888243"/>
                  <a:ext cx="11645065" cy="251020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:r>
                    <a:rPr lang="en-US" altLang="ko-KR" sz="14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>
                          <a:alpha val="50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l</a:t>
                  </a:r>
                  <a:r>
                    <a:rPr lang="en-US" altLang="ko-KR" sz="14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 </a:t>
                  </a:r>
                  <a:r>
                    <a:rPr lang="en-US" altLang="ko-KR" sz="1400" b="1" dirty="0" smtClean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Expected schedule of ITU </a:t>
                  </a:r>
                  <a:r>
                    <a:rPr lang="en-US" altLang="ko-KR" sz="14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6G Global Standardization activity from’21</a:t>
                  </a:r>
                  <a:endPara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4" name="직사각형 233">
                  <a:extLst>
                    <a:ext uri="{FF2B5EF4-FFF2-40B4-BE49-F238E27FC236}">
                      <a16:creationId xmlns:a16="http://schemas.microsoft.com/office/drawing/2014/main" id="{1664075D-84C9-49A9-B865-DD6A09E452B9}"/>
                    </a:ext>
                  </a:extLst>
                </p:cNvPr>
                <p:cNvSpPr/>
                <p:nvPr/>
              </p:nvSpPr>
              <p:spPr>
                <a:xfrm>
                  <a:off x="374901" y="4881455"/>
                  <a:ext cx="2606107" cy="251020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:r>
                    <a:rPr lang="en-US" altLang="ko-KR" sz="14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FFFF00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6G Standardization </a:t>
                  </a:r>
                  <a:endPara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FF00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36" name="직사각형 235">
              <a:extLst>
                <a:ext uri="{FF2B5EF4-FFF2-40B4-BE49-F238E27FC236}">
                  <a16:creationId xmlns:a16="http://schemas.microsoft.com/office/drawing/2014/main" id="{293D8A12-3427-4A6F-ACF9-9FF4CAA6F229}"/>
                </a:ext>
              </a:extLst>
            </p:cNvPr>
            <p:cNvSpPr/>
            <p:nvPr/>
          </p:nvSpPr>
          <p:spPr>
            <a:xfrm>
              <a:off x="0" y="4906239"/>
              <a:ext cx="9906000" cy="1951761"/>
            </a:xfrm>
            <a:prstGeom prst="rect">
              <a:avLst/>
            </a:prstGeom>
            <a:solidFill>
              <a:srgbClr val="1C64B4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B1D0C567-A148-4D3B-8668-460846836F4E}"/>
                </a:ext>
              </a:extLst>
            </p:cNvPr>
            <p:cNvGrpSpPr/>
            <p:nvPr/>
          </p:nvGrpSpPr>
          <p:grpSpPr>
            <a:xfrm>
              <a:off x="386211" y="6048165"/>
              <a:ext cx="9140441" cy="324121"/>
              <a:chOff x="386211" y="5976656"/>
              <a:chExt cx="9140441" cy="324121"/>
            </a:xfrm>
          </p:grpSpPr>
          <p:sp>
            <p:nvSpPr>
              <p:cNvPr id="160" name="직사각형 159">
                <a:extLst>
                  <a:ext uri="{FF2B5EF4-FFF2-40B4-BE49-F238E27FC236}">
                    <a16:creationId xmlns:a16="http://schemas.microsoft.com/office/drawing/2014/main" id="{D7549E59-AA26-4E59-B5EE-B1BEC2C7D348}"/>
                  </a:ext>
                </a:extLst>
              </p:cNvPr>
              <p:cNvSpPr/>
              <p:nvPr/>
            </p:nvSpPr>
            <p:spPr>
              <a:xfrm>
                <a:off x="386211" y="5989990"/>
                <a:ext cx="9140441" cy="29745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97FABD3C-F7CF-4F46-997E-1C24FC0C12AD}"/>
                  </a:ext>
                </a:extLst>
              </p:cNvPr>
              <p:cNvSpPr txBox="1"/>
              <p:nvPr/>
            </p:nvSpPr>
            <p:spPr>
              <a:xfrm>
                <a:off x="2254089" y="5976656"/>
                <a:ext cx="424116" cy="3241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2021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384AF4F4-9696-4295-8915-B64F29802C66}"/>
                  </a:ext>
                </a:extLst>
              </p:cNvPr>
              <p:cNvSpPr txBox="1"/>
              <p:nvPr/>
            </p:nvSpPr>
            <p:spPr>
              <a:xfrm>
                <a:off x="3099324" y="5976656"/>
                <a:ext cx="424116" cy="3241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2022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B9377A91-C926-4403-9A21-88F2C8F779EE}"/>
                  </a:ext>
                </a:extLst>
              </p:cNvPr>
              <p:cNvSpPr txBox="1"/>
              <p:nvPr/>
            </p:nvSpPr>
            <p:spPr>
              <a:xfrm>
                <a:off x="1408854" y="5976656"/>
                <a:ext cx="424116" cy="3241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2020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5E33ABFA-E026-4C02-AC8F-E87A44818B77}"/>
                  </a:ext>
                </a:extLst>
              </p:cNvPr>
              <p:cNvSpPr txBox="1"/>
              <p:nvPr/>
            </p:nvSpPr>
            <p:spPr>
              <a:xfrm>
                <a:off x="3944559" y="5976656"/>
                <a:ext cx="424116" cy="3241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2023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6F79F411-E5DA-4A15-9F2D-50A5D1E094FA}"/>
                  </a:ext>
                </a:extLst>
              </p:cNvPr>
              <p:cNvSpPr txBox="1"/>
              <p:nvPr/>
            </p:nvSpPr>
            <p:spPr>
              <a:xfrm>
                <a:off x="4789794" y="5976656"/>
                <a:ext cx="424116" cy="3241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2024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6876D1AA-5015-4FD5-88FE-561C2F864D5F}"/>
                  </a:ext>
                </a:extLst>
              </p:cNvPr>
              <p:cNvSpPr txBox="1"/>
              <p:nvPr/>
            </p:nvSpPr>
            <p:spPr>
              <a:xfrm>
                <a:off x="5635029" y="5976656"/>
                <a:ext cx="424116" cy="3241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2025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A8E83219-6FE5-4F76-ADAB-19573442648E}"/>
                  </a:ext>
                </a:extLst>
              </p:cNvPr>
              <p:cNvSpPr txBox="1"/>
              <p:nvPr/>
            </p:nvSpPr>
            <p:spPr>
              <a:xfrm>
                <a:off x="6480264" y="5976656"/>
                <a:ext cx="424116" cy="3241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2026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6F079EC-E479-4D87-9389-31472F62561E}"/>
                  </a:ext>
                </a:extLst>
              </p:cNvPr>
              <p:cNvSpPr txBox="1"/>
              <p:nvPr/>
            </p:nvSpPr>
            <p:spPr>
              <a:xfrm>
                <a:off x="7325499" y="5976656"/>
                <a:ext cx="424116" cy="3241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2027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60A659BC-BD88-4122-BBE1-B9F27FA4E979}"/>
                  </a:ext>
                </a:extLst>
              </p:cNvPr>
              <p:cNvSpPr txBox="1"/>
              <p:nvPr/>
            </p:nvSpPr>
            <p:spPr>
              <a:xfrm>
                <a:off x="8170734" y="5976656"/>
                <a:ext cx="424116" cy="3241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2028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C7BA9430-692D-43CD-B71A-61506A168EED}"/>
                  </a:ext>
                </a:extLst>
              </p:cNvPr>
              <p:cNvSpPr txBox="1"/>
              <p:nvPr/>
            </p:nvSpPr>
            <p:spPr>
              <a:xfrm>
                <a:off x="9015965" y="5976656"/>
                <a:ext cx="424116" cy="3241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2029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cxnSp>
            <p:nvCxnSpPr>
              <p:cNvPr id="175" name="직선 연결선 174">
                <a:extLst>
                  <a:ext uri="{FF2B5EF4-FFF2-40B4-BE49-F238E27FC236}">
                    <a16:creationId xmlns:a16="http://schemas.microsoft.com/office/drawing/2014/main" id="{E8F60716-601A-4A9E-A6A3-20D24BDA81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7110" y="6072773"/>
                <a:ext cx="0" cy="131887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직선 연결선 195">
                <a:extLst>
                  <a:ext uri="{FF2B5EF4-FFF2-40B4-BE49-F238E27FC236}">
                    <a16:creationId xmlns:a16="http://schemas.microsoft.com/office/drawing/2014/main" id="{8252CE36-6593-4081-9E2A-755E5458E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93853" y="6072773"/>
                <a:ext cx="0" cy="131887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직선 연결선 222">
                <a:extLst>
                  <a:ext uri="{FF2B5EF4-FFF2-40B4-BE49-F238E27FC236}">
                    <a16:creationId xmlns:a16="http://schemas.microsoft.com/office/drawing/2014/main" id="{7EA8DBE7-CBCD-4FCD-8403-F5495C34F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0596" y="6072773"/>
                <a:ext cx="0" cy="131887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직선 연결선 223">
                <a:extLst>
                  <a:ext uri="{FF2B5EF4-FFF2-40B4-BE49-F238E27FC236}">
                    <a16:creationId xmlns:a16="http://schemas.microsoft.com/office/drawing/2014/main" id="{78E33091-8B3B-47C5-9B8D-4246FEFFB6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7339" y="6072773"/>
                <a:ext cx="0" cy="131887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직선 연결선 225">
                <a:extLst>
                  <a:ext uri="{FF2B5EF4-FFF2-40B4-BE49-F238E27FC236}">
                    <a16:creationId xmlns:a16="http://schemas.microsoft.com/office/drawing/2014/main" id="{D36B67EA-B664-4C8D-BBAC-4E3A812A1C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4082" y="6072773"/>
                <a:ext cx="0" cy="131887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직선 연결선 226">
                <a:extLst>
                  <a:ext uri="{FF2B5EF4-FFF2-40B4-BE49-F238E27FC236}">
                    <a16:creationId xmlns:a16="http://schemas.microsoft.com/office/drawing/2014/main" id="{52EF1A45-252B-46E5-93E9-65B02D7243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0825" y="6072773"/>
                <a:ext cx="0" cy="131887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직선 연결선 227">
                <a:extLst>
                  <a:ext uri="{FF2B5EF4-FFF2-40B4-BE49-F238E27FC236}">
                    <a16:creationId xmlns:a16="http://schemas.microsoft.com/office/drawing/2014/main" id="{537CB04F-21E5-441F-8D50-BCBA3B7374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7568" y="6072773"/>
                <a:ext cx="0" cy="131887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직선 연결선 228">
                <a:extLst>
                  <a:ext uri="{FF2B5EF4-FFF2-40B4-BE49-F238E27FC236}">
                    <a16:creationId xmlns:a16="http://schemas.microsoft.com/office/drawing/2014/main" id="{01E238C6-8976-4E0B-8D16-97A8FC344B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74311" y="6072773"/>
                <a:ext cx="0" cy="131887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직선 연결선 229">
                <a:extLst>
                  <a:ext uri="{FF2B5EF4-FFF2-40B4-BE49-F238E27FC236}">
                    <a16:creationId xmlns:a16="http://schemas.microsoft.com/office/drawing/2014/main" id="{4F6456AE-C7C1-408D-8D77-CDEA6D7A97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1055" y="6072773"/>
                <a:ext cx="0" cy="131887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46AA1F61-4DD9-44E7-BC66-EF64DFA84473}"/>
                </a:ext>
              </a:extLst>
            </p:cNvPr>
            <p:cNvGrpSpPr/>
            <p:nvPr/>
          </p:nvGrpSpPr>
          <p:grpSpPr>
            <a:xfrm>
              <a:off x="627581" y="5061611"/>
              <a:ext cx="8907467" cy="904569"/>
              <a:chOff x="627581" y="4905772"/>
              <a:chExt cx="8907467" cy="904569"/>
            </a:xfrm>
          </p:grpSpPr>
          <p:grpSp>
            <p:nvGrpSpPr>
              <p:cNvPr id="124" name="그룹 123">
                <a:extLst>
                  <a:ext uri="{FF2B5EF4-FFF2-40B4-BE49-F238E27FC236}">
                    <a16:creationId xmlns:a16="http://schemas.microsoft.com/office/drawing/2014/main" id="{986DB4B2-88B2-4A6E-B74F-FED9B46FFD34}"/>
                  </a:ext>
                </a:extLst>
              </p:cNvPr>
              <p:cNvGrpSpPr/>
              <p:nvPr/>
            </p:nvGrpSpPr>
            <p:grpSpPr>
              <a:xfrm>
                <a:off x="1693669" y="5317879"/>
                <a:ext cx="7841379" cy="461665"/>
                <a:chOff x="1695332" y="5037510"/>
                <a:chExt cx="8149084" cy="434137"/>
              </a:xfrm>
            </p:grpSpPr>
            <p:sp>
              <p:nvSpPr>
                <p:cNvPr id="127" name="오각형 18">
                  <a:extLst>
                    <a:ext uri="{FF2B5EF4-FFF2-40B4-BE49-F238E27FC236}">
                      <a16:creationId xmlns:a16="http://schemas.microsoft.com/office/drawing/2014/main" id="{9F2CEA45-EEEF-45CF-8192-0A9891F7D712}"/>
                    </a:ext>
                  </a:extLst>
                </p:cNvPr>
                <p:cNvSpPr/>
                <p:nvPr/>
              </p:nvSpPr>
              <p:spPr>
                <a:xfrm>
                  <a:off x="8978363" y="5054913"/>
                  <a:ext cx="866053" cy="402307"/>
                </a:xfrm>
                <a:prstGeom prst="homePlate">
                  <a:avLst>
                    <a:gd name="adj" fmla="val 0"/>
                  </a:avLst>
                </a:prstGeom>
                <a:solidFill>
                  <a:srgbClr val="F66B1E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오각형 18">
                  <a:extLst>
                    <a:ext uri="{FF2B5EF4-FFF2-40B4-BE49-F238E27FC236}">
                      <a16:creationId xmlns:a16="http://schemas.microsoft.com/office/drawing/2014/main" id="{DE3BD5B0-070B-49D8-BD1D-2ABBED3D23FA}"/>
                    </a:ext>
                  </a:extLst>
                </p:cNvPr>
                <p:cNvSpPr/>
                <p:nvPr/>
              </p:nvSpPr>
              <p:spPr>
                <a:xfrm>
                  <a:off x="5607013" y="5054913"/>
                  <a:ext cx="1971907" cy="402307"/>
                </a:xfrm>
                <a:prstGeom prst="chevron">
                  <a:avLst/>
                </a:prstGeom>
                <a:solidFill>
                  <a:srgbClr val="1C64B4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갈매기형 수장 112">
                  <a:extLst>
                    <a:ext uri="{FF2B5EF4-FFF2-40B4-BE49-F238E27FC236}">
                      <a16:creationId xmlns:a16="http://schemas.microsoft.com/office/drawing/2014/main" id="{5FC0B97A-A400-47F2-A25A-45969B85E78C}"/>
                    </a:ext>
                  </a:extLst>
                </p:cNvPr>
                <p:cNvSpPr/>
                <p:nvPr/>
              </p:nvSpPr>
              <p:spPr>
                <a:xfrm>
                  <a:off x="3375025" y="5054908"/>
                  <a:ext cx="2417116" cy="402307"/>
                </a:xfrm>
                <a:prstGeom prst="chevron">
                  <a:avLst/>
                </a:prstGeom>
                <a:solidFill>
                  <a:srgbClr val="00B0F0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atinLnBrk="0"/>
                  <a:endParaRPr lang="ko-KR" altLang="en-US" sz="16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오각형 18">
                  <a:extLst>
                    <a:ext uri="{FF2B5EF4-FFF2-40B4-BE49-F238E27FC236}">
                      <a16:creationId xmlns:a16="http://schemas.microsoft.com/office/drawing/2014/main" id="{566C9EFA-7C4D-4B22-9769-0911B9009A0F}"/>
                    </a:ext>
                  </a:extLst>
                </p:cNvPr>
                <p:cNvSpPr/>
                <p:nvPr/>
              </p:nvSpPr>
              <p:spPr>
                <a:xfrm>
                  <a:off x="1695332" y="5054913"/>
                  <a:ext cx="1860135" cy="402307"/>
                </a:xfrm>
                <a:prstGeom prst="homePlate">
                  <a:avLst/>
                </a:prstGeom>
                <a:solidFill>
                  <a:srgbClr val="009FC6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직사각형 130">
                  <a:extLst>
                    <a:ext uri="{FF2B5EF4-FFF2-40B4-BE49-F238E27FC236}">
                      <a16:creationId xmlns:a16="http://schemas.microsoft.com/office/drawing/2014/main" id="{F41B2825-D554-4D39-A567-396FE003410B}"/>
                    </a:ext>
                  </a:extLst>
                </p:cNvPr>
                <p:cNvSpPr/>
                <p:nvPr/>
              </p:nvSpPr>
              <p:spPr>
                <a:xfrm>
                  <a:off x="1769306" y="5109167"/>
                  <a:ext cx="1624525" cy="289425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:r>
                    <a:rPr lang="en-US" altLang="ko-KR" sz="1400" b="1" dirty="0" smtClean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Establish </a:t>
                  </a:r>
                  <a:r>
                    <a:rPr lang="en-US" altLang="ko-KR" sz="14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Vision</a:t>
                  </a:r>
                  <a:endPara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직사각형 131">
                  <a:extLst>
                    <a:ext uri="{FF2B5EF4-FFF2-40B4-BE49-F238E27FC236}">
                      <a16:creationId xmlns:a16="http://schemas.microsoft.com/office/drawing/2014/main" id="{D746B48C-F897-4C05-8EB4-C9E6885A1DE0}"/>
                    </a:ext>
                  </a:extLst>
                </p:cNvPr>
                <p:cNvSpPr/>
                <p:nvPr/>
              </p:nvSpPr>
              <p:spPr>
                <a:xfrm>
                  <a:off x="3594527" y="5111288"/>
                  <a:ext cx="2052731" cy="289425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>
                    <a:spcBef>
                      <a:spcPts val="300"/>
                    </a:spcBef>
                  </a:pPr>
                  <a:r>
                    <a:rPr lang="en-US" altLang="ko-KR" sz="1400" b="1" dirty="0" smtClean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Define Requirements</a:t>
                  </a:r>
                  <a:endPara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직사각형 132">
                  <a:extLst>
                    <a:ext uri="{FF2B5EF4-FFF2-40B4-BE49-F238E27FC236}">
                      <a16:creationId xmlns:a16="http://schemas.microsoft.com/office/drawing/2014/main" id="{79E942F7-588A-4978-BEF3-7795CC0D5B13}"/>
                    </a:ext>
                  </a:extLst>
                </p:cNvPr>
                <p:cNvSpPr/>
                <p:nvPr/>
              </p:nvSpPr>
              <p:spPr>
                <a:xfrm>
                  <a:off x="5808067" y="5111354"/>
                  <a:ext cx="1612398" cy="289425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Candidate Tech.</a:t>
                  </a:r>
                  <a:endPara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오각형 18">
                  <a:extLst>
                    <a:ext uri="{FF2B5EF4-FFF2-40B4-BE49-F238E27FC236}">
                      <a16:creationId xmlns:a16="http://schemas.microsoft.com/office/drawing/2014/main" id="{D5CADF34-455D-47AF-A836-B3DF459DCB80}"/>
                    </a:ext>
                  </a:extLst>
                </p:cNvPr>
                <p:cNvSpPr/>
                <p:nvPr/>
              </p:nvSpPr>
              <p:spPr>
                <a:xfrm>
                  <a:off x="7393792" y="5054913"/>
                  <a:ext cx="1917017" cy="402307"/>
                </a:xfrm>
                <a:prstGeom prst="chevron">
                  <a:avLst/>
                </a:prstGeom>
                <a:solidFill>
                  <a:srgbClr val="F66B1E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직사각형 134">
                  <a:extLst>
                    <a:ext uri="{FF2B5EF4-FFF2-40B4-BE49-F238E27FC236}">
                      <a16:creationId xmlns:a16="http://schemas.microsoft.com/office/drawing/2014/main" id="{42493D46-C00C-4D4B-AF3F-C065F096D70B}"/>
                    </a:ext>
                  </a:extLst>
                </p:cNvPr>
                <p:cNvSpPr/>
                <p:nvPr/>
              </p:nvSpPr>
              <p:spPr>
                <a:xfrm>
                  <a:off x="7679215" y="5037510"/>
                  <a:ext cx="2026077" cy="434137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algn="ctr"/>
                  <a:r>
                    <a:rPr lang="en-US" altLang="ko-KR" sz="1200" b="1" dirty="0" smtClean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Tech. Evaluation </a:t>
                  </a:r>
                  <a:r>
                    <a:rPr lang="en-US" altLang="ko-KR" sz="12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/ </a:t>
                  </a:r>
                  <a:endParaRPr lang="en-US" altLang="ko-KR" sz="1200" b="1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  <a:p>
                  <a:pPr algn="ctr"/>
                  <a:r>
                    <a:rPr lang="en-US" altLang="ko-KR" sz="1200" b="1" dirty="0" smtClean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Adopt Global </a:t>
                  </a:r>
                  <a:r>
                    <a:rPr lang="en-US" altLang="ko-KR" sz="12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Standards</a:t>
                  </a:r>
                  <a:endParaRPr lang="ko-KR" altLang="en-US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25" name="Picture 2" descr="International Telecommunication Union - ITU | Genève internationale">
                <a:extLst>
                  <a:ext uri="{FF2B5EF4-FFF2-40B4-BE49-F238E27FC236}">
                    <a16:creationId xmlns:a16="http://schemas.microsoft.com/office/drawing/2014/main" id="{C93EFD5C-933A-408F-8AA9-5546730E16C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581" y="5238773"/>
                <a:ext cx="562676" cy="5715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1EFF4EBD-8832-4EEE-898F-98C9331067A3}"/>
                  </a:ext>
                </a:extLst>
              </p:cNvPr>
              <p:cNvGrpSpPr/>
              <p:nvPr/>
            </p:nvGrpSpPr>
            <p:grpSpPr>
              <a:xfrm>
                <a:off x="1704975" y="4905772"/>
                <a:ext cx="3733800" cy="377428"/>
                <a:chOff x="1704975" y="4991497"/>
                <a:chExt cx="3733800" cy="377428"/>
              </a:xfrm>
            </p:grpSpPr>
            <p:sp>
              <p:nvSpPr>
                <p:cNvPr id="3" name="자유형: 도형 2">
                  <a:extLst>
                    <a:ext uri="{FF2B5EF4-FFF2-40B4-BE49-F238E27FC236}">
                      <a16:creationId xmlns:a16="http://schemas.microsoft.com/office/drawing/2014/main" id="{128E61FD-07AF-4223-906A-9447FBE0ECF3}"/>
                    </a:ext>
                  </a:extLst>
                </p:cNvPr>
                <p:cNvSpPr/>
                <p:nvPr/>
              </p:nvSpPr>
              <p:spPr>
                <a:xfrm>
                  <a:off x="1704975" y="5149850"/>
                  <a:ext cx="3733800" cy="219075"/>
                </a:xfrm>
                <a:custGeom>
                  <a:avLst/>
                  <a:gdLst>
                    <a:gd name="connsiteX0" fmla="*/ 0 w 3733800"/>
                    <a:gd name="connsiteY0" fmla="*/ 200025 h 219075"/>
                    <a:gd name="connsiteX1" fmla="*/ 0 w 3733800"/>
                    <a:gd name="connsiteY1" fmla="*/ 0 h 219075"/>
                    <a:gd name="connsiteX2" fmla="*/ 3733800 w 3733800"/>
                    <a:gd name="connsiteY2" fmla="*/ 0 h 219075"/>
                    <a:gd name="connsiteX3" fmla="*/ 3733800 w 3733800"/>
                    <a:gd name="connsiteY3" fmla="*/ 219075 h 2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3800" h="219075">
                      <a:moveTo>
                        <a:pt x="0" y="200025"/>
                      </a:moveTo>
                      <a:lnTo>
                        <a:pt x="0" y="0"/>
                      </a:lnTo>
                      <a:lnTo>
                        <a:pt x="3733800" y="0"/>
                      </a:lnTo>
                      <a:lnTo>
                        <a:pt x="3733800" y="219075"/>
                      </a:lnTo>
                    </a:path>
                  </a:pathLst>
                </a:custGeom>
                <a:noFill/>
                <a:ln w="19050" cap="rnd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500"/>
                </a:p>
              </p:txBody>
            </p:sp>
            <p:sp>
              <p:nvSpPr>
                <p:cNvPr id="73" name="직사각형 72">
                  <a:extLst>
                    <a:ext uri="{FF2B5EF4-FFF2-40B4-BE49-F238E27FC236}">
                      <a16:creationId xmlns:a16="http://schemas.microsoft.com/office/drawing/2014/main" id="{262B749C-5411-4D54-9A76-A95B3A82147E}"/>
                    </a:ext>
                  </a:extLst>
                </p:cNvPr>
                <p:cNvSpPr/>
                <p:nvPr/>
              </p:nvSpPr>
              <p:spPr>
                <a:xfrm>
                  <a:off x="1986287" y="4991497"/>
                  <a:ext cx="3171189" cy="323165"/>
                </a:xfrm>
                <a:prstGeom prst="rect">
                  <a:avLst/>
                </a:prstGeom>
                <a:solidFill>
                  <a:srgbClr val="E3ECF6"/>
                </a:solidFill>
              </p:spPr>
              <p:txBody>
                <a:bodyPr wrap="none" anchor="ctr">
                  <a:spAutoFit/>
                </a:bodyPr>
                <a:lstStyle/>
                <a:p>
                  <a:pPr indent="-381000" algn="ctr" fontAlgn="base">
                    <a:tabLst>
                      <a:tab pos="1096010" algn="l"/>
                    </a:tabLst>
                  </a:pPr>
                  <a:r>
                    <a:rPr lang="en-US" altLang="ko-KR" sz="15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Domestic Superior Technologies</a:t>
                  </a:r>
                </a:p>
              </p:txBody>
            </p:sp>
          </p:grpSp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FB2AD8AC-5E7A-4035-A773-0FA33B204D6A}"/>
                  </a:ext>
                </a:extLst>
              </p:cNvPr>
              <p:cNvGrpSpPr/>
              <p:nvPr/>
            </p:nvGrpSpPr>
            <p:grpSpPr>
              <a:xfrm>
                <a:off x="5550900" y="4905772"/>
                <a:ext cx="3969700" cy="377428"/>
                <a:chOff x="1704975" y="4991497"/>
                <a:chExt cx="3969700" cy="377428"/>
              </a:xfrm>
            </p:grpSpPr>
            <p:sp>
              <p:nvSpPr>
                <p:cNvPr id="77" name="자유형: 도형 76">
                  <a:extLst>
                    <a:ext uri="{FF2B5EF4-FFF2-40B4-BE49-F238E27FC236}">
                      <a16:creationId xmlns:a16="http://schemas.microsoft.com/office/drawing/2014/main" id="{9CA0C994-9748-48C1-910C-7355F0EA0B82}"/>
                    </a:ext>
                  </a:extLst>
                </p:cNvPr>
                <p:cNvSpPr/>
                <p:nvPr/>
              </p:nvSpPr>
              <p:spPr>
                <a:xfrm>
                  <a:off x="1704975" y="5149850"/>
                  <a:ext cx="3969700" cy="219075"/>
                </a:xfrm>
                <a:custGeom>
                  <a:avLst/>
                  <a:gdLst>
                    <a:gd name="connsiteX0" fmla="*/ 0 w 3733800"/>
                    <a:gd name="connsiteY0" fmla="*/ 200025 h 219075"/>
                    <a:gd name="connsiteX1" fmla="*/ 0 w 3733800"/>
                    <a:gd name="connsiteY1" fmla="*/ 0 h 219075"/>
                    <a:gd name="connsiteX2" fmla="*/ 3733800 w 3733800"/>
                    <a:gd name="connsiteY2" fmla="*/ 0 h 219075"/>
                    <a:gd name="connsiteX3" fmla="*/ 3733800 w 3733800"/>
                    <a:gd name="connsiteY3" fmla="*/ 219075 h 219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733800" h="219075">
                      <a:moveTo>
                        <a:pt x="0" y="200025"/>
                      </a:moveTo>
                      <a:lnTo>
                        <a:pt x="0" y="0"/>
                      </a:lnTo>
                      <a:lnTo>
                        <a:pt x="3733800" y="0"/>
                      </a:lnTo>
                      <a:lnTo>
                        <a:pt x="3733800" y="219075"/>
                      </a:lnTo>
                    </a:path>
                  </a:pathLst>
                </a:custGeom>
                <a:noFill/>
                <a:ln w="19050" cap="rnd">
                  <a:solidFill>
                    <a:schemeClr val="bg1">
                      <a:lumMod val="65000"/>
                    </a:schemeClr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500"/>
                </a:p>
              </p:txBody>
            </p:sp>
            <p:sp>
              <p:nvSpPr>
                <p:cNvPr id="78" name="직사각형 77">
                  <a:extLst>
                    <a:ext uri="{FF2B5EF4-FFF2-40B4-BE49-F238E27FC236}">
                      <a16:creationId xmlns:a16="http://schemas.microsoft.com/office/drawing/2014/main" id="{9992FA3F-CEC6-4766-B218-C5BAF1009002}"/>
                    </a:ext>
                  </a:extLst>
                </p:cNvPr>
                <p:cNvSpPr/>
                <p:nvPr/>
              </p:nvSpPr>
              <p:spPr>
                <a:xfrm>
                  <a:off x="2228402" y="4991497"/>
                  <a:ext cx="2686954" cy="323165"/>
                </a:xfrm>
                <a:prstGeom prst="rect">
                  <a:avLst/>
                </a:prstGeom>
                <a:solidFill>
                  <a:srgbClr val="E3ECF6"/>
                </a:solidFill>
              </p:spPr>
              <p:txBody>
                <a:bodyPr wrap="none" anchor="ctr">
                  <a:spAutoFit/>
                </a:bodyPr>
                <a:lstStyle/>
                <a:p>
                  <a:pPr indent="-381000" algn="ctr" fontAlgn="base">
                    <a:tabLst>
                      <a:tab pos="1096010" algn="l"/>
                    </a:tabLst>
                  </a:pPr>
                  <a:r>
                    <a:rPr lang="en-US" altLang="ko-KR" sz="15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Domestic Standard Patents</a:t>
                  </a:r>
                </a:p>
              </p:txBody>
            </p:sp>
          </p:grp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5A8E59E4-141E-4013-AA97-E0266B7EA911}"/>
                </a:ext>
              </a:extLst>
            </p:cNvPr>
            <p:cNvCxnSpPr/>
            <p:nvPr/>
          </p:nvCxnSpPr>
          <p:spPr>
            <a:xfrm>
              <a:off x="0" y="4906239"/>
              <a:ext cx="9906000" cy="0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983E311A-9755-4979-B920-224F4B5500F0}"/>
              </a:ext>
            </a:extLst>
          </p:cNvPr>
          <p:cNvGrpSpPr/>
          <p:nvPr/>
        </p:nvGrpSpPr>
        <p:grpSpPr>
          <a:xfrm>
            <a:off x="0" y="272316"/>
            <a:ext cx="7292093" cy="830997"/>
            <a:chOff x="0" y="272316"/>
            <a:chExt cx="7292093" cy="830997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A8A286D3-F46A-4333-BD32-D97E154CCD14}"/>
                </a:ext>
              </a:extLst>
            </p:cNvPr>
            <p:cNvGrpSpPr/>
            <p:nvPr/>
          </p:nvGrpSpPr>
          <p:grpSpPr>
            <a:xfrm>
              <a:off x="0" y="448840"/>
              <a:ext cx="1247731" cy="461665"/>
              <a:chOff x="0" y="195415"/>
              <a:chExt cx="1247731" cy="461665"/>
            </a:xfrm>
          </p:grpSpPr>
          <p:sp>
            <p:nvSpPr>
              <p:cNvPr id="84" name="화살표: 오각형 83">
                <a:extLst>
                  <a:ext uri="{FF2B5EF4-FFF2-40B4-BE49-F238E27FC236}">
                    <a16:creationId xmlns:a16="http://schemas.microsoft.com/office/drawing/2014/main" id="{9A91173A-0F22-4F87-B6B5-880279EE1F19}"/>
                  </a:ext>
                </a:extLst>
              </p:cNvPr>
              <p:cNvSpPr/>
              <p:nvPr/>
            </p:nvSpPr>
            <p:spPr>
              <a:xfrm rot="10800000" flipH="1" flipV="1">
                <a:off x="0" y="214483"/>
                <a:ext cx="1247731" cy="410372"/>
              </a:xfrm>
              <a:prstGeom prst="homePlate">
                <a:avLst>
                  <a:gd name="adj" fmla="val 44989"/>
                </a:avLst>
              </a:prstGeom>
              <a:solidFill>
                <a:srgbClr val="F66B1E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Strategy</a:t>
                </a:r>
                <a:endPara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85" name="TextBox 17">
                <a:extLst>
                  <a:ext uri="{FF2B5EF4-FFF2-40B4-BE49-F238E27FC236}">
                    <a16:creationId xmlns:a16="http://schemas.microsoft.com/office/drawing/2014/main" id="{70F4CFB5-9458-4BAC-9283-0B0C8E724CCF}"/>
                  </a:ext>
                </a:extLst>
              </p:cNvPr>
              <p:cNvSpPr txBox="1"/>
              <p:nvPr/>
            </p:nvSpPr>
            <p:spPr>
              <a:xfrm>
                <a:off x="763075" y="195415"/>
                <a:ext cx="338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95507" latinLnBrk="0"/>
                <a:r>
                  <a:rPr lang="en-US" altLang="ko-KR" sz="2400" dirty="0">
                    <a:ln>
                      <a:solidFill>
                        <a:prstClr val="black">
                          <a:alpha val="0"/>
                        </a:prstClr>
                      </a:solidFill>
                    </a:ln>
                    <a:solidFill>
                      <a:schemeClr val="bg1"/>
                    </a:solidFill>
                    <a:latin typeface="Impact" panose="020B080603090205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</a:t>
                </a:r>
                <a:endParaRPr lang="ko-KR" altLang="en-US" sz="240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3" name="TextBox 17">
              <a:extLst>
                <a:ext uri="{FF2B5EF4-FFF2-40B4-BE49-F238E27FC236}">
                  <a16:creationId xmlns:a16="http://schemas.microsoft.com/office/drawing/2014/main" id="{698AA276-CB68-4AC6-A805-F1098CA18BD8}"/>
                </a:ext>
              </a:extLst>
            </p:cNvPr>
            <p:cNvSpPr txBox="1"/>
            <p:nvPr/>
          </p:nvSpPr>
          <p:spPr>
            <a:xfrm>
              <a:off x="1227099" y="272316"/>
              <a:ext cx="6064994" cy="83099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Becoming the</a:t>
              </a:r>
              <a:r>
                <a:rPr lang="en-US" altLang="ko-KR" sz="2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first mover in global standards</a:t>
              </a:r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  <a:r>
                <a:rPr lang="en-US" altLang="ko-KR" sz="2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</a:p>
            <a:p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2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Securing high value added </a:t>
              </a:r>
              <a:r>
                <a:rPr lang="en-US" altLang="ko-KR" sz="2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standard patents</a:t>
              </a:r>
              <a:endPara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9841784-27BE-4E1F-AAF2-BF4F2C5274D0}"/>
              </a:ext>
            </a:extLst>
          </p:cNvPr>
          <p:cNvGrpSpPr/>
          <p:nvPr/>
        </p:nvGrpSpPr>
        <p:grpSpPr>
          <a:xfrm>
            <a:off x="156386" y="1246709"/>
            <a:ext cx="9430978" cy="1019588"/>
            <a:chOff x="156386" y="1157809"/>
            <a:chExt cx="9430978" cy="1019588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57D8A466-D3CD-4040-BFDA-084FCE93B726}"/>
                </a:ext>
              </a:extLst>
            </p:cNvPr>
            <p:cNvGrpSpPr/>
            <p:nvPr/>
          </p:nvGrpSpPr>
          <p:grpSpPr>
            <a:xfrm>
              <a:off x="3448917" y="1157809"/>
              <a:ext cx="3026791" cy="1019588"/>
              <a:chOff x="3448917" y="1221309"/>
              <a:chExt cx="3026791" cy="1019588"/>
            </a:xfrm>
          </p:grpSpPr>
          <p:sp>
            <p:nvSpPr>
              <p:cNvPr id="271" name="사각형: 둥근 위쪽 모서리 270">
                <a:extLst>
                  <a:ext uri="{FF2B5EF4-FFF2-40B4-BE49-F238E27FC236}">
                    <a16:creationId xmlns:a16="http://schemas.microsoft.com/office/drawing/2014/main" id="{7C6D6FFF-E1D0-4DE8-8110-E2A68449D4A9}"/>
                  </a:ext>
                </a:extLst>
              </p:cNvPr>
              <p:cNvSpPr/>
              <p:nvPr/>
            </p:nvSpPr>
            <p:spPr>
              <a:xfrm>
                <a:off x="3701509" y="1221309"/>
                <a:ext cx="2521558" cy="335886"/>
              </a:xfrm>
              <a:prstGeom prst="round2SameRect">
                <a:avLst>
                  <a:gd name="adj1" fmla="val 28756"/>
                  <a:gd name="adj2" fmla="val 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bIns="90000" rtlCol="0" anchor="ctr"/>
              <a:lstStyle/>
              <a:p>
                <a:pPr algn="ctr"/>
                <a:r>
                  <a:rPr lang="en-US" altLang="ko-KR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Global standards leadership</a:t>
                </a:r>
                <a:endPara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4" name="사각형: 둥근 위쪽 모서리 73">
                <a:extLst>
                  <a:ext uri="{FF2B5EF4-FFF2-40B4-BE49-F238E27FC236}">
                    <a16:creationId xmlns:a16="http://schemas.microsoft.com/office/drawing/2014/main" id="{261928D7-EE12-4504-9258-56502CCC4F1D}"/>
                  </a:ext>
                </a:extLst>
              </p:cNvPr>
              <p:cNvSpPr/>
              <p:nvPr/>
            </p:nvSpPr>
            <p:spPr>
              <a:xfrm>
                <a:off x="3483566" y="1557194"/>
                <a:ext cx="2957445" cy="683703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00206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bIns="90000" rtlCol="0" anchor="ctr"/>
              <a:lstStyle/>
              <a:p>
                <a:pPr algn="ctr"/>
                <a:endPara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0" name="직사각형 69">
                <a:extLst>
                  <a:ext uri="{FF2B5EF4-FFF2-40B4-BE49-F238E27FC236}">
                    <a16:creationId xmlns:a16="http://schemas.microsoft.com/office/drawing/2014/main" id="{70DC0ACA-F4BF-4E74-9C62-AB032C8EC0F7}"/>
                  </a:ext>
                </a:extLst>
              </p:cNvPr>
              <p:cNvSpPr/>
              <p:nvPr/>
            </p:nvSpPr>
            <p:spPr>
              <a:xfrm>
                <a:off x="3448917" y="1689196"/>
                <a:ext cx="3026791" cy="425758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indent="-393700" algn="ctr" fontAlgn="base">
                  <a:spcBef>
                    <a:spcPts val="200"/>
                  </a:spcBef>
                  <a:tabLst>
                    <a:tab pos="1096010" algn="l"/>
                  </a:tabLst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Global joint research &amp; </a:t>
                </a:r>
                <a:r>
                  <a:rPr lang="en-US" altLang="ko-KR" sz="1000" b="1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train standard </a:t>
                </a: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experts</a:t>
                </a:r>
              </a:p>
              <a:p>
                <a:pPr indent="-393700" algn="ctr" fontAlgn="base">
                  <a:spcBef>
                    <a:spcPts val="200"/>
                  </a:spcBef>
                  <a:tabLst>
                    <a:tab pos="1096010" algn="l"/>
                  </a:tabLst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Supporting domestic standardization activities</a:t>
                </a:r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C302351D-C16F-400C-BFC2-CC13D9223C3E}"/>
                </a:ext>
              </a:extLst>
            </p:cNvPr>
            <p:cNvGrpSpPr/>
            <p:nvPr/>
          </p:nvGrpSpPr>
          <p:grpSpPr>
            <a:xfrm>
              <a:off x="156386" y="1157809"/>
              <a:ext cx="3238387" cy="1019588"/>
              <a:chOff x="156386" y="1221309"/>
              <a:chExt cx="3238387" cy="1019588"/>
            </a:xfrm>
          </p:grpSpPr>
          <p:sp>
            <p:nvSpPr>
              <p:cNvPr id="18" name="사각형: 둥근 위쪽 모서리 17">
                <a:extLst>
                  <a:ext uri="{FF2B5EF4-FFF2-40B4-BE49-F238E27FC236}">
                    <a16:creationId xmlns:a16="http://schemas.microsoft.com/office/drawing/2014/main" id="{3144BB84-6AA9-4BFE-AE89-1A9B816E9ED0}"/>
                  </a:ext>
                </a:extLst>
              </p:cNvPr>
              <p:cNvSpPr/>
              <p:nvPr/>
            </p:nvSpPr>
            <p:spPr>
              <a:xfrm>
                <a:off x="607471" y="1221309"/>
                <a:ext cx="2521558" cy="335886"/>
              </a:xfrm>
              <a:prstGeom prst="round2SameRect">
                <a:avLst>
                  <a:gd name="adj1" fmla="val 28756"/>
                  <a:gd name="adj2" fmla="val 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bIns="90000" rtlCol="0" anchor="ctr"/>
              <a:lstStyle/>
              <a:p>
                <a:pPr algn="ctr"/>
                <a:r>
                  <a:rPr lang="en-US" altLang="ko-KR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Global standards of </a:t>
                </a:r>
              </a:p>
              <a:p>
                <a:pPr algn="ctr"/>
                <a:r>
                  <a:rPr lang="en-US" altLang="ko-KR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R&amp;D achievement</a:t>
                </a:r>
              </a:p>
            </p:txBody>
          </p:sp>
          <p:sp>
            <p:nvSpPr>
              <p:cNvPr id="72" name="사각형: 둥근 위쪽 모서리 71">
                <a:extLst>
                  <a:ext uri="{FF2B5EF4-FFF2-40B4-BE49-F238E27FC236}">
                    <a16:creationId xmlns:a16="http://schemas.microsoft.com/office/drawing/2014/main" id="{852797DE-0F5B-4BB0-A04D-66E56F6A4886}"/>
                  </a:ext>
                </a:extLst>
              </p:cNvPr>
              <p:cNvSpPr/>
              <p:nvPr/>
            </p:nvSpPr>
            <p:spPr>
              <a:xfrm>
                <a:off x="264680" y="1557194"/>
                <a:ext cx="3082294" cy="683703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00206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bIns="90000" rtlCol="0" anchor="ctr"/>
              <a:lstStyle/>
              <a:p>
                <a:pPr algn="ctr"/>
                <a:endPara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69" name="직사각형 68">
                <a:extLst>
                  <a:ext uri="{FF2B5EF4-FFF2-40B4-BE49-F238E27FC236}">
                    <a16:creationId xmlns:a16="http://schemas.microsoft.com/office/drawing/2014/main" id="{986247C6-2B70-4D0D-A197-268BC7B31D89}"/>
                  </a:ext>
                </a:extLst>
              </p:cNvPr>
              <p:cNvSpPr/>
              <p:nvPr/>
            </p:nvSpPr>
            <p:spPr>
              <a:xfrm>
                <a:off x="156386" y="1689196"/>
                <a:ext cx="3238387" cy="425758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indent="-381000" algn="ctr" fontAlgn="base">
                  <a:spcBef>
                    <a:spcPts val="200"/>
                  </a:spcBef>
                  <a:tabLst>
                    <a:tab pos="1096010" algn="l"/>
                  </a:tabLst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Applying to 3GPP, ITU Standards of 6G core Tech.</a:t>
                </a:r>
              </a:p>
              <a:p>
                <a:pPr indent="-381000" algn="ctr" fontAlgn="base">
                  <a:spcBef>
                    <a:spcPts val="200"/>
                  </a:spcBef>
                  <a:tabLst>
                    <a:tab pos="1096010" algn="l"/>
                  </a:tabLst>
                </a:pPr>
                <a:r>
                  <a:rPr lang="ko-KR" altLang="en-US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Preemptive response to global hegemony battle</a:t>
                </a:r>
              </a:p>
            </p:txBody>
          </p: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5A69359F-E069-4B73-9175-B3B89909DB33}"/>
                </a:ext>
              </a:extLst>
            </p:cNvPr>
            <p:cNvGrpSpPr/>
            <p:nvPr/>
          </p:nvGrpSpPr>
          <p:grpSpPr>
            <a:xfrm>
              <a:off x="6525308" y="1157809"/>
              <a:ext cx="3062056" cy="1019588"/>
              <a:chOff x="6525308" y="1221309"/>
              <a:chExt cx="3062056" cy="1019588"/>
            </a:xfrm>
          </p:grpSpPr>
          <p:sp>
            <p:nvSpPr>
              <p:cNvPr id="272" name="사각형: 둥근 위쪽 모서리 271">
                <a:extLst>
                  <a:ext uri="{FF2B5EF4-FFF2-40B4-BE49-F238E27FC236}">
                    <a16:creationId xmlns:a16="http://schemas.microsoft.com/office/drawing/2014/main" id="{5142A39D-D4F0-432C-9ED4-B5A555FEA0A4}"/>
                  </a:ext>
                </a:extLst>
              </p:cNvPr>
              <p:cNvSpPr/>
              <p:nvPr/>
            </p:nvSpPr>
            <p:spPr>
              <a:xfrm>
                <a:off x="6795546" y="1221309"/>
                <a:ext cx="2521558" cy="335886"/>
              </a:xfrm>
              <a:prstGeom prst="round2SameRect">
                <a:avLst>
                  <a:gd name="adj1" fmla="val 28756"/>
                  <a:gd name="adj2" fmla="val 0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bIns="90000" rtlCol="0" anchor="ctr"/>
              <a:lstStyle/>
              <a:p>
                <a:pPr algn="ctr"/>
                <a:r>
                  <a:rPr lang="en-US" altLang="ko-KR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Total care of</a:t>
                </a:r>
              </a:p>
              <a:p>
                <a:pPr algn="ctr"/>
                <a:r>
                  <a:rPr lang="en-US" altLang="ko-KR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‘</a:t>
                </a:r>
                <a:r>
                  <a:rPr lang="en-US" altLang="ko-KR" sz="1200" b="1" dirty="0" err="1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R&amp;D·Standard·Patent</a:t>
                </a:r>
                <a:r>
                  <a:rPr lang="en-US" altLang="ko-KR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’</a:t>
                </a:r>
                <a:endPara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5" name="사각형: 둥근 위쪽 모서리 74">
                <a:extLst>
                  <a:ext uri="{FF2B5EF4-FFF2-40B4-BE49-F238E27FC236}">
                    <a16:creationId xmlns:a16="http://schemas.microsoft.com/office/drawing/2014/main" id="{255B192A-5D08-4638-9172-8747AD9BDE3E}"/>
                  </a:ext>
                </a:extLst>
              </p:cNvPr>
              <p:cNvSpPr/>
              <p:nvPr/>
            </p:nvSpPr>
            <p:spPr>
              <a:xfrm>
                <a:off x="6577603" y="1557194"/>
                <a:ext cx="2957445" cy="683703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00206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bIns="90000" rtlCol="0" anchor="ctr"/>
              <a:lstStyle/>
              <a:p>
                <a:pPr algn="ctr"/>
                <a:endPara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71" name="직사각형 70">
                <a:extLst>
                  <a:ext uri="{FF2B5EF4-FFF2-40B4-BE49-F238E27FC236}">
                    <a16:creationId xmlns:a16="http://schemas.microsoft.com/office/drawing/2014/main" id="{553E453A-3763-4814-923F-0F4C2BF73189}"/>
                  </a:ext>
                </a:extLst>
              </p:cNvPr>
              <p:cNvSpPr/>
              <p:nvPr/>
            </p:nvSpPr>
            <p:spPr>
              <a:xfrm>
                <a:off x="6525308" y="1599428"/>
                <a:ext cx="3062056" cy="605294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indent="-393700" algn="ctr" fontAlgn="base">
                  <a:spcBef>
                    <a:spcPts val="200"/>
                  </a:spcBef>
                  <a:tabLst>
                    <a:tab pos="1096010" algn="l"/>
                  </a:tabLst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Building strategic map of com. tech. with KIPO </a:t>
                </a:r>
              </a:p>
              <a:p>
                <a:pPr indent="-393700" algn="ctr" fontAlgn="base">
                  <a:spcBef>
                    <a:spcPts val="200"/>
                  </a:spcBef>
                  <a:tabLst>
                    <a:tab pos="1096010" algn="l"/>
                  </a:tabLst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→</a:t>
                </a:r>
                <a:r>
                  <a:rPr lang="ko-KR" altLang="en-US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providing direction for</a:t>
                </a:r>
                <a:r>
                  <a:rPr lang="ko-KR" altLang="en-US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IP-R&amp;D</a:t>
                </a:r>
              </a:p>
              <a:p>
                <a:pPr indent="-393700" algn="ctr" fontAlgn="base">
                  <a:spcBef>
                    <a:spcPts val="200"/>
                  </a:spcBef>
                  <a:tabLst>
                    <a:tab pos="1096010" algn="l"/>
                  </a:tabLst>
                </a:pP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→ developing</a:t>
                </a:r>
                <a:r>
                  <a:rPr lang="ko-KR" altLang="en-US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patents/standards 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45" name="Picture 21" descr="GSMA | GSMA Welcomes 3GPP Completion of LPWA Technologies - Newsroom">
            <a:extLst>
              <a:ext uri="{FF2B5EF4-FFF2-40B4-BE49-F238E27FC236}">
                <a16:creationId xmlns:a16="http://schemas.microsoft.com/office/drawing/2014/main" id="{2D25CCB7-3DD8-493E-BF87-E4EEBEDA2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41" y="3011608"/>
            <a:ext cx="1007859" cy="8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International Telecommunication Union - ITU | Genève internationale">
            <a:extLst>
              <a:ext uri="{FF2B5EF4-FFF2-40B4-BE49-F238E27FC236}">
                <a16:creationId xmlns:a16="http://schemas.microsoft.com/office/drawing/2014/main" id="{BE18719C-046D-4038-BB1F-EF23D3A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71" y="2865848"/>
            <a:ext cx="801383" cy="10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C98AEAD3-ED05-45A8-B35D-3FC10010211B}"/>
              </a:ext>
            </a:extLst>
          </p:cNvPr>
          <p:cNvGrpSpPr/>
          <p:nvPr/>
        </p:nvGrpSpPr>
        <p:grpSpPr>
          <a:xfrm>
            <a:off x="6569206" y="2306168"/>
            <a:ext cx="2957446" cy="1761586"/>
            <a:chOff x="6569206" y="2306167"/>
            <a:chExt cx="2957446" cy="1867459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9206" y="2306167"/>
              <a:ext cx="2957446" cy="1867459"/>
            </a:xfrm>
            <a:prstGeom prst="rect">
              <a:avLst/>
            </a:prstGeom>
          </p:spPr>
        </p:pic>
        <p:sp>
          <p:nvSpPr>
            <p:cNvPr id="80" name="직사각형 79">
              <a:extLst>
                <a:ext uri="{FF2B5EF4-FFF2-40B4-BE49-F238E27FC236}">
                  <a16:creationId xmlns:a16="http://schemas.microsoft.com/office/drawing/2014/main" id="{1805871D-9465-4385-A3A4-7C07E2547582}"/>
                </a:ext>
              </a:extLst>
            </p:cNvPr>
            <p:cNvSpPr/>
            <p:nvPr/>
          </p:nvSpPr>
          <p:spPr>
            <a:xfrm>
              <a:off x="6669080" y="2765989"/>
              <a:ext cx="593872" cy="1305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spAutoFit/>
            </a:bodyPr>
            <a:lstStyle/>
            <a:p>
              <a:pPr indent="-393700" algn="ctr" fontAlgn="base">
                <a:spcBef>
                  <a:spcPts val="200"/>
                </a:spcBef>
                <a:tabLst>
                  <a:tab pos="1096010" algn="l"/>
                </a:tabLst>
              </a:pPr>
              <a:r>
                <a:rPr lang="en-US" altLang="ko-KR" sz="8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6G Mobile  </a:t>
              </a:r>
              <a:endParaRPr lang="ko-KR" altLang="en-US" sz="8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E8F52911-95BE-4F2E-BE7D-1CF79C13DB5B}"/>
              </a:ext>
            </a:extLst>
          </p:cNvPr>
          <p:cNvSpPr/>
          <p:nvPr/>
        </p:nvSpPr>
        <p:spPr>
          <a:xfrm>
            <a:off x="7558457" y="4097745"/>
            <a:ext cx="2077813" cy="21544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indent="-381000" fontAlgn="base">
              <a:spcBef>
                <a:spcPts val="200"/>
              </a:spcBef>
              <a:tabLst>
                <a:tab pos="1096010" algn="l"/>
              </a:tabLst>
            </a:pPr>
            <a:r>
              <a:rPr lang="en-US" altLang="ko-KR" sz="8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[Source] TTA,ICT</a:t>
            </a:r>
            <a:r>
              <a:rPr lang="ko-KR" altLang="en-US" sz="8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Standard Strategy Map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2397222-D73B-4BFC-898B-62BE45B984C7}"/>
              </a:ext>
            </a:extLst>
          </p:cNvPr>
          <p:cNvGrpSpPr/>
          <p:nvPr/>
        </p:nvGrpSpPr>
        <p:grpSpPr>
          <a:xfrm>
            <a:off x="3636566" y="2397542"/>
            <a:ext cx="2688090" cy="1731393"/>
            <a:chOff x="3546259" y="2397542"/>
            <a:chExt cx="2868704" cy="1731393"/>
          </a:xfrm>
        </p:grpSpPr>
        <p:graphicFrame>
          <p:nvGraphicFramePr>
            <p:cNvPr id="11" name="개체 10"/>
            <p:cNvGraphicFramePr>
              <a:graphicFrameLocks noChangeAspect="1"/>
            </p:cNvGraphicFramePr>
            <p:nvPr>
              <p:extLst/>
            </p:nvPr>
          </p:nvGraphicFramePr>
          <p:xfrm>
            <a:off x="3546259" y="2397542"/>
            <a:ext cx="2868704" cy="17313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" name="비트맵 이미지" r:id="rId7" imgW="8962920" imgH="6810480" progId="Paint.Picture">
                    <p:embed/>
                  </p:oleObj>
                </mc:Choice>
                <mc:Fallback>
                  <p:oleObj name="비트맵 이미지" r:id="rId7" imgW="8962920" imgH="6810480" progId="Paint.Picture">
                    <p:embed/>
                    <p:pic>
                      <p:nvPicPr>
                        <p:cNvPr id="11" name="개체 10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546259" y="2397542"/>
                          <a:ext cx="2868704" cy="17313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타원 1"/>
            <p:cNvSpPr/>
            <p:nvPr/>
          </p:nvSpPr>
          <p:spPr>
            <a:xfrm>
              <a:off x="3653884" y="3248025"/>
              <a:ext cx="872872" cy="323850"/>
            </a:xfrm>
            <a:prstGeom prst="ellipse">
              <a:avLst/>
            </a:prstGeom>
            <a:solidFill>
              <a:srgbClr val="417B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49768" y="2719654"/>
              <a:ext cx="579889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3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17BB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6G</a:t>
              </a:r>
              <a:endParaRPr lang="ko-KR" altLang="en-US" sz="13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17B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D6AEAF8-09C4-4BDF-9FF0-9DBF3BB7D637}"/>
                </a:ext>
              </a:extLst>
            </p:cNvPr>
            <p:cNvSpPr txBox="1"/>
            <p:nvPr/>
          </p:nvSpPr>
          <p:spPr>
            <a:xfrm>
              <a:off x="3697193" y="3266739"/>
              <a:ext cx="7739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altLang="ko-KR" sz="11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Patent</a:t>
              </a:r>
              <a:endPara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9" name="TextBox 17">
            <a:extLst>
              <a:ext uri="{FF2B5EF4-FFF2-40B4-BE49-F238E27FC236}">
                <a16:creationId xmlns:a16="http://schemas.microsoft.com/office/drawing/2014/main" id="{94FDF387-2030-4768-9681-019F19C3AF91}"/>
              </a:ext>
            </a:extLst>
          </p:cNvPr>
          <p:cNvSpPr txBox="1"/>
          <p:nvPr/>
        </p:nvSpPr>
        <p:spPr>
          <a:xfrm flipH="1">
            <a:off x="0" y="-3264"/>
            <a:ext cx="1868250" cy="2616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Ⅳ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Key Action Plans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1" name="TextBox 17">
            <a:extLst>
              <a:ext uri="{FF2B5EF4-FFF2-40B4-BE49-F238E27FC236}">
                <a16:creationId xmlns:a16="http://schemas.microsoft.com/office/drawing/2014/main" id="{6B75E09E-6E43-4583-8910-1976EF564A2A}"/>
              </a:ext>
            </a:extLst>
          </p:cNvPr>
          <p:cNvSpPr txBox="1"/>
          <p:nvPr/>
        </p:nvSpPr>
        <p:spPr>
          <a:xfrm>
            <a:off x="178545" y="6540035"/>
            <a:ext cx="3021981" cy="200055"/>
          </a:xfrm>
          <a:prstGeom prst="rect">
            <a:avLst/>
          </a:prstGeom>
          <a:solidFill>
            <a:srgbClr val="E3ECF6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C0C9D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C0C9D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Provisional R&amp;D Strategies of Future Mobile Communications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C0C9D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C0C9D3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lead the 6G era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C0C9D3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754912" y="3042354"/>
            <a:ext cx="691610" cy="2511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 smtClean="0"/>
              <a:t>standards</a:t>
            </a:r>
            <a:endParaRPr lang="ko-KR" altLang="en-US" sz="800" dirty="0"/>
          </a:p>
        </p:txBody>
      </p:sp>
      <p:sp>
        <p:nvSpPr>
          <p:cNvPr id="87" name="슬라이드 번호 개체 틀 2">
            <a:extLst>
              <a:ext uri="{FF2B5EF4-FFF2-40B4-BE49-F238E27FC236}">
                <a16:creationId xmlns:a16="http://schemas.microsoft.com/office/drawing/2014/main" id="{9E31350F-1BDD-4C95-8BF4-23DE6B33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2246" y="6479539"/>
            <a:ext cx="650225" cy="365125"/>
          </a:xfrm>
        </p:spPr>
        <p:txBody>
          <a:bodyPr/>
          <a:lstStyle/>
          <a:p>
            <a:fld id="{2DCB18FE-46AA-4BE0-88C7-F5AF093AC2C4}" type="slidenum">
              <a:rPr lang="ko-KR" altLang="en-US" smtClean="0"/>
              <a:pPr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063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03FA0A26-1C8C-4A4D-B02F-778399A9CC1E}"/>
              </a:ext>
            </a:extLst>
          </p:cNvPr>
          <p:cNvGrpSpPr/>
          <p:nvPr/>
        </p:nvGrpSpPr>
        <p:grpSpPr>
          <a:xfrm>
            <a:off x="382695" y="1397684"/>
            <a:ext cx="4476896" cy="657048"/>
            <a:chOff x="360038" y="1370049"/>
            <a:chExt cx="4655328" cy="657048"/>
          </a:xfrm>
        </p:grpSpPr>
        <p:grpSp>
          <p:nvGrpSpPr>
            <p:cNvPr id="135" name="그룹 134">
              <a:extLst>
                <a:ext uri="{FF2B5EF4-FFF2-40B4-BE49-F238E27FC236}">
                  <a16:creationId xmlns:a16="http://schemas.microsoft.com/office/drawing/2014/main" id="{00153E2E-6601-423E-AC82-8D6AB943778E}"/>
                </a:ext>
              </a:extLst>
            </p:cNvPr>
            <p:cNvGrpSpPr/>
            <p:nvPr/>
          </p:nvGrpSpPr>
          <p:grpSpPr>
            <a:xfrm>
              <a:off x="360038" y="1370049"/>
              <a:ext cx="2286000" cy="657048"/>
              <a:chOff x="349641" y="2371580"/>
              <a:chExt cx="3251502" cy="705248"/>
            </a:xfrm>
          </p:grpSpPr>
          <p:sp>
            <p:nvSpPr>
              <p:cNvPr id="137" name="사각형: 둥근 모서리 136">
                <a:extLst>
                  <a:ext uri="{FF2B5EF4-FFF2-40B4-BE49-F238E27FC236}">
                    <a16:creationId xmlns:a16="http://schemas.microsoft.com/office/drawing/2014/main" id="{24D50D2B-B82F-435A-A860-E3C0470DEC4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49641" y="2371580"/>
                <a:ext cx="3251502" cy="705248"/>
              </a:xfrm>
              <a:prstGeom prst="roundRect">
                <a:avLst/>
              </a:prstGeom>
              <a:solidFill>
                <a:srgbClr val="009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300">
                  <a:solidFill>
                    <a:srgbClr val="0070C0"/>
                  </a:solidFill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AB914BA3-D719-4428-8987-1DAD7BDAA103}"/>
                  </a:ext>
                </a:extLst>
              </p:cNvPr>
              <p:cNvSpPr txBox="1"/>
              <p:nvPr/>
            </p:nvSpPr>
            <p:spPr>
              <a:xfrm>
                <a:off x="355205" y="2443404"/>
                <a:ext cx="3239832" cy="5616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KR Prototype(HW, SW)</a:t>
                </a:r>
                <a:r>
                  <a: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Development</a:t>
                </a:r>
                <a:endPara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306A2AA1-3A49-4F10-B83A-43EE7313828A}"/>
                </a:ext>
              </a:extLst>
            </p:cNvPr>
            <p:cNvGrpSpPr/>
            <p:nvPr/>
          </p:nvGrpSpPr>
          <p:grpSpPr>
            <a:xfrm>
              <a:off x="2729366" y="1370049"/>
              <a:ext cx="2286000" cy="657048"/>
              <a:chOff x="-3003204" y="2383236"/>
              <a:chExt cx="3251501" cy="705248"/>
            </a:xfrm>
          </p:grpSpPr>
          <p:sp>
            <p:nvSpPr>
              <p:cNvPr id="132" name="사각형: 둥근 모서리 131">
                <a:extLst>
                  <a:ext uri="{FF2B5EF4-FFF2-40B4-BE49-F238E27FC236}">
                    <a16:creationId xmlns:a16="http://schemas.microsoft.com/office/drawing/2014/main" id="{1104B3A6-9CE7-4F27-92AA-6DC26C5FB6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-3003204" y="2383236"/>
                <a:ext cx="3251501" cy="705248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300">
                  <a:solidFill>
                    <a:srgbClr val="0070C0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29B9D5B-9B8C-4029-ACEE-4D7331E7F3FE}"/>
                  </a:ext>
                </a:extLst>
              </p:cNvPr>
              <p:cNvSpPr txBox="1"/>
              <p:nvPr/>
            </p:nvSpPr>
            <p:spPr>
              <a:xfrm>
                <a:off x="-2851337" y="2455060"/>
                <a:ext cx="2947769" cy="56160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R&amp;D support</a:t>
                </a:r>
              </a:p>
              <a:p>
                <a:pPr algn="ctr"/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for SMEs</a:t>
                </a:r>
                <a:endPara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69AF8888-F487-4832-A126-C0F3FF19DDA4}"/>
              </a:ext>
            </a:extLst>
          </p:cNvPr>
          <p:cNvGrpSpPr/>
          <p:nvPr/>
        </p:nvGrpSpPr>
        <p:grpSpPr>
          <a:xfrm>
            <a:off x="0" y="439315"/>
            <a:ext cx="1247731" cy="461665"/>
            <a:chOff x="0" y="185890"/>
            <a:chExt cx="1247731" cy="461665"/>
          </a:xfrm>
        </p:grpSpPr>
        <p:sp>
          <p:nvSpPr>
            <p:cNvPr id="75" name="화살표: 오각형 74">
              <a:extLst>
                <a:ext uri="{FF2B5EF4-FFF2-40B4-BE49-F238E27FC236}">
                  <a16:creationId xmlns:a16="http://schemas.microsoft.com/office/drawing/2014/main" id="{DCC3D9D8-5F28-4051-BFF7-A089B9A59F32}"/>
                </a:ext>
              </a:extLst>
            </p:cNvPr>
            <p:cNvSpPr/>
            <p:nvPr/>
          </p:nvSpPr>
          <p:spPr>
            <a:xfrm rot="10800000" flipH="1" flipV="1">
              <a:off x="0" y="214483"/>
              <a:ext cx="1247731" cy="410372"/>
            </a:xfrm>
            <a:prstGeom prst="homePlate">
              <a:avLst>
                <a:gd name="adj" fmla="val 44989"/>
              </a:avLst>
            </a:prstGeom>
            <a:solidFill>
              <a:srgbClr val="F66B1E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Strategy</a:t>
              </a:r>
              <a:endPara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6" name="TextBox 17">
              <a:extLst>
                <a:ext uri="{FF2B5EF4-FFF2-40B4-BE49-F238E27FC236}">
                  <a16:creationId xmlns:a16="http://schemas.microsoft.com/office/drawing/2014/main" id="{72ED6936-F025-4383-B16D-046D89A31B19}"/>
                </a:ext>
              </a:extLst>
            </p:cNvPr>
            <p:cNvSpPr txBox="1"/>
            <p:nvPr/>
          </p:nvSpPr>
          <p:spPr>
            <a:xfrm>
              <a:off x="748741" y="185890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95507" latinLnBrk="0"/>
              <a:r>
                <a:rPr lang="en-US" altLang="ko-KR" sz="2400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schemeClr val="bg1"/>
                  </a:solidFill>
                  <a:latin typeface="Impact" panose="020B080603090205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3</a:t>
              </a:r>
              <a:endParaRPr lang="ko-KR" altLang="en-US" sz="2400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schemeClr val="bg1"/>
                </a:solidFill>
                <a:latin typeface="Impact" panose="020B080603090205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143CBC48-2FA4-436A-A8EB-174192B94C87}"/>
              </a:ext>
            </a:extLst>
          </p:cNvPr>
          <p:cNvGrpSpPr/>
          <p:nvPr/>
        </p:nvGrpSpPr>
        <p:grpSpPr>
          <a:xfrm>
            <a:off x="922070" y="2370997"/>
            <a:ext cx="3527640" cy="380799"/>
            <a:chOff x="-1611180" y="4536006"/>
            <a:chExt cx="9150017" cy="340688"/>
          </a:xfrm>
        </p:grpSpPr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id="{6BCF10FA-25EA-408F-AE25-C0D164E113CA}"/>
                </a:ext>
              </a:extLst>
            </p:cNvPr>
            <p:cNvSpPr/>
            <p:nvPr/>
          </p:nvSpPr>
          <p:spPr>
            <a:xfrm>
              <a:off x="-1592505" y="4657619"/>
              <a:ext cx="9131342" cy="219075"/>
            </a:xfrm>
            <a:custGeom>
              <a:avLst/>
              <a:gdLst>
                <a:gd name="connsiteX0" fmla="*/ 0 w 3733800"/>
                <a:gd name="connsiteY0" fmla="*/ 200025 h 219075"/>
                <a:gd name="connsiteX1" fmla="*/ 0 w 3733800"/>
                <a:gd name="connsiteY1" fmla="*/ 0 h 219075"/>
                <a:gd name="connsiteX2" fmla="*/ 3733800 w 3733800"/>
                <a:gd name="connsiteY2" fmla="*/ 0 h 219075"/>
                <a:gd name="connsiteX3" fmla="*/ 3733800 w 3733800"/>
                <a:gd name="connsiteY3" fmla="*/ 219075 h 219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3800" h="219075">
                  <a:moveTo>
                    <a:pt x="0" y="200025"/>
                  </a:moveTo>
                  <a:lnTo>
                    <a:pt x="0" y="0"/>
                  </a:lnTo>
                  <a:lnTo>
                    <a:pt x="3733800" y="0"/>
                  </a:lnTo>
                  <a:lnTo>
                    <a:pt x="3733800" y="219075"/>
                  </a:lnTo>
                </a:path>
              </a:pathLst>
            </a:custGeom>
            <a:noFill/>
            <a:ln w="19050" cap="rnd">
              <a:solidFill>
                <a:srgbClr val="1C64B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06E4F3F9-0559-47B6-B538-99E1191E91A3}"/>
                </a:ext>
              </a:extLst>
            </p:cNvPr>
            <p:cNvSpPr/>
            <p:nvPr/>
          </p:nvSpPr>
          <p:spPr>
            <a:xfrm>
              <a:off x="-1611180" y="4536006"/>
              <a:ext cx="8628434" cy="3304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anchor="ctr">
              <a:spAutoFit/>
            </a:bodyPr>
            <a:lstStyle/>
            <a:p>
              <a:pPr indent="-381000" algn="ctr" fontAlgn="base">
                <a:tabLst>
                  <a:tab pos="1096010" algn="l"/>
                </a:tabLst>
              </a:pPr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Key Prototypes (provisional)</a:t>
              </a:r>
              <a:endPara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2A25AFF4-9443-4650-8D35-D357A203C31A}"/>
              </a:ext>
            </a:extLst>
          </p:cNvPr>
          <p:cNvGrpSpPr/>
          <p:nvPr/>
        </p:nvGrpSpPr>
        <p:grpSpPr>
          <a:xfrm>
            <a:off x="352236" y="2798801"/>
            <a:ext cx="2221199" cy="3654387"/>
            <a:chOff x="352236" y="2798801"/>
            <a:chExt cx="2221199" cy="3654387"/>
          </a:xfrm>
        </p:grpSpPr>
        <p:sp>
          <p:nvSpPr>
            <p:cNvPr id="148" name="사각형: 둥근 위쪽 모서리 147">
              <a:extLst>
                <a:ext uri="{FF2B5EF4-FFF2-40B4-BE49-F238E27FC236}">
                  <a16:creationId xmlns:a16="http://schemas.microsoft.com/office/drawing/2014/main" id="{5E98037F-FA41-4782-AB9E-FD9551F07646}"/>
                </a:ext>
              </a:extLst>
            </p:cNvPr>
            <p:cNvSpPr/>
            <p:nvPr/>
          </p:nvSpPr>
          <p:spPr>
            <a:xfrm>
              <a:off x="562307" y="2798801"/>
              <a:ext cx="1806946" cy="460630"/>
            </a:xfrm>
            <a:prstGeom prst="round2SameRect">
              <a:avLst>
                <a:gd name="adj1" fmla="val 29586"/>
                <a:gd name="adj2" fmla="val 0"/>
              </a:avLst>
            </a:prstGeom>
            <a:solidFill>
              <a:srgbClr val="1C64B4"/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108000" rtlCol="0" anchor="t"/>
            <a:lstStyle/>
            <a:p>
              <a:pPr algn="ctr"/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Mobile/Optical Com.</a:t>
              </a:r>
              <a:endPara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2" name="TextBox 17">
              <a:extLst>
                <a:ext uri="{FF2B5EF4-FFF2-40B4-BE49-F238E27FC236}">
                  <a16:creationId xmlns:a16="http://schemas.microsoft.com/office/drawing/2014/main" id="{78EFCE82-0FB6-438A-9D6A-446667B5A546}"/>
                </a:ext>
              </a:extLst>
            </p:cNvPr>
            <p:cNvSpPr txBox="1"/>
            <p:nvPr/>
          </p:nvSpPr>
          <p:spPr bwMode="auto">
            <a:xfrm>
              <a:off x="352236" y="5327195"/>
              <a:ext cx="2221199" cy="110799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10000"/>
                </a:lnSpc>
                <a:spcAft>
                  <a:spcPts val="0"/>
                </a:spcAft>
                <a:defRPr/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Date signal processing </a:t>
              </a:r>
            </a:p>
            <a:p>
              <a:pPr algn="ctr" fontAlgn="auto">
                <a:lnSpc>
                  <a:spcPct val="110000"/>
                </a:lnSpc>
                <a:spcAft>
                  <a:spcPts val="0"/>
                </a:spcAft>
                <a:defRPr/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components/equipment:</a:t>
              </a:r>
            </a:p>
            <a:p>
              <a:pPr algn="ctr" fontAlgn="auto">
                <a:lnSpc>
                  <a:spcPct val="110000"/>
                </a:lnSpc>
                <a:spcAft>
                  <a:spcPts val="0"/>
                </a:spcAft>
                <a:defRPr/>
              </a:pP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50x faster than 5G</a:t>
              </a:r>
              <a:endPara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ctr" fontAlgn="auto">
                <a:lnSpc>
                  <a:spcPct val="110000"/>
                </a:lnSpc>
                <a:spcAft>
                  <a:spcPts val="0"/>
                </a:spcAft>
                <a:defRPr/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(for in(out)door base stations, devices)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8BD7F2C-E875-4062-BF65-33B49897C52B}"/>
                </a:ext>
              </a:extLst>
            </p:cNvPr>
            <p:cNvGrpSpPr/>
            <p:nvPr/>
          </p:nvGrpSpPr>
          <p:grpSpPr>
            <a:xfrm>
              <a:off x="386499" y="3251511"/>
              <a:ext cx="2158559" cy="3201677"/>
              <a:chOff x="386499" y="3251511"/>
              <a:chExt cx="2158559" cy="2692487"/>
            </a:xfrm>
          </p:grpSpPr>
          <p:sp>
            <p:nvSpPr>
              <p:cNvPr id="154" name="사각형: 둥근 위쪽 모서리 153">
                <a:extLst>
                  <a:ext uri="{FF2B5EF4-FFF2-40B4-BE49-F238E27FC236}">
                    <a16:creationId xmlns:a16="http://schemas.microsoft.com/office/drawing/2014/main" id="{E9E59692-4D8B-433E-A2D0-565DB7DC82D4}"/>
                  </a:ext>
                </a:extLst>
              </p:cNvPr>
              <p:cNvSpPr/>
              <p:nvPr/>
            </p:nvSpPr>
            <p:spPr>
              <a:xfrm flipV="1">
                <a:off x="386499" y="4998352"/>
                <a:ext cx="2157958" cy="58152"/>
              </a:xfrm>
              <a:prstGeom prst="round2SameRect">
                <a:avLst>
                  <a:gd name="adj1" fmla="val 6300"/>
                  <a:gd name="adj2" fmla="val 0"/>
                </a:avLst>
              </a:prstGeom>
              <a:solidFill>
                <a:srgbClr val="1C64B4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b="1"/>
              </a:p>
            </p:txBody>
          </p:sp>
          <p:sp>
            <p:nvSpPr>
              <p:cNvPr id="152" name="사각형: 둥근 모서리 151">
                <a:extLst>
                  <a:ext uri="{FF2B5EF4-FFF2-40B4-BE49-F238E27FC236}">
                    <a16:creationId xmlns:a16="http://schemas.microsoft.com/office/drawing/2014/main" id="{9CC7C549-0E36-4CDA-9E97-1E36CB15FB12}"/>
                  </a:ext>
                </a:extLst>
              </p:cNvPr>
              <p:cNvSpPr/>
              <p:nvPr/>
            </p:nvSpPr>
            <p:spPr>
              <a:xfrm>
                <a:off x="387100" y="3251511"/>
                <a:ext cx="2157958" cy="2692487"/>
              </a:xfrm>
              <a:prstGeom prst="roundRect">
                <a:avLst>
                  <a:gd name="adj" fmla="val 3421"/>
                </a:avLst>
              </a:prstGeom>
              <a:noFill/>
              <a:ln w="12700">
                <a:solidFill>
                  <a:srgbClr val="1C64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b="1"/>
              </a:p>
            </p:txBody>
          </p:sp>
        </p:grpSp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FE6CBBCE-DACA-4E75-95D6-EF7C74064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479" y="3495861"/>
              <a:ext cx="2095472" cy="1711898"/>
            </a:xfrm>
            <a:prstGeom prst="rect">
              <a:avLst/>
            </a:prstGeom>
          </p:spPr>
        </p:pic>
      </p:grpSp>
      <p:sp>
        <p:nvSpPr>
          <p:cNvPr id="85" name="TextBox 17">
            <a:extLst>
              <a:ext uri="{FF2B5EF4-FFF2-40B4-BE49-F238E27FC236}">
                <a16:creationId xmlns:a16="http://schemas.microsoft.com/office/drawing/2014/main" id="{A1A3188A-6C39-45E1-B7C3-C95EF7332CB2}"/>
              </a:ext>
            </a:extLst>
          </p:cNvPr>
          <p:cNvSpPr txBox="1"/>
          <p:nvPr/>
        </p:nvSpPr>
        <p:spPr>
          <a:xfrm>
            <a:off x="1243208" y="292148"/>
            <a:ext cx="8426080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Laying a firm </a:t>
            </a:r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foundation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for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research and industries</a:t>
            </a:r>
          </a:p>
          <a:p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thru  </a:t>
            </a:r>
            <a:r>
              <a:rPr lang="en-US" altLang="ko-KR" sz="2100" b="1" spc="-15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5B9BD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localized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core parts/equipment and </a:t>
            </a:r>
            <a:r>
              <a:rPr lang="en-US" altLang="ko-KR" sz="2100" b="1" spc="-15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5B9BD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qualified workforce</a:t>
            </a:r>
          </a:p>
        </p:txBody>
      </p:sp>
      <p:sp>
        <p:nvSpPr>
          <p:cNvPr id="70" name="사각형: 둥근 위쪽 모서리 90">
            <a:extLst>
              <a:ext uri="{FF2B5EF4-FFF2-40B4-BE49-F238E27FC236}">
                <a16:creationId xmlns:a16="http://schemas.microsoft.com/office/drawing/2014/main" id="{5EE99929-D25B-4C28-B364-251E05A3978A}"/>
              </a:ext>
            </a:extLst>
          </p:cNvPr>
          <p:cNvSpPr/>
          <p:nvPr/>
        </p:nvSpPr>
        <p:spPr>
          <a:xfrm>
            <a:off x="5456291" y="1810821"/>
            <a:ext cx="4064400" cy="1033046"/>
          </a:xfrm>
          <a:prstGeom prst="round2SameRect">
            <a:avLst>
              <a:gd name="adj1" fmla="val 0"/>
              <a:gd name="adj2" fmla="val 4588"/>
            </a:avLst>
          </a:prstGeom>
          <a:solidFill>
            <a:schemeClr val="bg1"/>
          </a:solidFill>
          <a:ln w="12700" cap="flat" cmpd="sng" algn="ctr">
            <a:solidFill>
              <a:srgbClr val="009FC6"/>
            </a:solidFill>
            <a:prstDash val="solid"/>
          </a:ln>
          <a:effectLst/>
        </p:spPr>
        <p:txBody>
          <a:bodyPr rtlCol="0" anchor="ctr"/>
          <a:lstStyle/>
          <a:p>
            <a:pPr indent="-180885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549E"/>
              </a:buClr>
            </a:pPr>
            <a:endParaRPr kumimoji="1" lang="ko-KR" altLang="en-US" sz="1050" kern="0">
              <a:gradFill>
                <a:gsLst>
                  <a:gs pos="0">
                    <a:srgbClr val="000000">
                      <a:lumMod val="85000"/>
                      <a:lumOff val="15000"/>
                    </a:srgbClr>
                  </a:gs>
                  <a:gs pos="100000">
                    <a:srgbClr val="000000">
                      <a:lumMod val="85000"/>
                      <a:lumOff val="15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KoPub돋움체 Bold" panose="02020603020101020101" pitchFamily="18" charset="-127"/>
              <a:cs typeface="Arial" panose="020B0604020202020204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EB9FC9C-1B32-4985-A7A5-D766D31E3E8C}"/>
              </a:ext>
            </a:extLst>
          </p:cNvPr>
          <p:cNvGrpSpPr/>
          <p:nvPr/>
        </p:nvGrpSpPr>
        <p:grpSpPr>
          <a:xfrm>
            <a:off x="5605647" y="1852820"/>
            <a:ext cx="3505831" cy="363176"/>
            <a:chOff x="5643747" y="1852820"/>
            <a:chExt cx="3505831" cy="363176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8B50452-AE23-4C61-89B3-BEDFECFA61FD}"/>
                </a:ext>
              </a:extLst>
            </p:cNvPr>
            <p:cNvSpPr txBox="1"/>
            <p:nvPr/>
          </p:nvSpPr>
          <p:spPr>
            <a:xfrm>
              <a:off x="5806996" y="1852820"/>
              <a:ext cx="3342582" cy="36317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200"/>
                </a:spcBef>
              </a:pP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More Network Research Centers</a:t>
              </a:r>
              <a:endPara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2" name="Freeform 28">
              <a:extLst>
                <a:ext uri="{FF2B5EF4-FFF2-40B4-BE49-F238E27FC236}">
                  <a16:creationId xmlns:a16="http://schemas.microsoft.com/office/drawing/2014/main" id="{F710235D-D840-4290-9D2C-E88806961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3747" y="1963974"/>
              <a:ext cx="144000" cy="144000"/>
            </a:xfrm>
            <a:custGeom>
              <a:avLst/>
              <a:gdLst>
                <a:gd name="T0" fmla="*/ 50 w 61"/>
                <a:gd name="T1" fmla="*/ 0 h 61"/>
                <a:gd name="T2" fmla="*/ 11 w 61"/>
                <a:gd name="T3" fmla="*/ 0 h 61"/>
                <a:gd name="T4" fmla="*/ 0 w 61"/>
                <a:gd name="T5" fmla="*/ 11 h 61"/>
                <a:gd name="T6" fmla="*/ 0 w 61"/>
                <a:gd name="T7" fmla="*/ 50 h 61"/>
                <a:gd name="T8" fmla="*/ 11 w 61"/>
                <a:gd name="T9" fmla="*/ 61 h 61"/>
                <a:gd name="T10" fmla="*/ 50 w 61"/>
                <a:gd name="T11" fmla="*/ 61 h 61"/>
                <a:gd name="T12" fmla="*/ 61 w 61"/>
                <a:gd name="T13" fmla="*/ 50 h 61"/>
                <a:gd name="T14" fmla="*/ 61 w 61"/>
                <a:gd name="T15" fmla="*/ 11 h 61"/>
                <a:gd name="T16" fmla="*/ 50 w 61"/>
                <a:gd name="T17" fmla="*/ 0 h 61"/>
                <a:gd name="T18" fmla="*/ 25 w 61"/>
                <a:gd name="T19" fmla="*/ 51 h 61"/>
                <a:gd name="T20" fmla="*/ 19 w 61"/>
                <a:gd name="T21" fmla="*/ 45 h 61"/>
                <a:gd name="T22" fmla="*/ 34 w 61"/>
                <a:gd name="T23" fmla="*/ 30 h 61"/>
                <a:gd name="T24" fmla="*/ 19 w 61"/>
                <a:gd name="T25" fmla="*/ 16 h 61"/>
                <a:gd name="T26" fmla="*/ 25 w 61"/>
                <a:gd name="T27" fmla="*/ 9 h 61"/>
                <a:gd name="T28" fmla="*/ 46 w 61"/>
                <a:gd name="T29" fmla="*/ 30 h 61"/>
                <a:gd name="T30" fmla="*/ 25 w 61"/>
                <a:gd name="T31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61">
                  <a:moveTo>
                    <a:pt x="5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56" y="61"/>
                    <a:pt x="61" y="56"/>
                    <a:pt x="61" y="50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5"/>
                    <a:pt x="56" y="0"/>
                    <a:pt x="50" y="0"/>
                  </a:cubicBezTo>
                  <a:close/>
                  <a:moveTo>
                    <a:pt x="25" y="51"/>
                  </a:moveTo>
                  <a:cubicBezTo>
                    <a:pt x="19" y="45"/>
                    <a:pt x="19" y="45"/>
                    <a:pt x="19" y="45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46" y="30"/>
                    <a:pt x="46" y="30"/>
                    <a:pt x="46" y="30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009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52762C0-F804-45A0-87EB-A4EECE21DA85}"/>
              </a:ext>
            </a:extLst>
          </p:cNvPr>
          <p:cNvGrpSpPr/>
          <p:nvPr/>
        </p:nvGrpSpPr>
        <p:grpSpPr>
          <a:xfrm>
            <a:off x="5835535" y="2225091"/>
            <a:ext cx="677983" cy="515535"/>
            <a:chOff x="5835535" y="2225091"/>
            <a:chExt cx="677983" cy="515535"/>
          </a:xfrm>
        </p:grpSpPr>
        <p:sp>
          <p:nvSpPr>
            <p:cNvPr id="90" name="사각형: 둥근 모서리 96">
              <a:extLst>
                <a:ext uri="{FF2B5EF4-FFF2-40B4-BE49-F238E27FC236}">
                  <a16:creationId xmlns:a16="http://schemas.microsoft.com/office/drawing/2014/main" id="{5171ADDA-9F0B-4F87-AE96-049B860A4DD6}"/>
                </a:ext>
              </a:extLst>
            </p:cNvPr>
            <p:cNvSpPr/>
            <p:nvPr/>
          </p:nvSpPr>
          <p:spPr>
            <a:xfrm>
              <a:off x="5835535" y="2225091"/>
              <a:ext cx="677983" cy="515535"/>
            </a:xfrm>
            <a:prstGeom prst="roundRect">
              <a:avLst>
                <a:gd name="adj" fmla="val 11124"/>
              </a:avLst>
            </a:prstGeom>
            <a:solidFill>
              <a:srgbClr val="009FC6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  <p:sp>
          <p:nvSpPr>
            <p:cNvPr id="91" name="Freeform 10">
              <a:extLst>
                <a:ext uri="{FF2B5EF4-FFF2-40B4-BE49-F238E27FC236}">
                  <a16:creationId xmlns:a16="http://schemas.microsoft.com/office/drawing/2014/main" id="{F2CDDB3D-3B06-40E5-ABEB-8E86D6A03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3931" y="2293479"/>
              <a:ext cx="321191" cy="378759"/>
            </a:xfrm>
            <a:custGeom>
              <a:avLst/>
              <a:gdLst>
                <a:gd name="T0" fmla="*/ 158 w 193"/>
                <a:gd name="T1" fmla="*/ 215 h 236"/>
                <a:gd name="T2" fmla="*/ 112 w 193"/>
                <a:gd name="T3" fmla="*/ 215 h 236"/>
                <a:gd name="T4" fmla="*/ 102 w 193"/>
                <a:gd name="T5" fmla="*/ 205 h 236"/>
                <a:gd name="T6" fmla="*/ 102 w 193"/>
                <a:gd name="T7" fmla="*/ 193 h 236"/>
                <a:gd name="T8" fmla="*/ 193 w 193"/>
                <a:gd name="T9" fmla="*/ 97 h 236"/>
                <a:gd name="T10" fmla="*/ 97 w 193"/>
                <a:gd name="T11" fmla="*/ 0 h 236"/>
                <a:gd name="T12" fmla="*/ 0 w 193"/>
                <a:gd name="T13" fmla="*/ 97 h 236"/>
                <a:gd name="T14" fmla="*/ 91 w 193"/>
                <a:gd name="T15" fmla="*/ 193 h 236"/>
                <a:gd name="T16" fmla="*/ 91 w 193"/>
                <a:gd name="T17" fmla="*/ 205 h 236"/>
                <a:gd name="T18" fmla="*/ 81 w 193"/>
                <a:gd name="T19" fmla="*/ 215 h 236"/>
                <a:gd name="T20" fmla="*/ 35 w 193"/>
                <a:gd name="T21" fmla="*/ 215 h 236"/>
                <a:gd name="T22" fmla="*/ 30 w 193"/>
                <a:gd name="T23" fmla="*/ 220 h 236"/>
                <a:gd name="T24" fmla="*/ 35 w 193"/>
                <a:gd name="T25" fmla="*/ 225 h 236"/>
                <a:gd name="T26" fmla="*/ 81 w 193"/>
                <a:gd name="T27" fmla="*/ 225 h 236"/>
                <a:gd name="T28" fmla="*/ 97 w 193"/>
                <a:gd name="T29" fmla="*/ 236 h 236"/>
                <a:gd name="T30" fmla="*/ 112 w 193"/>
                <a:gd name="T31" fmla="*/ 225 h 236"/>
                <a:gd name="T32" fmla="*/ 158 w 193"/>
                <a:gd name="T33" fmla="*/ 225 h 236"/>
                <a:gd name="T34" fmla="*/ 164 w 193"/>
                <a:gd name="T35" fmla="*/ 220 h 236"/>
                <a:gd name="T36" fmla="*/ 158 w 193"/>
                <a:gd name="T37" fmla="*/ 215 h 236"/>
                <a:gd name="T38" fmla="*/ 128 w 193"/>
                <a:gd name="T39" fmla="*/ 177 h 236"/>
                <a:gd name="T40" fmla="*/ 151 w 193"/>
                <a:gd name="T41" fmla="*/ 102 h 236"/>
                <a:gd name="T42" fmla="*/ 182 w 193"/>
                <a:gd name="T43" fmla="*/ 102 h 236"/>
                <a:gd name="T44" fmla="*/ 128 w 193"/>
                <a:gd name="T45" fmla="*/ 177 h 236"/>
                <a:gd name="T46" fmla="*/ 182 w 193"/>
                <a:gd name="T47" fmla="*/ 91 h 236"/>
                <a:gd name="T48" fmla="*/ 151 w 193"/>
                <a:gd name="T49" fmla="*/ 91 h 236"/>
                <a:gd name="T50" fmla="*/ 128 w 193"/>
                <a:gd name="T51" fmla="*/ 17 h 236"/>
                <a:gd name="T52" fmla="*/ 182 w 193"/>
                <a:gd name="T53" fmla="*/ 91 h 236"/>
                <a:gd name="T54" fmla="*/ 102 w 193"/>
                <a:gd name="T55" fmla="*/ 12 h 236"/>
                <a:gd name="T56" fmla="*/ 141 w 193"/>
                <a:gd name="T57" fmla="*/ 91 h 236"/>
                <a:gd name="T58" fmla="*/ 102 w 193"/>
                <a:gd name="T59" fmla="*/ 91 h 236"/>
                <a:gd name="T60" fmla="*/ 102 w 193"/>
                <a:gd name="T61" fmla="*/ 12 h 236"/>
                <a:gd name="T62" fmla="*/ 102 w 193"/>
                <a:gd name="T63" fmla="*/ 102 h 236"/>
                <a:gd name="T64" fmla="*/ 141 w 193"/>
                <a:gd name="T65" fmla="*/ 102 h 236"/>
                <a:gd name="T66" fmla="*/ 102 w 193"/>
                <a:gd name="T67" fmla="*/ 182 h 236"/>
                <a:gd name="T68" fmla="*/ 102 w 193"/>
                <a:gd name="T69" fmla="*/ 102 h 236"/>
                <a:gd name="T70" fmla="*/ 91 w 193"/>
                <a:gd name="T71" fmla="*/ 12 h 236"/>
                <a:gd name="T72" fmla="*/ 91 w 193"/>
                <a:gd name="T73" fmla="*/ 91 h 236"/>
                <a:gd name="T74" fmla="*/ 53 w 193"/>
                <a:gd name="T75" fmla="*/ 91 h 236"/>
                <a:gd name="T76" fmla="*/ 91 w 193"/>
                <a:gd name="T77" fmla="*/ 12 h 236"/>
                <a:gd name="T78" fmla="*/ 66 w 193"/>
                <a:gd name="T79" fmla="*/ 17 h 236"/>
                <a:gd name="T80" fmla="*/ 42 w 193"/>
                <a:gd name="T81" fmla="*/ 91 h 236"/>
                <a:gd name="T82" fmla="*/ 11 w 193"/>
                <a:gd name="T83" fmla="*/ 91 h 236"/>
                <a:gd name="T84" fmla="*/ 66 w 193"/>
                <a:gd name="T85" fmla="*/ 17 h 236"/>
                <a:gd name="T86" fmla="*/ 11 w 193"/>
                <a:gd name="T87" fmla="*/ 102 h 236"/>
                <a:gd name="T88" fmla="*/ 42 w 193"/>
                <a:gd name="T89" fmla="*/ 102 h 236"/>
                <a:gd name="T90" fmla="*/ 66 w 193"/>
                <a:gd name="T91" fmla="*/ 177 h 236"/>
                <a:gd name="T92" fmla="*/ 11 w 193"/>
                <a:gd name="T93" fmla="*/ 102 h 236"/>
                <a:gd name="T94" fmla="*/ 53 w 193"/>
                <a:gd name="T95" fmla="*/ 102 h 236"/>
                <a:gd name="T96" fmla="*/ 91 w 193"/>
                <a:gd name="T97" fmla="*/ 102 h 236"/>
                <a:gd name="T98" fmla="*/ 91 w 193"/>
                <a:gd name="T99" fmla="*/ 182 h 236"/>
                <a:gd name="T100" fmla="*/ 53 w 193"/>
                <a:gd name="T101" fmla="*/ 10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3" h="236">
                  <a:moveTo>
                    <a:pt x="158" y="215"/>
                  </a:moveTo>
                  <a:cubicBezTo>
                    <a:pt x="112" y="215"/>
                    <a:pt x="112" y="215"/>
                    <a:pt x="112" y="215"/>
                  </a:cubicBezTo>
                  <a:cubicBezTo>
                    <a:pt x="110" y="210"/>
                    <a:pt x="107" y="206"/>
                    <a:pt x="102" y="205"/>
                  </a:cubicBezTo>
                  <a:cubicBezTo>
                    <a:pt x="102" y="193"/>
                    <a:pt x="102" y="193"/>
                    <a:pt x="102" y="193"/>
                  </a:cubicBezTo>
                  <a:cubicBezTo>
                    <a:pt x="153" y="190"/>
                    <a:pt x="193" y="148"/>
                    <a:pt x="193" y="97"/>
                  </a:cubicBezTo>
                  <a:cubicBezTo>
                    <a:pt x="193" y="44"/>
                    <a:pt x="150" y="0"/>
                    <a:pt x="97" y="0"/>
                  </a:cubicBezTo>
                  <a:cubicBezTo>
                    <a:pt x="43" y="0"/>
                    <a:pt x="0" y="44"/>
                    <a:pt x="0" y="97"/>
                  </a:cubicBezTo>
                  <a:cubicBezTo>
                    <a:pt x="0" y="148"/>
                    <a:pt x="41" y="190"/>
                    <a:pt x="91" y="193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87" y="206"/>
                    <a:pt x="83" y="210"/>
                    <a:pt x="81" y="215"/>
                  </a:cubicBezTo>
                  <a:cubicBezTo>
                    <a:pt x="35" y="215"/>
                    <a:pt x="35" y="215"/>
                    <a:pt x="35" y="215"/>
                  </a:cubicBezTo>
                  <a:cubicBezTo>
                    <a:pt x="32" y="215"/>
                    <a:pt x="30" y="217"/>
                    <a:pt x="30" y="220"/>
                  </a:cubicBezTo>
                  <a:cubicBezTo>
                    <a:pt x="30" y="223"/>
                    <a:pt x="32" y="225"/>
                    <a:pt x="35" y="225"/>
                  </a:cubicBezTo>
                  <a:cubicBezTo>
                    <a:pt x="81" y="225"/>
                    <a:pt x="81" y="225"/>
                    <a:pt x="81" y="225"/>
                  </a:cubicBezTo>
                  <a:cubicBezTo>
                    <a:pt x="83" y="232"/>
                    <a:pt x="89" y="236"/>
                    <a:pt x="97" y="236"/>
                  </a:cubicBezTo>
                  <a:cubicBezTo>
                    <a:pt x="104" y="236"/>
                    <a:pt x="110" y="232"/>
                    <a:pt x="112" y="225"/>
                  </a:cubicBezTo>
                  <a:cubicBezTo>
                    <a:pt x="158" y="225"/>
                    <a:pt x="158" y="225"/>
                    <a:pt x="158" y="225"/>
                  </a:cubicBezTo>
                  <a:cubicBezTo>
                    <a:pt x="161" y="225"/>
                    <a:pt x="164" y="223"/>
                    <a:pt x="164" y="220"/>
                  </a:cubicBezTo>
                  <a:cubicBezTo>
                    <a:pt x="164" y="217"/>
                    <a:pt x="161" y="215"/>
                    <a:pt x="158" y="215"/>
                  </a:cubicBezTo>
                  <a:close/>
                  <a:moveTo>
                    <a:pt x="128" y="177"/>
                  </a:moveTo>
                  <a:cubicBezTo>
                    <a:pt x="141" y="160"/>
                    <a:pt x="150" y="133"/>
                    <a:pt x="151" y="102"/>
                  </a:cubicBezTo>
                  <a:cubicBezTo>
                    <a:pt x="182" y="102"/>
                    <a:pt x="182" y="102"/>
                    <a:pt x="182" y="102"/>
                  </a:cubicBezTo>
                  <a:cubicBezTo>
                    <a:pt x="180" y="136"/>
                    <a:pt x="158" y="165"/>
                    <a:pt x="128" y="177"/>
                  </a:cubicBezTo>
                  <a:close/>
                  <a:moveTo>
                    <a:pt x="182" y="91"/>
                  </a:moveTo>
                  <a:cubicBezTo>
                    <a:pt x="151" y="91"/>
                    <a:pt x="151" y="91"/>
                    <a:pt x="151" y="91"/>
                  </a:cubicBezTo>
                  <a:cubicBezTo>
                    <a:pt x="150" y="60"/>
                    <a:pt x="141" y="33"/>
                    <a:pt x="128" y="17"/>
                  </a:cubicBezTo>
                  <a:cubicBezTo>
                    <a:pt x="158" y="29"/>
                    <a:pt x="180" y="57"/>
                    <a:pt x="182" y="91"/>
                  </a:cubicBezTo>
                  <a:close/>
                  <a:moveTo>
                    <a:pt x="102" y="12"/>
                  </a:moveTo>
                  <a:cubicBezTo>
                    <a:pt x="123" y="17"/>
                    <a:pt x="139" y="51"/>
                    <a:pt x="141" y="91"/>
                  </a:cubicBezTo>
                  <a:cubicBezTo>
                    <a:pt x="102" y="91"/>
                    <a:pt x="102" y="91"/>
                    <a:pt x="102" y="91"/>
                  </a:cubicBezTo>
                  <a:lnTo>
                    <a:pt x="102" y="12"/>
                  </a:lnTo>
                  <a:close/>
                  <a:moveTo>
                    <a:pt x="102" y="102"/>
                  </a:moveTo>
                  <a:cubicBezTo>
                    <a:pt x="141" y="102"/>
                    <a:pt x="141" y="102"/>
                    <a:pt x="141" y="102"/>
                  </a:cubicBezTo>
                  <a:cubicBezTo>
                    <a:pt x="139" y="143"/>
                    <a:pt x="123" y="177"/>
                    <a:pt x="102" y="182"/>
                  </a:cubicBezTo>
                  <a:lnTo>
                    <a:pt x="102" y="102"/>
                  </a:lnTo>
                  <a:close/>
                  <a:moveTo>
                    <a:pt x="91" y="12"/>
                  </a:moveTo>
                  <a:cubicBezTo>
                    <a:pt x="91" y="91"/>
                    <a:pt x="91" y="91"/>
                    <a:pt x="91" y="91"/>
                  </a:cubicBezTo>
                  <a:cubicBezTo>
                    <a:pt x="53" y="91"/>
                    <a:pt x="53" y="91"/>
                    <a:pt x="53" y="91"/>
                  </a:cubicBezTo>
                  <a:cubicBezTo>
                    <a:pt x="54" y="51"/>
                    <a:pt x="71" y="17"/>
                    <a:pt x="91" y="12"/>
                  </a:cubicBezTo>
                  <a:close/>
                  <a:moveTo>
                    <a:pt x="66" y="17"/>
                  </a:moveTo>
                  <a:cubicBezTo>
                    <a:pt x="52" y="33"/>
                    <a:pt x="43" y="60"/>
                    <a:pt x="42" y="91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13" y="57"/>
                    <a:pt x="35" y="29"/>
                    <a:pt x="66" y="17"/>
                  </a:cubicBezTo>
                  <a:close/>
                  <a:moveTo>
                    <a:pt x="11" y="102"/>
                  </a:moveTo>
                  <a:cubicBezTo>
                    <a:pt x="42" y="102"/>
                    <a:pt x="42" y="102"/>
                    <a:pt x="42" y="102"/>
                  </a:cubicBezTo>
                  <a:cubicBezTo>
                    <a:pt x="43" y="133"/>
                    <a:pt x="52" y="160"/>
                    <a:pt x="66" y="177"/>
                  </a:cubicBezTo>
                  <a:cubicBezTo>
                    <a:pt x="35" y="165"/>
                    <a:pt x="13" y="136"/>
                    <a:pt x="11" y="102"/>
                  </a:cubicBezTo>
                  <a:close/>
                  <a:moveTo>
                    <a:pt x="53" y="102"/>
                  </a:moveTo>
                  <a:cubicBezTo>
                    <a:pt x="91" y="102"/>
                    <a:pt x="91" y="102"/>
                    <a:pt x="91" y="102"/>
                  </a:cubicBezTo>
                  <a:cubicBezTo>
                    <a:pt x="91" y="182"/>
                    <a:pt x="91" y="182"/>
                    <a:pt x="91" y="182"/>
                  </a:cubicBezTo>
                  <a:cubicBezTo>
                    <a:pt x="71" y="177"/>
                    <a:pt x="54" y="143"/>
                    <a:pt x="53" y="102"/>
                  </a:cubicBezTo>
                  <a:close/>
                </a:path>
              </a:pathLst>
            </a:custGeom>
            <a:solidFill>
              <a:srgbClr val="009FC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71DBB0F-B9C0-45EB-8523-C447EF150FB9}"/>
              </a:ext>
            </a:extLst>
          </p:cNvPr>
          <p:cNvGrpSpPr/>
          <p:nvPr/>
        </p:nvGrpSpPr>
        <p:grpSpPr>
          <a:xfrm>
            <a:off x="5456291" y="1398910"/>
            <a:ext cx="4064400" cy="414631"/>
            <a:chOff x="5456291" y="1398910"/>
            <a:chExt cx="4064400" cy="414631"/>
          </a:xfrm>
        </p:grpSpPr>
        <p:sp>
          <p:nvSpPr>
            <p:cNvPr id="84" name="사각형: 둥근 위쪽 모서리 111">
              <a:extLst>
                <a:ext uri="{FF2B5EF4-FFF2-40B4-BE49-F238E27FC236}">
                  <a16:creationId xmlns:a16="http://schemas.microsoft.com/office/drawing/2014/main" id="{E269C579-D715-49A0-8628-97CEEA3A288F}"/>
                </a:ext>
              </a:extLst>
            </p:cNvPr>
            <p:cNvSpPr/>
            <p:nvPr/>
          </p:nvSpPr>
          <p:spPr>
            <a:xfrm flipH="1">
              <a:off x="5456291" y="1398910"/>
              <a:ext cx="4064400" cy="414631"/>
            </a:xfrm>
            <a:prstGeom prst="round2SameRect">
              <a:avLst>
                <a:gd name="adj1" fmla="val 22105"/>
                <a:gd name="adj2" fmla="val 0"/>
              </a:avLst>
            </a:prstGeom>
            <a:solidFill>
              <a:srgbClr val="009FC6"/>
            </a:solidFill>
            <a:ln w="12700" cap="flat" cmpd="sng" algn="ctr">
              <a:solidFill>
                <a:srgbClr val="009FC6"/>
              </a:solidFill>
              <a:prstDash val="solid"/>
            </a:ln>
            <a:effectLst/>
          </p:spPr>
          <p:txBody>
            <a:bodyPr rtlCol="0" anchor="ctr"/>
            <a:lstStyle/>
            <a:p>
              <a:pPr indent="-180885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549E"/>
                </a:buClr>
              </a:pPr>
              <a:endParaRPr kumimoji="1" lang="ko-KR" altLang="en-US" sz="1050" kern="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100000">
                      <a:srgbClr val="000000">
                        <a:lumMod val="85000"/>
                        <a:lumOff val="15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ea typeface="KoPub돋움체 Bold" panose="0202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863816B-2E99-4882-88C0-60A3DFF17C8F}"/>
                </a:ext>
              </a:extLst>
            </p:cNvPr>
            <p:cNvSpPr txBox="1"/>
            <p:nvPr/>
          </p:nvSpPr>
          <p:spPr>
            <a:xfrm>
              <a:off x="5898092" y="1445309"/>
              <a:ext cx="2965877" cy="32932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Nurturing the best and brightest</a:t>
              </a:r>
              <a:endPara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94" name="Group 4">
              <a:extLst>
                <a:ext uri="{FF2B5EF4-FFF2-40B4-BE49-F238E27FC236}">
                  <a16:creationId xmlns:a16="http://schemas.microsoft.com/office/drawing/2014/main" id="{C4DEE0AC-CC53-4B40-B150-86620086F5C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64011" y="1425099"/>
              <a:ext cx="325934" cy="349663"/>
              <a:chOff x="2859" y="1877"/>
              <a:chExt cx="526" cy="566"/>
            </a:xfrm>
            <a:solidFill>
              <a:schemeClr val="bg1"/>
            </a:solidFill>
          </p:grpSpPr>
          <p:sp>
            <p:nvSpPr>
              <p:cNvPr id="95" name="Freeform 5">
                <a:extLst>
                  <a:ext uri="{FF2B5EF4-FFF2-40B4-BE49-F238E27FC236}">
                    <a16:creationId xmlns:a16="http://schemas.microsoft.com/office/drawing/2014/main" id="{17252012-A01C-42EC-8489-E69FF91DDE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0" y="2114"/>
                <a:ext cx="89" cy="89"/>
              </a:xfrm>
              <a:custGeom>
                <a:avLst/>
                <a:gdLst>
                  <a:gd name="T0" fmla="*/ 19 w 37"/>
                  <a:gd name="T1" fmla="*/ 0 h 37"/>
                  <a:gd name="T2" fmla="*/ 0 w 37"/>
                  <a:gd name="T3" fmla="*/ 19 h 37"/>
                  <a:gd name="T4" fmla="*/ 19 w 37"/>
                  <a:gd name="T5" fmla="*/ 37 h 37"/>
                  <a:gd name="T6" fmla="*/ 37 w 37"/>
                  <a:gd name="T7" fmla="*/ 19 h 37"/>
                  <a:gd name="T8" fmla="*/ 19 w 37"/>
                  <a:gd name="T9" fmla="*/ 0 h 37"/>
                  <a:gd name="T10" fmla="*/ 19 w 37"/>
                  <a:gd name="T11" fmla="*/ 26 h 37"/>
                  <a:gd name="T12" fmla="*/ 11 w 37"/>
                  <a:gd name="T13" fmla="*/ 19 h 37"/>
                  <a:gd name="T14" fmla="*/ 19 w 37"/>
                  <a:gd name="T15" fmla="*/ 11 h 37"/>
                  <a:gd name="T16" fmla="*/ 26 w 37"/>
                  <a:gd name="T17" fmla="*/ 19 h 37"/>
                  <a:gd name="T18" fmla="*/ 19 w 37"/>
                  <a:gd name="T19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37">
                    <a:moveTo>
                      <a:pt x="19" y="0"/>
                    </a:moveTo>
                    <a:cubicBezTo>
                      <a:pt x="8" y="0"/>
                      <a:pt x="0" y="8"/>
                      <a:pt x="0" y="19"/>
                    </a:cubicBezTo>
                    <a:cubicBezTo>
                      <a:pt x="0" y="29"/>
                      <a:pt x="8" y="37"/>
                      <a:pt x="19" y="37"/>
                    </a:cubicBezTo>
                    <a:cubicBezTo>
                      <a:pt x="29" y="37"/>
                      <a:pt x="37" y="29"/>
                      <a:pt x="37" y="19"/>
                    </a:cubicBezTo>
                    <a:cubicBezTo>
                      <a:pt x="37" y="8"/>
                      <a:pt x="29" y="0"/>
                      <a:pt x="19" y="0"/>
                    </a:cubicBezTo>
                    <a:close/>
                    <a:moveTo>
                      <a:pt x="19" y="26"/>
                    </a:moveTo>
                    <a:cubicBezTo>
                      <a:pt x="14" y="26"/>
                      <a:pt x="11" y="23"/>
                      <a:pt x="11" y="19"/>
                    </a:cubicBezTo>
                    <a:cubicBezTo>
                      <a:pt x="11" y="14"/>
                      <a:pt x="14" y="11"/>
                      <a:pt x="19" y="11"/>
                    </a:cubicBezTo>
                    <a:cubicBezTo>
                      <a:pt x="23" y="11"/>
                      <a:pt x="26" y="14"/>
                      <a:pt x="26" y="19"/>
                    </a:cubicBezTo>
                    <a:cubicBezTo>
                      <a:pt x="26" y="23"/>
                      <a:pt x="23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Freeform 6">
                <a:extLst>
                  <a:ext uri="{FF2B5EF4-FFF2-40B4-BE49-F238E27FC236}">
                    <a16:creationId xmlns:a16="http://schemas.microsoft.com/office/drawing/2014/main" id="{3307B85A-15CC-434B-B0EB-55B31C3AF1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0" y="2299"/>
                <a:ext cx="89" cy="89"/>
              </a:xfrm>
              <a:custGeom>
                <a:avLst/>
                <a:gdLst>
                  <a:gd name="T0" fmla="*/ 19 w 37"/>
                  <a:gd name="T1" fmla="*/ 0 h 37"/>
                  <a:gd name="T2" fmla="*/ 0 w 37"/>
                  <a:gd name="T3" fmla="*/ 18 h 37"/>
                  <a:gd name="T4" fmla="*/ 19 w 37"/>
                  <a:gd name="T5" fmla="*/ 37 h 37"/>
                  <a:gd name="T6" fmla="*/ 37 w 37"/>
                  <a:gd name="T7" fmla="*/ 18 h 37"/>
                  <a:gd name="T8" fmla="*/ 19 w 37"/>
                  <a:gd name="T9" fmla="*/ 0 h 37"/>
                  <a:gd name="T10" fmla="*/ 19 w 37"/>
                  <a:gd name="T11" fmla="*/ 26 h 37"/>
                  <a:gd name="T12" fmla="*/ 11 w 37"/>
                  <a:gd name="T13" fmla="*/ 18 h 37"/>
                  <a:gd name="T14" fmla="*/ 19 w 37"/>
                  <a:gd name="T15" fmla="*/ 11 h 37"/>
                  <a:gd name="T16" fmla="*/ 26 w 37"/>
                  <a:gd name="T17" fmla="*/ 18 h 37"/>
                  <a:gd name="T18" fmla="*/ 19 w 37"/>
                  <a:gd name="T19" fmla="*/ 2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37">
                    <a:moveTo>
                      <a:pt x="19" y="0"/>
                    </a:moveTo>
                    <a:cubicBezTo>
                      <a:pt x="8" y="0"/>
                      <a:pt x="0" y="8"/>
                      <a:pt x="0" y="18"/>
                    </a:cubicBezTo>
                    <a:cubicBezTo>
                      <a:pt x="0" y="28"/>
                      <a:pt x="8" y="37"/>
                      <a:pt x="19" y="37"/>
                    </a:cubicBezTo>
                    <a:cubicBezTo>
                      <a:pt x="29" y="37"/>
                      <a:pt x="37" y="28"/>
                      <a:pt x="37" y="18"/>
                    </a:cubicBezTo>
                    <a:cubicBezTo>
                      <a:pt x="37" y="8"/>
                      <a:pt x="29" y="0"/>
                      <a:pt x="19" y="0"/>
                    </a:cubicBezTo>
                    <a:close/>
                    <a:moveTo>
                      <a:pt x="19" y="26"/>
                    </a:moveTo>
                    <a:cubicBezTo>
                      <a:pt x="14" y="26"/>
                      <a:pt x="11" y="23"/>
                      <a:pt x="11" y="18"/>
                    </a:cubicBezTo>
                    <a:cubicBezTo>
                      <a:pt x="11" y="14"/>
                      <a:pt x="14" y="11"/>
                      <a:pt x="19" y="11"/>
                    </a:cubicBezTo>
                    <a:cubicBezTo>
                      <a:pt x="23" y="11"/>
                      <a:pt x="26" y="14"/>
                      <a:pt x="26" y="18"/>
                    </a:cubicBezTo>
                    <a:cubicBezTo>
                      <a:pt x="26" y="23"/>
                      <a:pt x="23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Freeform 7">
                <a:extLst>
                  <a:ext uri="{FF2B5EF4-FFF2-40B4-BE49-F238E27FC236}">
                    <a16:creationId xmlns:a16="http://schemas.microsoft.com/office/drawing/2014/main" id="{FECC71EE-08CA-4E24-BED3-E767ED6F7A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24" y="1877"/>
                <a:ext cx="108" cy="105"/>
              </a:xfrm>
              <a:custGeom>
                <a:avLst/>
                <a:gdLst>
                  <a:gd name="T0" fmla="*/ 23 w 45"/>
                  <a:gd name="T1" fmla="*/ 44 h 44"/>
                  <a:gd name="T2" fmla="*/ 45 w 45"/>
                  <a:gd name="T3" fmla="*/ 22 h 44"/>
                  <a:gd name="T4" fmla="*/ 23 w 45"/>
                  <a:gd name="T5" fmla="*/ 0 h 44"/>
                  <a:gd name="T6" fmla="*/ 0 w 45"/>
                  <a:gd name="T7" fmla="*/ 22 h 44"/>
                  <a:gd name="T8" fmla="*/ 23 w 45"/>
                  <a:gd name="T9" fmla="*/ 44 h 44"/>
                  <a:gd name="T10" fmla="*/ 23 w 45"/>
                  <a:gd name="T11" fmla="*/ 10 h 44"/>
                  <a:gd name="T12" fmla="*/ 35 w 45"/>
                  <a:gd name="T13" fmla="*/ 22 h 44"/>
                  <a:gd name="T14" fmla="*/ 23 w 45"/>
                  <a:gd name="T15" fmla="*/ 34 h 44"/>
                  <a:gd name="T16" fmla="*/ 11 w 45"/>
                  <a:gd name="T17" fmla="*/ 22 h 44"/>
                  <a:gd name="T18" fmla="*/ 23 w 45"/>
                  <a:gd name="T1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5" h="44">
                    <a:moveTo>
                      <a:pt x="23" y="44"/>
                    </a:moveTo>
                    <a:cubicBezTo>
                      <a:pt x="35" y="44"/>
                      <a:pt x="45" y="34"/>
                      <a:pt x="45" y="22"/>
                    </a:cubicBezTo>
                    <a:cubicBezTo>
                      <a:pt x="45" y="10"/>
                      <a:pt x="35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ubicBezTo>
                      <a:pt x="0" y="34"/>
                      <a:pt x="10" y="44"/>
                      <a:pt x="23" y="44"/>
                    </a:cubicBezTo>
                    <a:close/>
                    <a:moveTo>
                      <a:pt x="23" y="10"/>
                    </a:moveTo>
                    <a:cubicBezTo>
                      <a:pt x="29" y="10"/>
                      <a:pt x="35" y="15"/>
                      <a:pt x="35" y="22"/>
                    </a:cubicBezTo>
                    <a:cubicBezTo>
                      <a:pt x="35" y="28"/>
                      <a:pt x="29" y="34"/>
                      <a:pt x="23" y="34"/>
                    </a:cubicBezTo>
                    <a:cubicBezTo>
                      <a:pt x="16" y="34"/>
                      <a:pt x="11" y="28"/>
                      <a:pt x="11" y="22"/>
                    </a:cubicBezTo>
                    <a:cubicBezTo>
                      <a:pt x="11" y="15"/>
                      <a:pt x="16" y="10"/>
                      <a:pt x="2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Freeform 8">
                <a:extLst>
                  <a:ext uri="{FF2B5EF4-FFF2-40B4-BE49-F238E27FC236}">
                    <a16:creationId xmlns:a16="http://schemas.microsoft.com/office/drawing/2014/main" id="{90231430-7875-425F-B880-74C70102E5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9" y="1987"/>
                <a:ext cx="241" cy="456"/>
              </a:xfrm>
              <a:custGeom>
                <a:avLst/>
                <a:gdLst>
                  <a:gd name="T0" fmla="*/ 70 w 100"/>
                  <a:gd name="T1" fmla="*/ 0 h 190"/>
                  <a:gd name="T2" fmla="*/ 30 w 100"/>
                  <a:gd name="T3" fmla="*/ 0 h 190"/>
                  <a:gd name="T4" fmla="*/ 0 w 100"/>
                  <a:gd name="T5" fmla="*/ 30 h 190"/>
                  <a:gd name="T6" fmla="*/ 0 w 100"/>
                  <a:gd name="T7" fmla="*/ 41 h 190"/>
                  <a:gd name="T8" fmla="*/ 0 w 100"/>
                  <a:gd name="T9" fmla="*/ 54 h 190"/>
                  <a:gd name="T10" fmla="*/ 0 w 100"/>
                  <a:gd name="T11" fmla="*/ 94 h 190"/>
                  <a:gd name="T12" fmla="*/ 15 w 100"/>
                  <a:gd name="T13" fmla="*/ 110 h 190"/>
                  <a:gd name="T14" fmla="*/ 20 w 100"/>
                  <a:gd name="T15" fmla="*/ 109 h 190"/>
                  <a:gd name="T16" fmla="*/ 20 w 100"/>
                  <a:gd name="T17" fmla="*/ 172 h 190"/>
                  <a:gd name="T18" fmla="*/ 37 w 100"/>
                  <a:gd name="T19" fmla="*/ 190 h 190"/>
                  <a:gd name="T20" fmla="*/ 50 w 100"/>
                  <a:gd name="T21" fmla="*/ 185 h 190"/>
                  <a:gd name="T22" fmla="*/ 62 w 100"/>
                  <a:gd name="T23" fmla="*/ 190 h 190"/>
                  <a:gd name="T24" fmla="*/ 80 w 100"/>
                  <a:gd name="T25" fmla="*/ 172 h 190"/>
                  <a:gd name="T26" fmla="*/ 80 w 100"/>
                  <a:gd name="T27" fmla="*/ 109 h 190"/>
                  <a:gd name="T28" fmla="*/ 84 w 100"/>
                  <a:gd name="T29" fmla="*/ 110 h 190"/>
                  <a:gd name="T30" fmla="*/ 100 w 100"/>
                  <a:gd name="T31" fmla="*/ 94 h 190"/>
                  <a:gd name="T32" fmla="*/ 100 w 100"/>
                  <a:gd name="T33" fmla="*/ 54 h 190"/>
                  <a:gd name="T34" fmla="*/ 100 w 100"/>
                  <a:gd name="T35" fmla="*/ 41 h 190"/>
                  <a:gd name="T36" fmla="*/ 100 w 100"/>
                  <a:gd name="T37" fmla="*/ 30 h 190"/>
                  <a:gd name="T38" fmla="*/ 70 w 100"/>
                  <a:gd name="T39" fmla="*/ 0 h 190"/>
                  <a:gd name="T40" fmla="*/ 89 w 100"/>
                  <a:gd name="T41" fmla="*/ 41 h 190"/>
                  <a:gd name="T42" fmla="*/ 89 w 100"/>
                  <a:gd name="T43" fmla="*/ 54 h 190"/>
                  <a:gd name="T44" fmla="*/ 89 w 100"/>
                  <a:gd name="T45" fmla="*/ 94 h 190"/>
                  <a:gd name="T46" fmla="*/ 84 w 100"/>
                  <a:gd name="T47" fmla="*/ 99 h 190"/>
                  <a:gd name="T48" fmla="*/ 80 w 100"/>
                  <a:gd name="T49" fmla="*/ 94 h 190"/>
                  <a:gd name="T50" fmla="*/ 80 w 100"/>
                  <a:gd name="T51" fmla="*/ 91 h 190"/>
                  <a:gd name="T52" fmla="*/ 80 w 100"/>
                  <a:gd name="T53" fmla="*/ 91 h 190"/>
                  <a:gd name="T54" fmla="*/ 80 w 100"/>
                  <a:gd name="T55" fmla="*/ 41 h 190"/>
                  <a:gd name="T56" fmla="*/ 74 w 100"/>
                  <a:gd name="T57" fmla="*/ 36 h 190"/>
                  <a:gd name="T58" fmla="*/ 69 w 100"/>
                  <a:gd name="T59" fmla="*/ 41 h 190"/>
                  <a:gd name="T60" fmla="*/ 69 w 100"/>
                  <a:gd name="T61" fmla="*/ 94 h 190"/>
                  <a:gd name="T62" fmla="*/ 69 w 100"/>
                  <a:gd name="T63" fmla="*/ 95 h 190"/>
                  <a:gd name="T64" fmla="*/ 69 w 100"/>
                  <a:gd name="T65" fmla="*/ 172 h 190"/>
                  <a:gd name="T66" fmla="*/ 62 w 100"/>
                  <a:gd name="T67" fmla="*/ 179 h 190"/>
                  <a:gd name="T68" fmla="*/ 55 w 100"/>
                  <a:gd name="T69" fmla="*/ 173 h 190"/>
                  <a:gd name="T70" fmla="*/ 55 w 100"/>
                  <a:gd name="T71" fmla="*/ 172 h 190"/>
                  <a:gd name="T72" fmla="*/ 55 w 100"/>
                  <a:gd name="T73" fmla="*/ 98 h 190"/>
                  <a:gd name="T74" fmla="*/ 50 w 100"/>
                  <a:gd name="T75" fmla="*/ 93 h 190"/>
                  <a:gd name="T76" fmla="*/ 50 w 100"/>
                  <a:gd name="T77" fmla="*/ 93 h 190"/>
                  <a:gd name="T78" fmla="*/ 50 w 100"/>
                  <a:gd name="T79" fmla="*/ 93 h 190"/>
                  <a:gd name="T80" fmla="*/ 44 w 100"/>
                  <a:gd name="T81" fmla="*/ 98 h 190"/>
                  <a:gd name="T82" fmla="*/ 44 w 100"/>
                  <a:gd name="T83" fmla="*/ 172 h 190"/>
                  <a:gd name="T84" fmla="*/ 44 w 100"/>
                  <a:gd name="T85" fmla="*/ 173 h 190"/>
                  <a:gd name="T86" fmla="*/ 37 w 100"/>
                  <a:gd name="T87" fmla="*/ 179 h 190"/>
                  <a:gd name="T88" fmla="*/ 30 w 100"/>
                  <a:gd name="T89" fmla="*/ 172 h 190"/>
                  <a:gd name="T90" fmla="*/ 30 w 100"/>
                  <a:gd name="T91" fmla="*/ 95 h 190"/>
                  <a:gd name="T92" fmla="*/ 30 w 100"/>
                  <a:gd name="T93" fmla="*/ 94 h 190"/>
                  <a:gd name="T94" fmla="*/ 30 w 100"/>
                  <a:gd name="T95" fmla="*/ 41 h 190"/>
                  <a:gd name="T96" fmla="*/ 25 w 100"/>
                  <a:gd name="T97" fmla="*/ 36 h 190"/>
                  <a:gd name="T98" fmla="*/ 20 w 100"/>
                  <a:gd name="T99" fmla="*/ 41 h 190"/>
                  <a:gd name="T100" fmla="*/ 20 w 100"/>
                  <a:gd name="T101" fmla="*/ 91 h 190"/>
                  <a:gd name="T102" fmla="*/ 20 w 100"/>
                  <a:gd name="T103" fmla="*/ 91 h 190"/>
                  <a:gd name="T104" fmla="*/ 20 w 100"/>
                  <a:gd name="T105" fmla="*/ 94 h 190"/>
                  <a:gd name="T106" fmla="*/ 15 w 100"/>
                  <a:gd name="T107" fmla="*/ 99 h 190"/>
                  <a:gd name="T108" fmla="*/ 10 w 100"/>
                  <a:gd name="T109" fmla="*/ 94 h 190"/>
                  <a:gd name="T110" fmla="*/ 10 w 100"/>
                  <a:gd name="T111" fmla="*/ 54 h 190"/>
                  <a:gd name="T112" fmla="*/ 10 w 100"/>
                  <a:gd name="T113" fmla="*/ 41 h 190"/>
                  <a:gd name="T114" fmla="*/ 10 w 100"/>
                  <a:gd name="T115" fmla="*/ 30 h 190"/>
                  <a:gd name="T116" fmla="*/ 30 w 100"/>
                  <a:gd name="T117" fmla="*/ 11 h 190"/>
                  <a:gd name="T118" fmla="*/ 70 w 100"/>
                  <a:gd name="T119" fmla="*/ 11 h 190"/>
                  <a:gd name="T120" fmla="*/ 89 w 100"/>
                  <a:gd name="T121" fmla="*/ 30 h 190"/>
                  <a:gd name="T122" fmla="*/ 89 w 100"/>
                  <a:gd name="T123" fmla="*/ 41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0" h="190">
                    <a:moveTo>
                      <a:pt x="70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3" y="0"/>
                      <a:pt x="0" y="14"/>
                      <a:pt x="0" y="3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103"/>
                      <a:pt x="7" y="110"/>
                      <a:pt x="15" y="110"/>
                    </a:cubicBezTo>
                    <a:cubicBezTo>
                      <a:pt x="17" y="110"/>
                      <a:pt x="18" y="109"/>
                      <a:pt x="20" y="109"/>
                    </a:cubicBezTo>
                    <a:cubicBezTo>
                      <a:pt x="20" y="172"/>
                      <a:pt x="20" y="172"/>
                      <a:pt x="20" y="172"/>
                    </a:cubicBezTo>
                    <a:cubicBezTo>
                      <a:pt x="20" y="182"/>
                      <a:pt x="28" y="190"/>
                      <a:pt x="37" y="190"/>
                    </a:cubicBezTo>
                    <a:cubicBezTo>
                      <a:pt x="42" y="190"/>
                      <a:pt x="47" y="188"/>
                      <a:pt x="50" y="185"/>
                    </a:cubicBezTo>
                    <a:cubicBezTo>
                      <a:pt x="53" y="188"/>
                      <a:pt x="57" y="190"/>
                      <a:pt x="62" y="190"/>
                    </a:cubicBezTo>
                    <a:cubicBezTo>
                      <a:pt x="72" y="190"/>
                      <a:pt x="80" y="182"/>
                      <a:pt x="80" y="172"/>
                    </a:cubicBezTo>
                    <a:cubicBezTo>
                      <a:pt x="80" y="109"/>
                      <a:pt x="80" y="109"/>
                      <a:pt x="80" y="109"/>
                    </a:cubicBezTo>
                    <a:cubicBezTo>
                      <a:pt x="81" y="109"/>
                      <a:pt x="83" y="110"/>
                      <a:pt x="84" y="110"/>
                    </a:cubicBezTo>
                    <a:cubicBezTo>
                      <a:pt x="93" y="110"/>
                      <a:pt x="100" y="103"/>
                      <a:pt x="100" y="94"/>
                    </a:cubicBezTo>
                    <a:cubicBezTo>
                      <a:pt x="100" y="54"/>
                      <a:pt x="100" y="54"/>
                      <a:pt x="100" y="54"/>
                    </a:cubicBezTo>
                    <a:cubicBezTo>
                      <a:pt x="100" y="41"/>
                      <a:pt x="100" y="41"/>
                      <a:pt x="100" y="41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100" y="14"/>
                      <a:pt x="86" y="0"/>
                      <a:pt x="70" y="0"/>
                    </a:cubicBezTo>
                    <a:close/>
                    <a:moveTo>
                      <a:pt x="89" y="41"/>
                    </a:moveTo>
                    <a:cubicBezTo>
                      <a:pt x="89" y="54"/>
                      <a:pt x="89" y="54"/>
                      <a:pt x="89" y="54"/>
                    </a:cubicBezTo>
                    <a:cubicBezTo>
                      <a:pt x="89" y="94"/>
                      <a:pt x="89" y="94"/>
                      <a:pt x="89" y="94"/>
                    </a:cubicBezTo>
                    <a:cubicBezTo>
                      <a:pt x="89" y="97"/>
                      <a:pt x="87" y="99"/>
                      <a:pt x="84" y="99"/>
                    </a:cubicBezTo>
                    <a:cubicBezTo>
                      <a:pt x="82" y="99"/>
                      <a:pt x="80" y="97"/>
                      <a:pt x="80" y="94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80" y="41"/>
                      <a:pt x="80" y="41"/>
                      <a:pt x="80" y="41"/>
                    </a:cubicBezTo>
                    <a:cubicBezTo>
                      <a:pt x="80" y="38"/>
                      <a:pt x="77" y="36"/>
                      <a:pt x="74" y="36"/>
                    </a:cubicBezTo>
                    <a:cubicBezTo>
                      <a:pt x="71" y="36"/>
                      <a:pt x="69" y="38"/>
                      <a:pt x="69" y="41"/>
                    </a:cubicBezTo>
                    <a:cubicBezTo>
                      <a:pt x="69" y="94"/>
                      <a:pt x="69" y="94"/>
                      <a:pt x="69" y="94"/>
                    </a:cubicBezTo>
                    <a:cubicBezTo>
                      <a:pt x="69" y="94"/>
                      <a:pt x="69" y="94"/>
                      <a:pt x="69" y="95"/>
                    </a:cubicBezTo>
                    <a:cubicBezTo>
                      <a:pt x="69" y="172"/>
                      <a:pt x="69" y="172"/>
                      <a:pt x="69" y="172"/>
                    </a:cubicBezTo>
                    <a:cubicBezTo>
                      <a:pt x="69" y="176"/>
                      <a:pt x="66" y="179"/>
                      <a:pt x="62" y="179"/>
                    </a:cubicBezTo>
                    <a:cubicBezTo>
                      <a:pt x="58" y="179"/>
                      <a:pt x="55" y="176"/>
                      <a:pt x="55" y="173"/>
                    </a:cubicBezTo>
                    <a:cubicBezTo>
                      <a:pt x="55" y="172"/>
                      <a:pt x="55" y="172"/>
                      <a:pt x="55" y="172"/>
                    </a:cubicBezTo>
                    <a:cubicBezTo>
                      <a:pt x="55" y="98"/>
                      <a:pt x="55" y="98"/>
                      <a:pt x="55" y="98"/>
                    </a:cubicBezTo>
                    <a:cubicBezTo>
                      <a:pt x="55" y="95"/>
                      <a:pt x="53" y="93"/>
                      <a:pt x="50" y="93"/>
                    </a:cubicBezTo>
                    <a:cubicBezTo>
                      <a:pt x="50" y="93"/>
                      <a:pt x="50" y="93"/>
                      <a:pt x="50" y="93"/>
                    </a:cubicBezTo>
                    <a:cubicBezTo>
                      <a:pt x="50" y="93"/>
                      <a:pt x="50" y="93"/>
                      <a:pt x="50" y="93"/>
                    </a:cubicBezTo>
                    <a:cubicBezTo>
                      <a:pt x="47" y="93"/>
                      <a:pt x="44" y="95"/>
                      <a:pt x="44" y="98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44" y="172"/>
                      <a:pt x="44" y="172"/>
                      <a:pt x="44" y="173"/>
                    </a:cubicBezTo>
                    <a:cubicBezTo>
                      <a:pt x="44" y="176"/>
                      <a:pt x="41" y="179"/>
                      <a:pt x="37" y="179"/>
                    </a:cubicBezTo>
                    <a:cubicBezTo>
                      <a:pt x="34" y="179"/>
                      <a:pt x="30" y="176"/>
                      <a:pt x="30" y="172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30" y="95"/>
                      <a:pt x="30" y="94"/>
                      <a:pt x="30" y="94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38"/>
                      <a:pt x="28" y="36"/>
                      <a:pt x="25" y="36"/>
                    </a:cubicBezTo>
                    <a:cubicBezTo>
                      <a:pt x="22" y="36"/>
                      <a:pt x="20" y="38"/>
                      <a:pt x="20" y="41"/>
                    </a:cubicBezTo>
                    <a:cubicBezTo>
                      <a:pt x="20" y="91"/>
                      <a:pt x="20" y="91"/>
                      <a:pt x="20" y="91"/>
                    </a:cubicBezTo>
                    <a:cubicBezTo>
                      <a:pt x="20" y="91"/>
                      <a:pt x="20" y="91"/>
                      <a:pt x="20" y="91"/>
                    </a:cubicBezTo>
                    <a:cubicBezTo>
                      <a:pt x="20" y="94"/>
                      <a:pt x="20" y="94"/>
                      <a:pt x="20" y="94"/>
                    </a:cubicBezTo>
                    <a:cubicBezTo>
                      <a:pt x="20" y="97"/>
                      <a:pt x="18" y="99"/>
                      <a:pt x="15" y="99"/>
                    </a:cubicBezTo>
                    <a:cubicBezTo>
                      <a:pt x="12" y="99"/>
                      <a:pt x="10" y="97"/>
                      <a:pt x="10" y="9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19"/>
                      <a:pt x="19" y="11"/>
                      <a:pt x="30" y="11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81" y="11"/>
                      <a:pt x="89" y="19"/>
                      <a:pt x="89" y="30"/>
                    </a:cubicBezTo>
                    <a:lnTo>
                      <a:pt x="89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9">
                <a:extLst>
                  <a:ext uri="{FF2B5EF4-FFF2-40B4-BE49-F238E27FC236}">
                    <a16:creationId xmlns:a16="http://schemas.microsoft.com/office/drawing/2014/main" id="{1F24FC3A-2E24-4466-BC60-14C7C1FAB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1961"/>
                <a:ext cx="137" cy="396"/>
              </a:xfrm>
              <a:custGeom>
                <a:avLst/>
                <a:gdLst>
                  <a:gd name="T0" fmla="*/ 51 w 57"/>
                  <a:gd name="T1" fmla="*/ 77 h 165"/>
                  <a:gd name="T2" fmla="*/ 32 w 57"/>
                  <a:gd name="T3" fmla="*/ 77 h 165"/>
                  <a:gd name="T4" fmla="*/ 32 w 57"/>
                  <a:gd name="T5" fmla="*/ 11 h 165"/>
                  <a:gd name="T6" fmla="*/ 47 w 57"/>
                  <a:gd name="T7" fmla="*/ 11 h 165"/>
                  <a:gd name="T8" fmla="*/ 53 w 57"/>
                  <a:gd name="T9" fmla="*/ 6 h 165"/>
                  <a:gd name="T10" fmla="*/ 47 w 57"/>
                  <a:gd name="T11" fmla="*/ 0 h 165"/>
                  <a:gd name="T12" fmla="*/ 27 w 57"/>
                  <a:gd name="T13" fmla="*/ 0 h 165"/>
                  <a:gd name="T14" fmla="*/ 22 w 57"/>
                  <a:gd name="T15" fmla="*/ 6 h 165"/>
                  <a:gd name="T16" fmla="*/ 22 w 57"/>
                  <a:gd name="T17" fmla="*/ 77 h 165"/>
                  <a:gd name="T18" fmla="*/ 5 w 57"/>
                  <a:gd name="T19" fmla="*/ 77 h 165"/>
                  <a:gd name="T20" fmla="*/ 0 w 57"/>
                  <a:gd name="T21" fmla="*/ 83 h 165"/>
                  <a:gd name="T22" fmla="*/ 5 w 57"/>
                  <a:gd name="T23" fmla="*/ 88 h 165"/>
                  <a:gd name="T24" fmla="*/ 22 w 57"/>
                  <a:gd name="T25" fmla="*/ 88 h 165"/>
                  <a:gd name="T26" fmla="*/ 22 w 57"/>
                  <a:gd name="T27" fmla="*/ 159 h 165"/>
                  <a:gd name="T28" fmla="*/ 27 w 57"/>
                  <a:gd name="T29" fmla="*/ 165 h 165"/>
                  <a:gd name="T30" fmla="*/ 47 w 57"/>
                  <a:gd name="T31" fmla="*/ 165 h 165"/>
                  <a:gd name="T32" fmla="*/ 53 w 57"/>
                  <a:gd name="T33" fmla="*/ 159 h 165"/>
                  <a:gd name="T34" fmla="*/ 47 w 57"/>
                  <a:gd name="T35" fmla="*/ 154 h 165"/>
                  <a:gd name="T36" fmla="*/ 32 w 57"/>
                  <a:gd name="T37" fmla="*/ 154 h 165"/>
                  <a:gd name="T38" fmla="*/ 32 w 57"/>
                  <a:gd name="T39" fmla="*/ 88 h 165"/>
                  <a:gd name="T40" fmla="*/ 51 w 57"/>
                  <a:gd name="T41" fmla="*/ 88 h 165"/>
                  <a:gd name="T42" fmla="*/ 57 w 57"/>
                  <a:gd name="T43" fmla="*/ 83 h 165"/>
                  <a:gd name="T44" fmla="*/ 51 w 57"/>
                  <a:gd name="T45" fmla="*/ 77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165">
                    <a:moveTo>
                      <a:pt x="51" y="77"/>
                    </a:moveTo>
                    <a:cubicBezTo>
                      <a:pt x="32" y="77"/>
                      <a:pt x="32" y="77"/>
                      <a:pt x="32" y="77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50" y="11"/>
                      <a:pt x="53" y="9"/>
                      <a:pt x="53" y="6"/>
                    </a:cubicBezTo>
                    <a:cubicBezTo>
                      <a:pt x="53" y="3"/>
                      <a:pt x="50" y="0"/>
                      <a:pt x="4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4" y="0"/>
                      <a:pt x="22" y="3"/>
                      <a:pt x="22" y="6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2" y="77"/>
                      <a:pt x="0" y="80"/>
                      <a:pt x="0" y="83"/>
                    </a:cubicBezTo>
                    <a:cubicBezTo>
                      <a:pt x="0" y="85"/>
                      <a:pt x="2" y="88"/>
                      <a:pt x="5" y="88"/>
                    </a:cubicBezTo>
                    <a:cubicBezTo>
                      <a:pt x="22" y="88"/>
                      <a:pt x="22" y="88"/>
                      <a:pt x="22" y="88"/>
                    </a:cubicBezTo>
                    <a:cubicBezTo>
                      <a:pt x="22" y="159"/>
                      <a:pt x="22" y="159"/>
                      <a:pt x="22" y="159"/>
                    </a:cubicBezTo>
                    <a:cubicBezTo>
                      <a:pt x="22" y="162"/>
                      <a:pt x="24" y="165"/>
                      <a:pt x="27" y="165"/>
                    </a:cubicBezTo>
                    <a:cubicBezTo>
                      <a:pt x="47" y="165"/>
                      <a:pt x="47" y="165"/>
                      <a:pt x="47" y="165"/>
                    </a:cubicBezTo>
                    <a:cubicBezTo>
                      <a:pt x="50" y="165"/>
                      <a:pt x="53" y="162"/>
                      <a:pt x="53" y="159"/>
                    </a:cubicBezTo>
                    <a:cubicBezTo>
                      <a:pt x="53" y="157"/>
                      <a:pt x="50" y="154"/>
                      <a:pt x="47" y="154"/>
                    </a:cubicBezTo>
                    <a:cubicBezTo>
                      <a:pt x="32" y="154"/>
                      <a:pt x="32" y="154"/>
                      <a:pt x="32" y="154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51" y="88"/>
                      <a:pt x="51" y="88"/>
                      <a:pt x="51" y="88"/>
                    </a:cubicBezTo>
                    <a:cubicBezTo>
                      <a:pt x="54" y="88"/>
                      <a:pt x="57" y="85"/>
                      <a:pt x="57" y="83"/>
                    </a:cubicBezTo>
                    <a:cubicBezTo>
                      <a:pt x="57" y="80"/>
                      <a:pt x="54" y="77"/>
                      <a:pt x="51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/>
              </a:p>
            </p:txBody>
          </p:sp>
          <p:sp>
            <p:nvSpPr>
              <p:cNvPr id="100" name="Freeform 10">
                <a:extLst>
                  <a:ext uri="{FF2B5EF4-FFF2-40B4-BE49-F238E27FC236}">
                    <a16:creationId xmlns:a16="http://schemas.microsoft.com/office/drawing/2014/main" id="{1DBE9175-B73A-4D4D-B83E-869A33D90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8" y="1920"/>
                <a:ext cx="117" cy="89"/>
              </a:xfrm>
              <a:custGeom>
                <a:avLst/>
                <a:gdLst>
                  <a:gd name="T0" fmla="*/ 47 w 49"/>
                  <a:gd name="T1" fmla="*/ 2 h 37"/>
                  <a:gd name="T2" fmla="*/ 40 w 49"/>
                  <a:gd name="T3" fmla="*/ 2 h 37"/>
                  <a:gd name="T4" fmla="*/ 18 w 49"/>
                  <a:gd name="T5" fmla="*/ 24 h 37"/>
                  <a:gd name="T6" fmla="*/ 10 w 49"/>
                  <a:gd name="T7" fmla="*/ 16 h 37"/>
                  <a:gd name="T8" fmla="*/ 3 w 49"/>
                  <a:gd name="T9" fmla="*/ 16 h 37"/>
                  <a:gd name="T10" fmla="*/ 3 w 49"/>
                  <a:gd name="T11" fmla="*/ 23 h 37"/>
                  <a:gd name="T12" fmla="*/ 15 w 49"/>
                  <a:gd name="T13" fmla="*/ 35 h 37"/>
                  <a:gd name="T14" fmla="*/ 18 w 49"/>
                  <a:gd name="T15" fmla="*/ 37 h 37"/>
                  <a:gd name="T16" fmla="*/ 22 w 49"/>
                  <a:gd name="T17" fmla="*/ 35 h 37"/>
                  <a:gd name="T18" fmla="*/ 47 w 49"/>
                  <a:gd name="T19" fmla="*/ 10 h 37"/>
                  <a:gd name="T20" fmla="*/ 47 w 49"/>
                  <a:gd name="T21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37">
                    <a:moveTo>
                      <a:pt x="47" y="2"/>
                    </a:moveTo>
                    <a:cubicBezTo>
                      <a:pt x="45" y="0"/>
                      <a:pt x="42" y="0"/>
                      <a:pt x="40" y="2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8" y="13"/>
                      <a:pt x="5" y="13"/>
                      <a:pt x="3" y="16"/>
                    </a:cubicBezTo>
                    <a:cubicBezTo>
                      <a:pt x="0" y="18"/>
                      <a:pt x="0" y="21"/>
                      <a:pt x="3" y="23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6"/>
                      <a:pt x="17" y="37"/>
                      <a:pt x="18" y="37"/>
                    </a:cubicBezTo>
                    <a:cubicBezTo>
                      <a:pt x="20" y="37"/>
                      <a:pt x="21" y="36"/>
                      <a:pt x="22" y="35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9" y="8"/>
                      <a:pt x="49" y="4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103" name="사각형: 둥근 위쪽 모서리 214">
            <a:extLst>
              <a:ext uri="{FF2B5EF4-FFF2-40B4-BE49-F238E27FC236}">
                <a16:creationId xmlns:a16="http://schemas.microsoft.com/office/drawing/2014/main" id="{068FF265-A234-4F38-AAC3-7A2CF9FF63BE}"/>
              </a:ext>
            </a:extLst>
          </p:cNvPr>
          <p:cNvSpPr/>
          <p:nvPr/>
        </p:nvSpPr>
        <p:spPr>
          <a:xfrm>
            <a:off x="5456291" y="3515463"/>
            <a:ext cx="4064400" cy="1383762"/>
          </a:xfrm>
          <a:prstGeom prst="round2SameRect">
            <a:avLst>
              <a:gd name="adj1" fmla="val 0"/>
              <a:gd name="adj2" fmla="val 2498"/>
            </a:avLst>
          </a:prstGeom>
          <a:solidFill>
            <a:schemeClr val="bg1"/>
          </a:solidFill>
          <a:ln w="12700" cap="flat" cmpd="sng" algn="ctr">
            <a:solidFill>
              <a:srgbClr val="1C64B4"/>
            </a:solidFill>
            <a:prstDash val="solid"/>
          </a:ln>
          <a:effectLst/>
        </p:spPr>
        <p:txBody>
          <a:bodyPr rtlCol="0" anchor="ctr"/>
          <a:lstStyle/>
          <a:p>
            <a:pPr indent="-180885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549E"/>
              </a:buClr>
            </a:pPr>
            <a:endParaRPr kumimoji="1" lang="ko-KR" altLang="en-US" sz="1050" kern="0">
              <a:gradFill>
                <a:gsLst>
                  <a:gs pos="0">
                    <a:srgbClr val="000000">
                      <a:lumMod val="85000"/>
                      <a:lumOff val="15000"/>
                    </a:srgbClr>
                  </a:gs>
                  <a:gs pos="100000">
                    <a:srgbClr val="000000">
                      <a:lumMod val="85000"/>
                      <a:lumOff val="15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KoPub돋움체 Bold" panose="02020603020101020101" pitchFamily="18" charset="-127"/>
              <a:cs typeface="Arial" panose="020B0604020202020204" pitchFamily="34" charset="0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30B1B7DA-C7A2-4249-BBF9-818F1F30ABA7}"/>
              </a:ext>
            </a:extLst>
          </p:cNvPr>
          <p:cNvGrpSpPr/>
          <p:nvPr/>
        </p:nvGrpSpPr>
        <p:grpSpPr>
          <a:xfrm>
            <a:off x="5456291" y="3130707"/>
            <a:ext cx="4064400" cy="395978"/>
            <a:chOff x="5456291" y="3130707"/>
            <a:chExt cx="4064400" cy="395978"/>
          </a:xfrm>
        </p:grpSpPr>
        <p:sp>
          <p:nvSpPr>
            <p:cNvPr id="104" name="사각형: 둥근 위쪽 모서리 215">
              <a:extLst>
                <a:ext uri="{FF2B5EF4-FFF2-40B4-BE49-F238E27FC236}">
                  <a16:creationId xmlns:a16="http://schemas.microsoft.com/office/drawing/2014/main" id="{06F5D8D0-63A7-4E4A-9D07-0A17876FB781}"/>
                </a:ext>
              </a:extLst>
            </p:cNvPr>
            <p:cNvSpPr/>
            <p:nvPr/>
          </p:nvSpPr>
          <p:spPr>
            <a:xfrm flipH="1">
              <a:off x="5456291" y="3130707"/>
              <a:ext cx="4064400" cy="395978"/>
            </a:xfrm>
            <a:prstGeom prst="round2SameRect">
              <a:avLst>
                <a:gd name="adj1" fmla="val 22105"/>
                <a:gd name="adj2" fmla="val 0"/>
              </a:avLst>
            </a:prstGeom>
            <a:solidFill>
              <a:srgbClr val="1C64B4"/>
            </a:solidFill>
            <a:ln w="12700" cap="flat" cmpd="sng" algn="ctr">
              <a:solidFill>
                <a:srgbClr val="1C64B4"/>
              </a:solidFill>
              <a:prstDash val="solid"/>
            </a:ln>
            <a:effectLst/>
          </p:spPr>
          <p:txBody>
            <a:bodyPr rtlCol="0" anchor="ctr"/>
            <a:lstStyle/>
            <a:p>
              <a:pPr indent="-180885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549E"/>
                </a:buClr>
              </a:pPr>
              <a:endParaRPr kumimoji="1" lang="ko-KR" altLang="en-US" sz="1050" kern="0" dirty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100000">
                      <a:srgbClr val="000000">
                        <a:lumMod val="85000"/>
                        <a:lumOff val="15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ea typeface="KoPub돋움체 Bold" panose="0202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C9024BB-8531-44F0-8CE3-9EC72F05D0A4}"/>
                </a:ext>
              </a:extLst>
            </p:cNvPr>
            <p:cNvSpPr txBox="1"/>
            <p:nvPr/>
          </p:nvSpPr>
          <p:spPr>
            <a:xfrm>
              <a:off x="6050492" y="3177161"/>
              <a:ext cx="3066865" cy="32932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Hands-on/convergence workforce</a:t>
              </a:r>
              <a:endPara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110" name="Group 13">
              <a:extLst>
                <a:ext uri="{FF2B5EF4-FFF2-40B4-BE49-F238E27FC236}">
                  <a16:creationId xmlns:a16="http://schemas.microsoft.com/office/drawing/2014/main" id="{FD5F95F3-4AAF-4F9B-B30E-FAFD554A572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89946" y="3193103"/>
              <a:ext cx="274064" cy="279728"/>
              <a:chOff x="2857" y="1878"/>
              <a:chExt cx="528" cy="566"/>
            </a:xfrm>
            <a:solidFill>
              <a:schemeClr val="bg1"/>
            </a:solidFill>
          </p:grpSpPr>
          <p:sp>
            <p:nvSpPr>
              <p:cNvPr id="111" name="Freeform 14">
                <a:extLst>
                  <a:ext uri="{FF2B5EF4-FFF2-40B4-BE49-F238E27FC236}">
                    <a16:creationId xmlns:a16="http://schemas.microsoft.com/office/drawing/2014/main" id="{C63FE72C-1D1B-4FD8-808E-A8086BA0661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0" y="2164"/>
                <a:ext cx="120" cy="122"/>
              </a:xfrm>
              <a:custGeom>
                <a:avLst/>
                <a:gdLst>
                  <a:gd name="T0" fmla="*/ 25 w 50"/>
                  <a:gd name="T1" fmla="*/ 51 h 51"/>
                  <a:gd name="T2" fmla="*/ 50 w 50"/>
                  <a:gd name="T3" fmla="*/ 25 h 51"/>
                  <a:gd name="T4" fmla="*/ 25 w 50"/>
                  <a:gd name="T5" fmla="*/ 0 h 51"/>
                  <a:gd name="T6" fmla="*/ 0 w 50"/>
                  <a:gd name="T7" fmla="*/ 25 h 51"/>
                  <a:gd name="T8" fmla="*/ 25 w 50"/>
                  <a:gd name="T9" fmla="*/ 51 h 51"/>
                  <a:gd name="T10" fmla="*/ 25 w 50"/>
                  <a:gd name="T11" fmla="*/ 11 h 51"/>
                  <a:gd name="T12" fmla="*/ 40 w 50"/>
                  <a:gd name="T13" fmla="*/ 25 h 51"/>
                  <a:gd name="T14" fmla="*/ 25 w 50"/>
                  <a:gd name="T15" fmla="*/ 40 h 51"/>
                  <a:gd name="T16" fmla="*/ 10 w 50"/>
                  <a:gd name="T17" fmla="*/ 25 h 51"/>
                  <a:gd name="T18" fmla="*/ 25 w 50"/>
                  <a:gd name="T19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1">
                    <a:moveTo>
                      <a:pt x="25" y="51"/>
                    </a:moveTo>
                    <a:cubicBezTo>
                      <a:pt x="39" y="51"/>
                      <a:pt x="50" y="39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1"/>
                      <a:pt x="25" y="51"/>
                    </a:cubicBezTo>
                    <a:close/>
                    <a:moveTo>
                      <a:pt x="25" y="11"/>
                    </a:moveTo>
                    <a:cubicBezTo>
                      <a:pt x="33" y="11"/>
                      <a:pt x="40" y="17"/>
                      <a:pt x="40" y="25"/>
                    </a:cubicBezTo>
                    <a:cubicBezTo>
                      <a:pt x="40" y="34"/>
                      <a:pt x="33" y="40"/>
                      <a:pt x="25" y="40"/>
                    </a:cubicBezTo>
                    <a:cubicBezTo>
                      <a:pt x="17" y="40"/>
                      <a:pt x="10" y="34"/>
                      <a:pt x="10" y="25"/>
                    </a:cubicBezTo>
                    <a:cubicBezTo>
                      <a:pt x="10" y="17"/>
                      <a:pt x="17" y="11"/>
                      <a:pt x="2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" name="Freeform 15">
                <a:extLst>
                  <a:ext uri="{FF2B5EF4-FFF2-40B4-BE49-F238E27FC236}">
                    <a16:creationId xmlns:a16="http://schemas.microsoft.com/office/drawing/2014/main" id="{AE4E4ED0-6250-4C81-BDF8-3473E145F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2288"/>
                <a:ext cx="207" cy="156"/>
              </a:xfrm>
              <a:custGeom>
                <a:avLst/>
                <a:gdLst>
                  <a:gd name="T0" fmla="*/ 43 w 86"/>
                  <a:gd name="T1" fmla="*/ 0 h 65"/>
                  <a:gd name="T2" fmla="*/ 0 w 86"/>
                  <a:gd name="T3" fmla="*/ 43 h 65"/>
                  <a:gd name="T4" fmla="*/ 0 w 86"/>
                  <a:gd name="T5" fmla="*/ 60 h 65"/>
                  <a:gd name="T6" fmla="*/ 6 w 86"/>
                  <a:gd name="T7" fmla="*/ 65 h 65"/>
                  <a:gd name="T8" fmla="*/ 11 w 86"/>
                  <a:gd name="T9" fmla="*/ 60 h 65"/>
                  <a:gd name="T10" fmla="*/ 11 w 86"/>
                  <a:gd name="T11" fmla="*/ 43 h 65"/>
                  <a:gd name="T12" fmla="*/ 43 w 86"/>
                  <a:gd name="T13" fmla="*/ 11 h 65"/>
                  <a:gd name="T14" fmla="*/ 75 w 86"/>
                  <a:gd name="T15" fmla="*/ 43 h 65"/>
                  <a:gd name="T16" fmla="*/ 75 w 86"/>
                  <a:gd name="T17" fmla="*/ 60 h 65"/>
                  <a:gd name="T18" fmla="*/ 81 w 86"/>
                  <a:gd name="T19" fmla="*/ 65 h 65"/>
                  <a:gd name="T20" fmla="*/ 86 w 86"/>
                  <a:gd name="T21" fmla="*/ 60 h 65"/>
                  <a:gd name="T22" fmla="*/ 86 w 86"/>
                  <a:gd name="T23" fmla="*/ 43 h 65"/>
                  <a:gd name="T24" fmla="*/ 43 w 86"/>
                  <a:gd name="T2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65">
                    <a:moveTo>
                      <a:pt x="43" y="0"/>
                    </a:moveTo>
                    <a:cubicBezTo>
                      <a:pt x="19" y="0"/>
                      <a:pt x="0" y="20"/>
                      <a:pt x="0" y="43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3"/>
                      <a:pt x="3" y="65"/>
                      <a:pt x="6" y="65"/>
                    </a:cubicBezTo>
                    <a:cubicBezTo>
                      <a:pt x="8" y="65"/>
                      <a:pt x="11" y="63"/>
                      <a:pt x="11" y="60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26"/>
                      <a:pt x="25" y="11"/>
                      <a:pt x="43" y="11"/>
                    </a:cubicBezTo>
                    <a:cubicBezTo>
                      <a:pt x="61" y="11"/>
                      <a:pt x="75" y="26"/>
                      <a:pt x="75" y="43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5" y="63"/>
                      <a:pt x="78" y="65"/>
                      <a:pt x="81" y="65"/>
                    </a:cubicBezTo>
                    <a:cubicBezTo>
                      <a:pt x="83" y="65"/>
                      <a:pt x="86" y="63"/>
                      <a:pt x="86" y="60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6" y="20"/>
                      <a:pt x="67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" name="Freeform 16">
                <a:extLst>
                  <a:ext uri="{FF2B5EF4-FFF2-40B4-BE49-F238E27FC236}">
                    <a16:creationId xmlns:a16="http://schemas.microsoft.com/office/drawing/2014/main" id="{F568BE1D-5375-4FA7-928C-F8E3DE0D7D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2" y="2164"/>
                <a:ext cx="123" cy="122"/>
              </a:xfrm>
              <a:custGeom>
                <a:avLst/>
                <a:gdLst>
                  <a:gd name="T0" fmla="*/ 25 w 51"/>
                  <a:gd name="T1" fmla="*/ 51 h 51"/>
                  <a:gd name="T2" fmla="*/ 51 w 51"/>
                  <a:gd name="T3" fmla="*/ 25 h 51"/>
                  <a:gd name="T4" fmla="*/ 25 w 51"/>
                  <a:gd name="T5" fmla="*/ 0 h 51"/>
                  <a:gd name="T6" fmla="*/ 0 w 51"/>
                  <a:gd name="T7" fmla="*/ 25 h 51"/>
                  <a:gd name="T8" fmla="*/ 25 w 51"/>
                  <a:gd name="T9" fmla="*/ 51 h 51"/>
                  <a:gd name="T10" fmla="*/ 25 w 51"/>
                  <a:gd name="T11" fmla="*/ 11 h 51"/>
                  <a:gd name="T12" fmla="*/ 40 w 51"/>
                  <a:gd name="T13" fmla="*/ 25 h 51"/>
                  <a:gd name="T14" fmla="*/ 25 w 51"/>
                  <a:gd name="T15" fmla="*/ 40 h 51"/>
                  <a:gd name="T16" fmla="*/ 10 w 51"/>
                  <a:gd name="T17" fmla="*/ 25 h 51"/>
                  <a:gd name="T18" fmla="*/ 25 w 51"/>
                  <a:gd name="T19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" h="51">
                    <a:moveTo>
                      <a:pt x="25" y="51"/>
                    </a:moveTo>
                    <a:cubicBezTo>
                      <a:pt x="39" y="51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1"/>
                      <a:pt x="25" y="51"/>
                    </a:cubicBezTo>
                    <a:close/>
                    <a:moveTo>
                      <a:pt x="25" y="11"/>
                    </a:moveTo>
                    <a:cubicBezTo>
                      <a:pt x="33" y="11"/>
                      <a:pt x="40" y="17"/>
                      <a:pt x="40" y="25"/>
                    </a:cubicBezTo>
                    <a:cubicBezTo>
                      <a:pt x="40" y="34"/>
                      <a:pt x="33" y="40"/>
                      <a:pt x="25" y="40"/>
                    </a:cubicBezTo>
                    <a:cubicBezTo>
                      <a:pt x="17" y="40"/>
                      <a:pt x="10" y="34"/>
                      <a:pt x="10" y="25"/>
                    </a:cubicBezTo>
                    <a:cubicBezTo>
                      <a:pt x="10" y="17"/>
                      <a:pt x="17" y="11"/>
                      <a:pt x="2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" name="Freeform 17">
                <a:extLst>
                  <a:ext uri="{FF2B5EF4-FFF2-40B4-BE49-F238E27FC236}">
                    <a16:creationId xmlns:a16="http://schemas.microsoft.com/office/drawing/2014/main" id="{2336CE55-D515-44C9-B88F-26394EDAA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9" y="2288"/>
                <a:ext cx="206" cy="156"/>
              </a:xfrm>
              <a:custGeom>
                <a:avLst/>
                <a:gdLst>
                  <a:gd name="T0" fmla="*/ 43 w 86"/>
                  <a:gd name="T1" fmla="*/ 0 h 65"/>
                  <a:gd name="T2" fmla="*/ 0 w 86"/>
                  <a:gd name="T3" fmla="*/ 43 h 65"/>
                  <a:gd name="T4" fmla="*/ 0 w 86"/>
                  <a:gd name="T5" fmla="*/ 60 h 65"/>
                  <a:gd name="T6" fmla="*/ 6 w 86"/>
                  <a:gd name="T7" fmla="*/ 65 h 65"/>
                  <a:gd name="T8" fmla="*/ 11 w 86"/>
                  <a:gd name="T9" fmla="*/ 60 h 65"/>
                  <a:gd name="T10" fmla="*/ 11 w 86"/>
                  <a:gd name="T11" fmla="*/ 43 h 65"/>
                  <a:gd name="T12" fmla="*/ 43 w 86"/>
                  <a:gd name="T13" fmla="*/ 11 h 65"/>
                  <a:gd name="T14" fmla="*/ 75 w 86"/>
                  <a:gd name="T15" fmla="*/ 43 h 65"/>
                  <a:gd name="T16" fmla="*/ 75 w 86"/>
                  <a:gd name="T17" fmla="*/ 60 h 65"/>
                  <a:gd name="T18" fmla="*/ 81 w 86"/>
                  <a:gd name="T19" fmla="*/ 65 h 65"/>
                  <a:gd name="T20" fmla="*/ 86 w 86"/>
                  <a:gd name="T21" fmla="*/ 60 h 65"/>
                  <a:gd name="T22" fmla="*/ 86 w 86"/>
                  <a:gd name="T23" fmla="*/ 43 h 65"/>
                  <a:gd name="T24" fmla="*/ 43 w 86"/>
                  <a:gd name="T2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65">
                    <a:moveTo>
                      <a:pt x="43" y="0"/>
                    </a:moveTo>
                    <a:cubicBezTo>
                      <a:pt x="20" y="0"/>
                      <a:pt x="0" y="20"/>
                      <a:pt x="0" y="43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3"/>
                      <a:pt x="3" y="65"/>
                      <a:pt x="6" y="65"/>
                    </a:cubicBezTo>
                    <a:cubicBezTo>
                      <a:pt x="9" y="65"/>
                      <a:pt x="11" y="63"/>
                      <a:pt x="11" y="60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26"/>
                      <a:pt x="25" y="11"/>
                      <a:pt x="43" y="11"/>
                    </a:cubicBezTo>
                    <a:cubicBezTo>
                      <a:pt x="61" y="11"/>
                      <a:pt x="75" y="26"/>
                      <a:pt x="75" y="43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5" y="63"/>
                      <a:pt x="78" y="65"/>
                      <a:pt x="81" y="65"/>
                    </a:cubicBezTo>
                    <a:cubicBezTo>
                      <a:pt x="84" y="65"/>
                      <a:pt x="86" y="63"/>
                      <a:pt x="86" y="60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6" y="20"/>
                      <a:pt x="67" y="0"/>
                      <a:pt x="4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" name="Freeform 18">
                <a:extLst>
                  <a:ext uri="{FF2B5EF4-FFF2-40B4-BE49-F238E27FC236}">
                    <a16:creationId xmlns:a16="http://schemas.microsoft.com/office/drawing/2014/main" id="{E7BB0E9D-F518-4075-8D6B-27DF3A2DB9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61" y="1878"/>
                <a:ext cx="120" cy="123"/>
              </a:xfrm>
              <a:custGeom>
                <a:avLst/>
                <a:gdLst>
                  <a:gd name="T0" fmla="*/ 25 w 50"/>
                  <a:gd name="T1" fmla="*/ 51 h 51"/>
                  <a:gd name="T2" fmla="*/ 50 w 50"/>
                  <a:gd name="T3" fmla="*/ 26 h 51"/>
                  <a:gd name="T4" fmla="*/ 25 w 50"/>
                  <a:gd name="T5" fmla="*/ 0 h 51"/>
                  <a:gd name="T6" fmla="*/ 0 w 50"/>
                  <a:gd name="T7" fmla="*/ 26 h 51"/>
                  <a:gd name="T8" fmla="*/ 25 w 50"/>
                  <a:gd name="T9" fmla="*/ 51 h 51"/>
                  <a:gd name="T10" fmla="*/ 25 w 50"/>
                  <a:gd name="T11" fmla="*/ 11 h 51"/>
                  <a:gd name="T12" fmla="*/ 40 w 50"/>
                  <a:gd name="T13" fmla="*/ 26 h 51"/>
                  <a:gd name="T14" fmla="*/ 25 w 50"/>
                  <a:gd name="T15" fmla="*/ 40 h 51"/>
                  <a:gd name="T16" fmla="*/ 10 w 50"/>
                  <a:gd name="T17" fmla="*/ 26 h 51"/>
                  <a:gd name="T18" fmla="*/ 25 w 50"/>
                  <a:gd name="T19" fmla="*/ 1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51">
                    <a:moveTo>
                      <a:pt x="25" y="51"/>
                    </a:moveTo>
                    <a:cubicBezTo>
                      <a:pt x="39" y="51"/>
                      <a:pt x="50" y="40"/>
                      <a:pt x="50" y="26"/>
                    </a:cubicBezTo>
                    <a:cubicBezTo>
                      <a:pt x="50" y="12"/>
                      <a:pt x="39" y="0"/>
                      <a:pt x="25" y="0"/>
                    </a:cubicBezTo>
                    <a:cubicBezTo>
                      <a:pt x="11" y="0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lose/>
                    <a:moveTo>
                      <a:pt x="25" y="11"/>
                    </a:moveTo>
                    <a:cubicBezTo>
                      <a:pt x="33" y="11"/>
                      <a:pt x="40" y="18"/>
                      <a:pt x="40" y="26"/>
                    </a:cubicBezTo>
                    <a:cubicBezTo>
                      <a:pt x="40" y="34"/>
                      <a:pt x="33" y="40"/>
                      <a:pt x="25" y="40"/>
                    </a:cubicBezTo>
                    <a:cubicBezTo>
                      <a:pt x="17" y="40"/>
                      <a:pt x="10" y="34"/>
                      <a:pt x="10" y="26"/>
                    </a:cubicBezTo>
                    <a:cubicBezTo>
                      <a:pt x="10" y="18"/>
                      <a:pt x="17" y="11"/>
                      <a:pt x="2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" name="Freeform 19">
                <a:extLst>
                  <a:ext uri="{FF2B5EF4-FFF2-40B4-BE49-F238E27FC236}">
                    <a16:creationId xmlns:a16="http://schemas.microsoft.com/office/drawing/2014/main" id="{02803537-232E-4F47-B5F9-A40BD02CB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" y="2005"/>
                <a:ext cx="207" cy="156"/>
              </a:xfrm>
              <a:custGeom>
                <a:avLst/>
                <a:gdLst>
                  <a:gd name="T0" fmla="*/ 6 w 86"/>
                  <a:gd name="T1" fmla="*/ 65 h 65"/>
                  <a:gd name="T2" fmla="*/ 11 w 86"/>
                  <a:gd name="T3" fmla="*/ 59 h 65"/>
                  <a:gd name="T4" fmla="*/ 11 w 86"/>
                  <a:gd name="T5" fmla="*/ 42 h 65"/>
                  <a:gd name="T6" fmla="*/ 43 w 86"/>
                  <a:gd name="T7" fmla="*/ 10 h 65"/>
                  <a:gd name="T8" fmla="*/ 75 w 86"/>
                  <a:gd name="T9" fmla="*/ 42 h 65"/>
                  <a:gd name="T10" fmla="*/ 75 w 86"/>
                  <a:gd name="T11" fmla="*/ 59 h 65"/>
                  <a:gd name="T12" fmla="*/ 81 w 86"/>
                  <a:gd name="T13" fmla="*/ 65 h 65"/>
                  <a:gd name="T14" fmla="*/ 86 w 86"/>
                  <a:gd name="T15" fmla="*/ 59 h 65"/>
                  <a:gd name="T16" fmla="*/ 86 w 86"/>
                  <a:gd name="T17" fmla="*/ 42 h 65"/>
                  <a:gd name="T18" fmla="*/ 43 w 86"/>
                  <a:gd name="T19" fmla="*/ 0 h 65"/>
                  <a:gd name="T20" fmla="*/ 0 w 86"/>
                  <a:gd name="T21" fmla="*/ 42 h 65"/>
                  <a:gd name="T22" fmla="*/ 0 w 86"/>
                  <a:gd name="T23" fmla="*/ 59 h 65"/>
                  <a:gd name="T24" fmla="*/ 6 w 86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65">
                    <a:moveTo>
                      <a:pt x="6" y="65"/>
                    </a:moveTo>
                    <a:cubicBezTo>
                      <a:pt x="9" y="65"/>
                      <a:pt x="11" y="62"/>
                      <a:pt x="11" y="59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25"/>
                      <a:pt x="25" y="10"/>
                      <a:pt x="43" y="10"/>
                    </a:cubicBezTo>
                    <a:cubicBezTo>
                      <a:pt x="61" y="10"/>
                      <a:pt x="75" y="25"/>
                      <a:pt x="75" y="42"/>
                    </a:cubicBezTo>
                    <a:cubicBezTo>
                      <a:pt x="75" y="59"/>
                      <a:pt x="75" y="59"/>
                      <a:pt x="75" y="59"/>
                    </a:cubicBezTo>
                    <a:cubicBezTo>
                      <a:pt x="75" y="62"/>
                      <a:pt x="78" y="65"/>
                      <a:pt x="81" y="65"/>
                    </a:cubicBezTo>
                    <a:cubicBezTo>
                      <a:pt x="84" y="65"/>
                      <a:pt x="86" y="62"/>
                      <a:pt x="86" y="59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19"/>
                      <a:pt x="67" y="0"/>
                      <a:pt x="43" y="0"/>
                    </a:cubicBezTo>
                    <a:cubicBezTo>
                      <a:pt x="20" y="0"/>
                      <a:pt x="0" y="19"/>
                      <a:pt x="0" y="42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2"/>
                      <a:pt x="3" y="65"/>
                      <a:pt x="6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" name="Freeform 20">
                <a:extLst>
                  <a:ext uri="{FF2B5EF4-FFF2-40B4-BE49-F238E27FC236}">
                    <a16:creationId xmlns:a16="http://schemas.microsoft.com/office/drawing/2014/main" id="{FD4102EB-71E5-4AEC-9DE6-CAE6459C31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" y="2140"/>
                <a:ext cx="154" cy="134"/>
              </a:xfrm>
              <a:custGeom>
                <a:avLst/>
                <a:gdLst>
                  <a:gd name="T0" fmla="*/ 63 w 64"/>
                  <a:gd name="T1" fmla="*/ 52 h 56"/>
                  <a:gd name="T2" fmla="*/ 61 w 64"/>
                  <a:gd name="T3" fmla="*/ 45 h 56"/>
                  <a:gd name="T4" fmla="*/ 37 w 64"/>
                  <a:gd name="T5" fmla="*/ 31 h 56"/>
                  <a:gd name="T6" fmla="*/ 37 w 64"/>
                  <a:gd name="T7" fmla="*/ 6 h 56"/>
                  <a:gd name="T8" fmla="*/ 32 w 64"/>
                  <a:gd name="T9" fmla="*/ 0 h 56"/>
                  <a:gd name="T10" fmla="*/ 27 w 64"/>
                  <a:gd name="T11" fmla="*/ 6 h 56"/>
                  <a:gd name="T12" fmla="*/ 27 w 64"/>
                  <a:gd name="T13" fmla="*/ 31 h 56"/>
                  <a:gd name="T14" fmla="*/ 4 w 64"/>
                  <a:gd name="T15" fmla="*/ 45 h 56"/>
                  <a:gd name="T16" fmla="*/ 2 w 64"/>
                  <a:gd name="T17" fmla="*/ 52 h 56"/>
                  <a:gd name="T18" fmla="*/ 9 w 64"/>
                  <a:gd name="T19" fmla="*/ 54 h 56"/>
                  <a:gd name="T20" fmla="*/ 32 w 64"/>
                  <a:gd name="T21" fmla="*/ 41 h 56"/>
                  <a:gd name="T22" fmla="*/ 55 w 64"/>
                  <a:gd name="T23" fmla="*/ 54 h 56"/>
                  <a:gd name="T24" fmla="*/ 58 w 64"/>
                  <a:gd name="T25" fmla="*/ 55 h 56"/>
                  <a:gd name="T26" fmla="*/ 63 w 64"/>
                  <a:gd name="T27" fmla="*/ 5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56">
                    <a:moveTo>
                      <a:pt x="63" y="52"/>
                    </a:moveTo>
                    <a:cubicBezTo>
                      <a:pt x="64" y="50"/>
                      <a:pt x="63" y="46"/>
                      <a:pt x="61" y="45"/>
                    </a:cubicBezTo>
                    <a:cubicBezTo>
                      <a:pt x="37" y="31"/>
                      <a:pt x="37" y="31"/>
                      <a:pt x="37" y="3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3"/>
                      <a:pt x="35" y="0"/>
                      <a:pt x="32" y="0"/>
                    </a:cubicBezTo>
                    <a:cubicBezTo>
                      <a:pt x="29" y="0"/>
                      <a:pt x="27" y="3"/>
                      <a:pt x="27" y="6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1" y="46"/>
                      <a:pt x="0" y="50"/>
                      <a:pt x="2" y="52"/>
                    </a:cubicBezTo>
                    <a:cubicBezTo>
                      <a:pt x="3" y="55"/>
                      <a:pt x="6" y="56"/>
                      <a:pt x="9" y="54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6" y="55"/>
                      <a:pt x="57" y="55"/>
                      <a:pt x="58" y="55"/>
                    </a:cubicBezTo>
                    <a:cubicBezTo>
                      <a:pt x="60" y="55"/>
                      <a:pt x="62" y="54"/>
                      <a:pt x="63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EDE16DD-8680-458F-9E9B-400DD848C55C}"/>
              </a:ext>
            </a:extLst>
          </p:cNvPr>
          <p:cNvGrpSpPr/>
          <p:nvPr/>
        </p:nvGrpSpPr>
        <p:grpSpPr>
          <a:xfrm>
            <a:off x="5605647" y="3497726"/>
            <a:ext cx="4063641" cy="524246"/>
            <a:chOff x="5643747" y="3485026"/>
            <a:chExt cx="4063641" cy="524246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E51FD1A-C976-49F1-A165-847F8B73C7C6}"/>
                </a:ext>
              </a:extLst>
            </p:cNvPr>
            <p:cNvSpPr txBox="1"/>
            <p:nvPr/>
          </p:nvSpPr>
          <p:spPr>
            <a:xfrm>
              <a:off x="5806996" y="3485026"/>
              <a:ext cx="3900392" cy="52424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200"/>
                </a:spcBef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Industry-academia partnership system: </a:t>
              </a:r>
            </a:p>
            <a:p>
              <a:pPr>
                <a:lnSpc>
                  <a:spcPct val="110000"/>
                </a:lnSpc>
                <a:spcBef>
                  <a:spcPts val="200"/>
                </a:spcBef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Stronger 6G workforce</a:t>
              </a:r>
              <a:endPara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C64B4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7" name="Freeform 28">
              <a:extLst>
                <a:ext uri="{FF2B5EF4-FFF2-40B4-BE49-F238E27FC236}">
                  <a16:creationId xmlns:a16="http://schemas.microsoft.com/office/drawing/2014/main" id="{E2217566-0270-4BE8-9F55-C5E03B1C56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3747" y="3675640"/>
              <a:ext cx="144000" cy="144000"/>
            </a:xfrm>
            <a:custGeom>
              <a:avLst/>
              <a:gdLst>
                <a:gd name="T0" fmla="*/ 50 w 61"/>
                <a:gd name="T1" fmla="*/ 0 h 61"/>
                <a:gd name="T2" fmla="*/ 11 w 61"/>
                <a:gd name="T3" fmla="*/ 0 h 61"/>
                <a:gd name="T4" fmla="*/ 0 w 61"/>
                <a:gd name="T5" fmla="*/ 11 h 61"/>
                <a:gd name="T6" fmla="*/ 0 w 61"/>
                <a:gd name="T7" fmla="*/ 50 h 61"/>
                <a:gd name="T8" fmla="*/ 11 w 61"/>
                <a:gd name="T9" fmla="*/ 61 h 61"/>
                <a:gd name="T10" fmla="*/ 50 w 61"/>
                <a:gd name="T11" fmla="*/ 61 h 61"/>
                <a:gd name="T12" fmla="*/ 61 w 61"/>
                <a:gd name="T13" fmla="*/ 50 h 61"/>
                <a:gd name="T14" fmla="*/ 61 w 61"/>
                <a:gd name="T15" fmla="*/ 11 h 61"/>
                <a:gd name="T16" fmla="*/ 50 w 61"/>
                <a:gd name="T17" fmla="*/ 0 h 61"/>
                <a:gd name="T18" fmla="*/ 25 w 61"/>
                <a:gd name="T19" fmla="*/ 51 h 61"/>
                <a:gd name="T20" fmla="*/ 19 w 61"/>
                <a:gd name="T21" fmla="*/ 45 h 61"/>
                <a:gd name="T22" fmla="*/ 34 w 61"/>
                <a:gd name="T23" fmla="*/ 30 h 61"/>
                <a:gd name="T24" fmla="*/ 19 w 61"/>
                <a:gd name="T25" fmla="*/ 16 h 61"/>
                <a:gd name="T26" fmla="*/ 25 w 61"/>
                <a:gd name="T27" fmla="*/ 9 h 61"/>
                <a:gd name="T28" fmla="*/ 46 w 61"/>
                <a:gd name="T29" fmla="*/ 30 h 61"/>
                <a:gd name="T30" fmla="*/ 25 w 61"/>
                <a:gd name="T31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61">
                  <a:moveTo>
                    <a:pt x="5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56" y="61"/>
                    <a:pt x="61" y="56"/>
                    <a:pt x="61" y="50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5"/>
                    <a:pt x="56" y="0"/>
                    <a:pt x="50" y="0"/>
                  </a:cubicBezTo>
                  <a:close/>
                  <a:moveTo>
                    <a:pt x="25" y="51"/>
                  </a:moveTo>
                  <a:cubicBezTo>
                    <a:pt x="19" y="45"/>
                    <a:pt x="19" y="45"/>
                    <a:pt x="19" y="45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46" y="30"/>
                    <a:pt x="46" y="30"/>
                    <a:pt x="46" y="30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1C64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8" name="사각형: 둥근 한쪽 모서리 237">
            <a:extLst>
              <a:ext uri="{FF2B5EF4-FFF2-40B4-BE49-F238E27FC236}">
                <a16:creationId xmlns:a16="http://schemas.microsoft.com/office/drawing/2014/main" id="{1CC51A8A-7CA4-4140-8DCA-2B0D2CF6B8D3}"/>
              </a:ext>
            </a:extLst>
          </p:cNvPr>
          <p:cNvSpPr/>
          <p:nvPr/>
        </p:nvSpPr>
        <p:spPr>
          <a:xfrm flipV="1">
            <a:off x="5456291" y="4086416"/>
            <a:ext cx="4064400" cy="812807"/>
          </a:xfrm>
          <a:prstGeom prst="round1Rect">
            <a:avLst>
              <a:gd name="adj" fmla="val 3232"/>
            </a:avLst>
          </a:prstGeom>
          <a:solidFill>
            <a:srgbClr val="21B8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3DC4147-1583-4520-9D66-D0BCF91FF50F}"/>
              </a:ext>
            </a:extLst>
          </p:cNvPr>
          <p:cNvSpPr txBox="1"/>
          <p:nvPr/>
        </p:nvSpPr>
        <p:spPr>
          <a:xfrm>
            <a:off x="5648999" y="4310651"/>
            <a:ext cx="2018501" cy="48218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-92075">
              <a:spcBef>
                <a:spcPts val="400"/>
              </a:spcBef>
              <a:buClr>
                <a:srgbClr val="1C64B4"/>
              </a:buClr>
              <a:buFont typeface="Arial" panose="020B0604020202020204" pitchFamily="34" charset="0"/>
              <a:buChar char="•"/>
            </a:pPr>
            <a:r>
              <a:rPr lang="en-US" altLang="ko-KR" sz="1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Support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companies’ R&amp;D </a:t>
            </a:r>
            <a:endParaRPr lang="ko-KR" altLang="en-US" sz="11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marL="92075" indent="-92075">
              <a:spcBef>
                <a:spcPts val="400"/>
              </a:spcBef>
              <a:buClr>
                <a:srgbClr val="1C64B4"/>
              </a:buClr>
              <a:buFont typeface="Arial" panose="020B0604020202020204" pitchFamily="34" charset="0"/>
              <a:buChar char="•"/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Workers retraining 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0F840766-77C8-436C-8331-DCF51444D7E7}"/>
              </a:ext>
            </a:extLst>
          </p:cNvPr>
          <p:cNvSpPr txBox="1"/>
          <p:nvPr/>
        </p:nvSpPr>
        <p:spPr>
          <a:xfrm>
            <a:off x="7678991" y="4015376"/>
            <a:ext cx="1739579" cy="9233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indent="-92075">
              <a:spcBef>
                <a:spcPts val="4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altLang="ko-KR" sz="110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marL="92075" indent="-92075">
              <a:spcBef>
                <a:spcPts val="4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Support field training </a:t>
            </a:r>
          </a:p>
          <a:p>
            <a:pPr>
              <a:spcBef>
                <a:spcPts val="400"/>
              </a:spcBef>
              <a:buClr>
                <a:srgbClr val="002060"/>
              </a:buClr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 </a:t>
            </a:r>
            <a:r>
              <a:rPr lang="en-US" altLang="ko-KR" sz="1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of university students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marL="92075" indent="-92075">
              <a:spcBef>
                <a:spcPts val="400"/>
              </a:spcBef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Student mentoring</a:t>
            </a:r>
          </a:p>
        </p:txBody>
      </p:sp>
      <p:sp>
        <p:nvSpPr>
          <p:cNvPr id="147" name="화살표: 오른쪽 242">
            <a:extLst>
              <a:ext uri="{FF2B5EF4-FFF2-40B4-BE49-F238E27FC236}">
                <a16:creationId xmlns:a16="http://schemas.microsoft.com/office/drawing/2014/main" id="{C0E44D3D-1193-4C0C-BC2D-A2E336D2C66A}"/>
              </a:ext>
            </a:extLst>
          </p:cNvPr>
          <p:cNvSpPr/>
          <p:nvPr/>
        </p:nvSpPr>
        <p:spPr>
          <a:xfrm>
            <a:off x="5463964" y="3940002"/>
            <a:ext cx="1987928" cy="324827"/>
          </a:xfrm>
          <a:prstGeom prst="rightArrow">
            <a:avLst>
              <a:gd name="adj1" fmla="val 61790"/>
              <a:gd name="adj2" fmla="val 67640"/>
            </a:avLst>
          </a:prstGeom>
          <a:solidFill>
            <a:srgbClr val="1C6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3938" tIns="36969" rIns="73938" bIns="3696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56" dirty="0">
              <a:solidFill>
                <a:schemeClr val="tx1"/>
              </a:solidFill>
            </a:endParaRPr>
          </a:p>
        </p:txBody>
      </p:sp>
      <p:sp>
        <p:nvSpPr>
          <p:cNvPr id="150" name="화살표: 오른쪽 243">
            <a:extLst>
              <a:ext uri="{FF2B5EF4-FFF2-40B4-BE49-F238E27FC236}">
                <a16:creationId xmlns:a16="http://schemas.microsoft.com/office/drawing/2014/main" id="{0C46A588-BE47-457A-AD98-2CA3EAE9988A}"/>
              </a:ext>
            </a:extLst>
          </p:cNvPr>
          <p:cNvSpPr/>
          <p:nvPr/>
        </p:nvSpPr>
        <p:spPr>
          <a:xfrm flipH="1">
            <a:off x="7491488" y="3943142"/>
            <a:ext cx="2027411" cy="322589"/>
          </a:xfrm>
          <a:prstGeom prst="rightArrow">
            <a:avLst>
              <a:gd name="adj1" fmla="val 61790"/>
              <a:gd name="adj2" fmla="val 6764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3938" tIns="36969" rIns="73938" bIns="3696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56" dirty="0">
              <a:solidFill>
                <a:schemeClr val="tx1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00E77175-450C-4F77-8550-19FEC3A58901}"/>
              </a:ext>
            </a:extLst>
          </p:cNvPr>
          <p:cNvSpPr txBox="1"/>
          <p:nvPr/>
        </p:nvSpPr>
        <p:spPr>
          <a:xfrm>
            <a:off x="5832930" y="3953841"/>
            <a:ext cx="926857" cy="29546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University</a:t>
            </a:r>
            <a:endParaRPr lang="ko-KR" altLang="en-US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44C8D33-D833-4057-B881-7639B9EC3B64}"/>
              </a:ext>
            </a:extLst>
          </p:cNvPr>
          <p:cNvSpPr txBox="1"/>
          <p:nvPr/>
        </p:nvSpPr>
        <p:spPr>
          <a:xfrm>
            <a:off x="8135883" y="3953840"/>
            <a:ext cx="885179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Company</a:t>
            </a:r>
            <a:endParaRPr lang="ko-KR" altLang="en-US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40" name="사각형: 둥근 위쪽 모서리 90">
            <a:extLst>
              <a:ext uri="{FF2B5EF4-FFF2-40B4-BE49-F238E27FC236}">
                <a16:creationId xmlns:a16="http://schemas.microsoft.com/office/drawing/2014/main" id="{F540130D-2E34-476A-B633-2FB124080AEF}"/>
              </a:ext>
            </a:extLst>
          </p:cNvPr>
          <p:cNvSpPr/>
          <p:nvPr/>
        </p:nvSpPr>
        <p:spPr>
          <a:xfrm>
            <a:off x="5456291" y="5584623"/>
            <a:ext cx="4064400" cy="865480"/>
          </a:xfrm>
          <a:prstGeom prst="round2SameRect">
            <a:avLst>
              <a:gd name="adj1" fmla="val 0"/>
              <a:gd name="adj2" fmla="val 4588"/>
            </a:avLst>
          </a:prstGeom>
          <a:solidFill>
            <a:schemeClr val="bg1"/>
          </a:solidFill>
          <a:ln w="12700" cap="flat" cmpd="sng" algn="ctr">
            <a:solidFill>
              <a:srgbClr val="1BA6EB"/>
            </a:solidFill>
            <a:prstDash val="solid"/>
          </a:ln>
          <a:effectLst/>
        </p:spPr>
        <p:txBody>
          <a:bodyPr rtlCol="0" anchor="ctr"/>
          <a:lstStyle/>
          <a:p>
            <a:pPr indent="-180885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549E"/>
              </a:buClr>
            </a:pPr>
            <a:endParaRPr kumimoji="1" lang="ko-KR" altLang="en-US" sz="1050" kern="0">
              <a:gradFill>
                <a:gsLst>
                  <a:gs pos="0">
                    <a:srgbClr val="000000">
                      <a:lumMod val="85000"/>
                      <a:lumOff val="15000"/>
                    </a:srgbClr>
                  </a:gs>
                  <a:gs pos="100000">
                    <a:srgbClr val="000000">
                      <a:lumMod val="85000"/>
                      <a:lumOff val="15000"/>
                    </a:srgbClr>
                  </a:gs>
                </a:gsLst>
                <a:lin ang="5400000" scaled="0"/>
              </a:gradFill>
              <a:latin typeface="Arial" panose="020B0604020202020204" pitchFamily="34" charset="0"/>
              <a:ea typeface="KoPub돋움체 Bold" panose="02020603020101020101" pitchFamily="18" charset="-127"/>
              <a:cs typeface="Arial" panose="020B06040202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F4F3629F-7A57-4224-BCF8-ABAAAF43A3E3}"/>
              </a:ext>
            </a:extLst>
          </p:cNvPr>
          <p:cNvGrpSpPr/>
          <p:nvPr/>
        </p:nvGrpSpPr>
        <p:grpSpPr>
          <a:xfrm>
            <a:off x="5605647" y="5667286"/>
            <a:ext cx="3872726" cy="762966"/>
            <a:chOff x="5643747" y="5667286"/>
            <a:chExt cx="3872726" cy="762966"/>
          </a:xfrm>
        </p:grpSpPr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8EED672F-4961-4792-840E-292A0C187208}"/>
                </a:ext>
              </a:extLst>
            </p:cNvPr>
            <p:cNvSpPr txBox="1"/>
            <p:nvPr/>
          </p:nvSpPr>
          <p:spPr>
            <a:xfrm>
              <a:off x="5806996" y="5667286"/>
              <a:ext cx="3709477" cy="76296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300"/>
                </a:spcBef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BA6EB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Educational contents for 6G Tech. development </a:t>
              </a:r>
            </a:p>
            <a:p>
              <a:pPr>
                <a:lnSpc>
                  <a:spcPct val="110000"/>
                </a:lnSpc>
                <a:spcBef>
                  <a:spcPts val="300"/>
                </a:spcBef>
              </a:pP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BA6EB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(MOOC)</a:t>
              </a:r>
            </a:p>
            <a:p>
              <a:pPr>
                <a:lnSpc>
                  <a:spcPct val="110000"/>
                </a:lnSpc>
                <a:spcBef>
                  <a:spcPts val="300"/>
                </a:spcBef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BA6EB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Real-time sharing</a:t>
              </a:r>
              <a:r>
                <a: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BA6EB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BA6EB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of best ideas/knowhow </a:t>
              </a:r>
              <a:endPara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BA6EB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83" name="Freeform 28">
              <a:extLst>
                <a:ext uri="{FF2B5EF4-FFF2-40B4-BE49-F238E27FC236}">
                  <a16:creationId xmlns:a16="http://schemas.microsoft.com/office/drawing/2014/main" id="{43078C2E-342D-463C-9328-AF6CECD549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3747" y="5744865"/>
              <a:ext cx="144000" cy="144000"/>
            </a:xfrm>
            <a:custGeom>
              <a:avLst/>
              <a:gdLst>
                <a:gd name="T0" fmla="*/ 50 w 61"/>
                <a:gd name="T1" fmla="*/ 0 h 61"/>
                <a:gd name="T2" fmla="*/ 11 w 61"/>
                <a:gd name="T3" fmla="*/ 0 h 61"/>
                <a:gd name="T4" fmla="*/ 0 w 61"/>
                <a:gd name="T5" fmla="*/ 11 h 61"/>
                <a:gd name="T6" fmla="*/ 0 w 61"/>
                <a:gd name="T7" fmla="*/ 50 h 61"/>
                <a:gd name="T8" fmla="*/ 11 w 61"/>
                <a:gd name="T9" fmla="*/ 61 h 61"/>
                <a:gd name="T10" fmla="*/ 50 w 61"/>
                <a:gd name="T11" fmla="*/ 61 h 61"/>
                <a:gd name="T12" fmla="*/ 61 w 61"/>
                <a:gd name="T13" fmla="*/ 50 h 61"/>
                <a:gd name="T14" fmla="*/ 61 w 61"/>
                <a:gd name="T15" fmla="*/ 11 h 61"/>
                <a:gd name="T16" fmla="*/ 50 w 61"/>
                <a:gd name="T17" fmla="*/ 0 h 61"/>
                <a:gd name="T18" fmla="*/ 25 w 61"/>
                <a:gd name="T19" fmla="*/ 51 h 61"/>
                <a:gd name="T20" fmla="*/ 19 w 61"/>
                <a:gd name="T21" fmla="*/ 45 h 61"/>
                <a:gd name="T22" fmla="*/ 34 w 61"/>
                <a:gd name="T23" fmla="*/ 30 h 61"/>
                <a:gd name="T24" fmla="*/ 19 w 61"/>
                <a:gd name="T25" fmla="*/ 16 h 61"/>
                <a:gd name="T26" fmla="*/ 25 w 61"/>
                <a:gd name="T27" fmla="*/ 9 h 61"/>
                <a:gd name="T28" fmla="*/ 46 w 61"/>
                <a:gd name="T29" fmla="*/ 30 h 61"/>
                <a:gd name="T30" fmla="*/ 25 w 61"/>
                <a:gd name="T31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61">
                  <a:moveTo>
                    <a:pt x="5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56" y="61"/>
                    <a:pt x="61" y="56"/>
                    <a:pt x="61" y="50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5"/>
                    <a:pt x="56" y="0"/>
                    <a:pt x="50" y="0"/>
                  </a:cubicBezTo>
                  <a:close/>
                  <a:moveTo>
                    <a:pt x="25" y="51"/>
                  </a:moveTo>
                  <a:cubicBezTo>
                    <a:pt x="19" y="45"/>
                    <a:pt x="19" y="45"/>
                    <a:pt x="19" y="45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46" y="30"/>
                    <a:pt x="46" y="30"/>
                    <a:pt x="46" y="30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14B6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 28">
              <a:extLst>
                <a:ext uri="{FF2B5EF4-FFF2-40B4-BE49-F238E27FC236}">
                  <a16:creationId xmlns:a16="http://schemas.microsoft.com/office/drawing/2014/main" id="{2D72C14F-C84B-4104-BEF2-61245BB314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3747" y="6195034"/>
              <a:ext cx="144000" cy="144000"/>
            </a:xfrm>
            <a:custGeom>
              <a:avLst/>
              <a:gdLst>
                <a:gd name="T0" fmla="*/ 50 w 61"/>
                <a:gd name="T1" fmla="*/ 0 h 61"/>
                <a:gd name="T2" fmla="*/ 11 w 61"/>
                <a:gd name="T3" fmla="*/ 0 h 61"/>
                <a:gd name="T4" fmla="*/ 0 w 61"/>
                <a:gd name="T5" fmla="*/ 11 h 61"/>
                <a:gd name="T6" fmla="*/ 0 w 61"/>
                <a:gd name="T7" fmla="*/ 50 h 61"/>
                <a:gd name="T8" fmla="*/ 11 w 61"/>
                <a:gd name="T9" fmla="*/ 61 h 61"/>
                <a:gd name="T10" fmla="*/ 50 w 61"/>
                <a:gd name="T11" fmla="*/ 61 h 61"/>
                <a:gd name="T12" fmla="*/ 61 w 61"/>
                <a:gd name="T13" fmla="*/ 50 h 61"/>
                <a:gd name="T14" fmla="*/ 61 w 61"/>
                <a:gd name="T15" fmla="*/ 11 h 61"/>
                <a:gd name="T16" fmla="*/ 50 w 61"/>
                <a:gd name="T17" fmla="*/ 0 h 61"/>
                <a:gd name="T18" fmla="*/ 25 w 61"/>
                <a:gd name="T19" fmla="*/ 51 h 61"/>
                <a:gd name="T20" fmla="*/ 19 w 61"/>
                <a:gd name="T21" fmla="*/ 45 h 61"/>
                <a:gd name="T22" fmla="*/ 34 w 61"/>
                <a:gd name="T23" fmla="*/ 30 h 61"/>
                <a:gd name="T24" fmla="*/ 19 w 61"/>
                <a:gd name="T25" fmla="*/ 16 h 61"/>
                <a:gd name="T26" fmla="*/ 25 w 61"/>
                <a:gd name="T27" fmla="*/ 9 h 61"/>
                <a:gd name="T28" fmla="*/ 46 w 61"/>
                <a:gd name="T29" fmla="*/ 30 h 61"/>
                <a:gd name="T30" fmla="*/ 25 w 61"/>
                <a:gd name="T31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61">
                  <a:moveTo>
                    <a:pt x="5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56" y="61"/>
                    <a:pt x="61" y="56"/>
                    <a:pt x="61" y="50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5"/>
                    <a:pt x="56" y="0"/>
                    <a:pt x="50" y="0"/>
                  </a:cubicBezTo>
                  <a:close/>
                  <a:moveTo>
                    <a:pt x="25" y="51"/>
                  </a:moveTo>
                  <a:cubicBezTo>
                    <a:pt x="19" y="45"/>
                    <a:pt x="19" y="45"/>
                    <a:pt x="19" y="45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46" y="30"/>
                    <a:pt x="46" y="30"/>
                    <a:pt x="46" y="30"/>
                  </a:cubicBezTo>
                  <a:lnTo>
                    <a:pt x="25" y="51"/>
                  </a:lnTo>
                  <a:close/>
                </a:path>
              </a:pathLst>
            </a:custGeom>
            <a:solidFill>
              <a:srgbClr val="14B6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660E84F-C456-492A-ACBC-B83E4D69E46E}"/>
              </a:ext>
            </a:extLst>
          </p:cNvPr>
          <p:cNvGrpSpPr/>
          <p:nvPr/>
        </p:nvGrpSpPr>
        <p:grpSpPr>
          <a:xfrm>
            <a:off x="5456291" y="5199867"/>
            <a:ext cx="4064400" cy="395978"/>
            <a:chOff x="5456291" y="5199867"/>
            <a:chExt cx="4064400" cy="395978"/>
          </a:xfrm>
        </p:grpSpPr>
        <p:sp>
          <p:nvSpPr>
            <p:cNvPr id="149" name="사각형: 둥근 위쪽 모서리 111">
              <a:extLst>
                <a:ext uri="{FF2B5EF4-FFF2-40B4-BE49-F238E27FC236}">
                  <a16:creationId xmlns:a16="http://schemas.microsoft.com/office/drawing/2014/main" id="{D4FA170E-AA9F-411A-8953-44E55F665F50}"/>
                </a:ext>
              </a:extLst>
            </p:cNvPr>
            <p:cNvSpPr/>
            <p:nvPr/>
          </p:nvSpPr>
          <p:spPr>
            <a:xfrm flipH="1">
              <a:off x="5456291" y="5199867"/>
              <a:ext cx="4064400" cy="395978"/>
            </a:xfrm>
            <a:prstGeom prst="round2SameRect">
              <a:avLst>
                <a:gd name="adj1" fmla="val 22105"/>
                <a:gd name="adj2" fmla="val 0"/>
              </a:avLst>
            </a:prstGeom>
            <a:solidFill>
              <a:srgbClr val="1BA6EB"/>
            </a:solidFill>
            <a:ln w="12700" cap="flat" cmpd="sng" algn="ctr">
              <a:solidFill>
                <a:srgbClr val="1BA6EB"/>
              </a:solidFill>
              <a:prstDash val="solid"/>
            </a:ln>
            <a:effectLst/>
          </p:spPr>
          <p:txBody>
            <a:bodyPr rtlCol="0" anchor="ctr"/>
            <a:lstStyle/>
            <a:p>
              <a:pPr indent="-180885"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549E"/>
                </a:buClr>
              </a:pPr>
              <a:endParaRPr kumimoji="1" lang="ko-KR" altLang="en-US" sz="1050" kern="0">
                <a:gradFill>
                  <a:gsLst>
                    <a:gs pos="0">
                      <a:srgbClr val="000000">
                        <a:lumMod val="85000"/>
                        <a:lumOff val="15000"/>
                      </a:srgbClr>
                    </a:gs>
                    <a:gs pos="100000">
                      <a:srgbClr val="000000">
                        <a:lumMod val="85000"/>
                        <a:lumOff val="15000"/>
                      </a:srgbClr>
                    </a:gs>
                  </a:gsLst>
                  <a:lin ang="5400000" scaled="0"/>
                </a:gradFill>
                <a:latin typeface="Arial" panose="020B0604020202020204" pitchFamily="34" charset="0"/>
                <a:ea typeface="KoPub돋움체 Bold" panose="02020603020101020101" pitchFamily="18" charset="-127"/>
                <a:cs typeface="Arial" panose="020B0604020202020204" pitchFamily="34" charset="0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0357EAF-A16C-420B-9565-F17CA1E6BABD}"/>
                </a:ext>
              </a:extLst>
            </p:cNvPr>
            <p:cNvSpPr txBox="1"/>
            <p:nvPr/>
          </p:nvSpPr>
          <p:spPr>
            <a:xfrm>
              <a:off x="6050492" y="5239640"/>
              <a:ext cx="2919389" cy="32932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Platform  for knowledge sharing</a:t>
              </a:r>
              <a:endParaRPr lang="ko-KR" altLang="en-US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D2ACC111-612A-4B20-B2DD-CF2BD584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1501" y="5225499"/>
              <a:ext cx="350955" cy="329244"/>
            </a:xfrm>
            <a:prstGeom prst="rect">
              <a:avLst/>
            </a:prstGeom>
          </p:spPr>
        </p:pic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6EF8553D-5213-4C20-A940-7B1DED451632}"/>
              </a:ext>
            </a:extLst>
          </p:cNvPr>
          <p:cNvGrpSpPr/>
          <p:nvPr/>
        </p:nvGrpSpPr>
        <p:grpSpPr>
          <a:xfrm>
            <a:off x="6539384" y="2313321"/>
            <a:ext cx="2141933" cy="329321"/>
            <a:chOff x="6316980" y="2284603"/>
            <a:chExt cx="2141933" cy="329321"/>
          </a:xfrm>
        </p:grpSpPr>
        <p:sp>
          <p:nvSpPr>
            <p:cNvPr id="89" name="직사각형 88">
              <a:extLst>
                <a:ext uri="{FF2B5EF4-FFF2-40B4-BE49-F238E27FC236}">
                  <a16:creationId xmlns:a16="http://schemas.microsoft.com/office/drawing/2014/main" id="{D5D68796-80CC-47D1-9229-775BB29EC3B0}"/>
                </a:ext>
              </a:extLst>
            </p:cNvPr>
            <p:cNvSpPr/>
            <p:nvPr/>
          </p:nvSpPr>
          <p:spPr>
            <a:xfrm>
              <a:off x="6316980" y="2284603"/>
              <a:ext cx="2141933" cy="3293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lnSpc>
                  <a:spcPct val="110000"/>
                </a:lnSpc>
                <a:tabLst>
                  <a:tab pos="1096010" algn="l"/>
                  <a:tab pos="4988560" algn="l"/>
                </a:tabLst>
              </a:pP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2</a:t>
              </a: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in 2020</a:t>
              </a:r>
              <a:r>
                <a: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        </a:t>
              </a: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 in 2022</a:t>
              </a:r>
              <a:endPara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7" name="오른쪽 화살표 86"/>
            <p:cNvSpPr/>
            <p:nvPr/>
          </p:nvSpPr>
          <p:spPr>
            <a:xfrm flipV="1">
              <a:off x="7229521" y="2370215"/>
              <a:ext cx="243111" cy="160178"/>
            </a:xfrm>
            <a:prstGeom prst="rightArrow">
              <a:avLst/>
            </a:prstGeom>
            <a:solidFill>
              <a:srgbClr val="009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E944A0B-577E-4772-BFC9-47362142013F}"/>
              </a:ext>
            </a:extLst>
          </p:cNvPr>
          <p:cNvGrpSpPr/>
          <p:nvPr/>
        </p:nvGrpSpPr>
        <p:grpSpPr>
          <a:xfrm>
            <a:off x="2637585" y="2798801"/>
            <a:ext cx="2221199" cy="3654387"/>
            <a:chOff x="2637585" y="2798801"/>
            <a:chExt cx="2221199" cy="3654387"/>
          </a:xfrm>
        </p:grpSpPr>
        <p:sp>
          <p:nvSpPr>
            <p:cNvPr id="122" name="사각형: 둥근 위쪽 모서리 121">
              <a:extLst>
                <a:ext uri="{FF2B5EF4-FFF2-40B4-BE49-F238E27FC236}">
                  <a16:creationId xmlns:a16="http://schemas.microsoft.com/office/drawing/2014/main" id="{E864EE03-C238-4C5B-804D-8D33955C1CC5}"/>
                </a:ext>
              </a:extLst>
            </p:cNvPr>
            <p:cNvSpPr/>
            <p:nvPr/>
          </p:nvSpPr>
          <p:spPr>
            <a:xfrm>
              <a:off x="2847656" y="2798801"/>
              <a:ext cx="1806946" cy="460630"/>
            </a:xfrm>
            <a:prstGeom prst="round2SameRect">
              <a:avLst>
                <a:gd name="adj1" fmla="val 29586"/>
                <a:gd name="adj2" fmla="val 0"/>
              </a:avLst>
            </a:prstGeom>
            <a:solidFill>
              <a:srgbClr val="002060"/>
            </a:solidFill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bIns="108000" rtlCol="0" anchor="t"/>
            <a:lstStyle/>
            <a:p>
              <a:pPr algn="ctr"/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RF </a:t>
              </a:r>
              <a:endPara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9" name="사각형: 둥근 위쪽 모서리 128">
              <a:extLst>
                <a:ext uri="{FF2B5EF4-FFF2-40B4-BE49-F238E27FC236}">
                  <a16:creationId xmlns:a16="http://schemas.microsoft.com/office/drawing/2014/main" id="{46A83D0F-B3BE-42D9-8F2E-CC27800676FB}"/>
                </a:ext>
              </a:extLst>
            </p:cNvPr>
            <p:cNvSpPr/>
            <p:nvPr/>
          </p:nvSpPr>
          <p:spPr>
            <a:xfrm flipV="1">
              <a:off x="2671848" y="5328707"/>
              <a:ext cx="2157958" cy="1124481"/>
            </a:xfrm>
            <a:prstGeom prst="round2SameRect">
              <a:avLst>
                <a:gd name="adj1" fmla="val 6300"/>
                <a:gd name="adj2" fmla="val 0"/>
              </a:avLst>
            </a:prstGeom>
            <a:solidFill>
              <a:srgbClr val="1C64B4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/>
            </a:p>
          </p:txBody>
        </p:sp>
        <p:sp>
          <p:nvSpPr>
            <p:cNvPr id="131" name="사각형: 둥근 모서리 130">
              <a:extLst>
                <a:ext uri="{FF2B5EF4-FFF2-40B4-BE49-F238E27FC236}">
                  <a16:creationId xmlns:a16="http://schemas.microsoft.com/office/drawing/2014/main" id="{FE03F832-85D9-4B04-A817-60DC08D569A7}"/>
                </a:ext>
              </a:extLst>
            </p:cNvPr>
            <p:cNvSpPr/>
            <p:nvPr/>
          </p:nvSpPr>
          <p:spPr>
            <a:xfrm>
              <a:off x="2672449" y="3251511"/>
              <a:ext cx="2157958" cy="3201677"/>
            </a:xfrm>
            <a:prstGeom prst="roundRect">
              <a:avLst>
                <a:gd name="adj" fmla="val 3421"/>
              </a:avLst>
            </a:prstGeom>
            <a:noFill/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/>
            </a:p>
          </p:txBody>
        </p:sp>
        <p:sp>
          <p:nvSpPr>
            <p:cNvPr id="125" name="TextBox 17">
              <a:extLst>
                <a:ext uri="{FF2B5EF4-FFF2-40B4-BE49-F238E27FC236}">
                  <a16:creationId xmlns:a16="http://schemas.microsoft.com/office/drawing/2014/main" id="{49B976CA-51D1-4C8E-83E6-5A5478C54FEC}"/>
                </a:ext>
              </a:extLst>
            </p:cNvPr>
            <p:cNvSpPr txBox="1"/>
            <p:nvPr/>
          </p:nvSpPr>
          <p:spPr bwMode="auto">
            <a:xfrm>
              <a:off x="2637585" y="5538182"/>
              <a:ext cx="2221199" cy="68602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  <a:defRPr/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Devices/components for </a:t>
              </a: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bandwidth </a:t>
              </a: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above </a:t>
              </a:r>
              <a:r>
                <a:rPr lang="en-US" altLang="ko-KR" sz="12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100GHz (not used in </a:t>
              </a: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5G)</a:t>
              </a:r>
            </a:p>
          </p:txBody>
        </p:sp>
        <p:pic>
          <p:nvPicPr>
            <p:cNvPr id="136" name="그림 135">
              <a:extLst>
                <a:ext uri="{FF2B5EF4-FFF2-40B4-BE49-F238E27FC236}">
                  <a16:creationId xmlns:a16="http://schemas.microsoft.com/office/drawing/2014/main" id="{7E81A2D5-02E2-47F6-9C4C-BEAC89C2C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55440" y="3520378"/>
              <a:ext cx="2056284" cy="1589625"/>
            </a:xfrm>
            <a:prstGeom prst="rect">
              <a:avLst/>
            </a:prstGeom>
          </p:spPr>
        </p:pic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9B8D04C-D1F2-4DA6-BE04-B273080BE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83" name="TextBox 17">
            <a:extLst>
              <a:ext uri="{FF2B5EF4-FFF2-40B4-BE49-F238E27FC236}">
                <a16:creationId xmlns:a16="http://schemas.microsoft.com/office/drawing/2014/main" id="{94FDF387-2030-4768-9681-019F19C3AF91}"/>
              </a:ext>
            </a:extLst>
          </p:cNvPr>
          <p:cNvSpPr txBox="1"/>
          <p:nvPr/>
        </p:nvSpPr>
        <p:spPr>
          <a:xfrm flipH="1">
            <a:off x="0" y="-3264"/>
            <a:ext cx="1971674" cy="2616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Ⅳ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Key Action Plans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8" name="TextBox 17">
            <a:extLst>
              <a:ext uri="{FF2B5EF4-FFF2-40B4-BE49-F238E27FC236}">
                <a16:creationId xmlns:a16="http://schemas.microsoft.com/office/drawing/2014/main" id="{665AA4BE-13BE-4F0C-B84D-074E698C96C1}"/>
              </a:ext>
            </a:extLst>
          </p:cNvPr>
          <p:cNvSpPr txBox="1"/>
          <p:nvPr/>
        </p:nvSpPr>
        <p:spPr>
          <a:xfrm>
            <a:off x="188893" y="6571864"/>
            <a:ext cx="3021981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Provisional R&amp;D Strategies of Future Mobile Communications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lead the 6G era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88060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>
            <a:extLst>
              <a:ext uri="{FF2B5EF4-FFF2-40B4-BE49-F238E27FC236}">
                <a16:creationId xmlns:a16="http://schemas.microsoft.com/office/drawing/2014/main" id="{1DBDCCEC-1B11-4DD4-9A14-F83F28472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176"/>
            <a:ext cx="9906000" cy="20208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CF1504C-5167-4ADE-A68D-1882DAB2B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07676"/>
            <a:ext cx="4104691" cy="3550323"/>
          </a:xfrm>
          <a:prstGeom prst="rect">
            <a:avLst/>
          </a:prstGeom>
        </p:spPr>
      </p:pic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3DB653E6-DFCF-471F-8B6B-F7C5B9CA28B0}"/>
              </a:ext>
            </a:extLst>
          </p:cNvPr>
          <p:cNvCxnSpPr/>
          <p:nvPr/>
        </p:nvCxnSpPr>
        <p:spPr>
          <a:xfrm>
            <a:off x="4953000" y="4619587"/>
            <a:ext cx="0" cy="1041370"/>
          </a:xfrm>
          <a:prstGeom prst="line">
            <a:avLst/>
          </a:prstGeom>
          <a:noFill/>
          <a:ln w="25400" cap="rnd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72697A45-FCEA-44BD-94F8-15F869EDE693}"/>
              </a:ext>
            </a:extLst>
          </p:cNvPr>
          <p:cNvGrpSpPr/>
          <p:nvPr/>
        </p:nvGrpSpPr>
        <p:grpSpPr>
          <a:xfrm>
            <a:off x="0" y="1126770"/>
            <a:ext cx="9888040" cy="667460"/>
            <a:chOff x="0" y="1109294"/>
            <a:chExt cx="9888040" cy="667460"/>
          </a:xfrm>
        </p:grpSpPr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25BFFD98-EB06-46B2-923C-3D4CF6A35D35}"/>
                </a:ext>
              </a:extLst>
            </p:cNvPr>
            <p:cNvSpPr/>
            <p:nvPr/>
          </p:nvSpPr>
          <p:spPr>
            <a:xfrm>
              <a:off x="0" y="1109294"/>
              <a:ext cx="9888040" cy="667460"/>
            </a:xfrm>
            <a:prstGeom prst="rect">
              <a:avLst/>
            </a:prstGeom>
            <a:gradFill>
              <a:gsLst>
                <a:gs pos="75000">
                  <a:schemeClr val="accent1">
                    <a:lumMod val="20000"/>
                    <a:lumOff val="80000"/>
                  </a:schemeClr>
                </a:gs>
                <a:gs pos="23000">
                  <a:schemeClr val="accent1">
                    <a:lumMod val="20000"/>
                    <a:lumOff val="80000"/>
                  </a:schemeClr>
                </a:gs>
                <a:gs pos="0">
                  <a:schemeClr val="accent1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5FE7EC3E-A8E2-416A-8C8D-74E9529A1736}"/>
                </a:ext>
              </a:extLst>
            </p:cNvPr>
            <p:cNvSpPr/>
            <p:nvPr/>
          </p:nvSpPr>
          <p:spPr>
            <a:xfrm>
              <a:off x="1149340" y="1175969"/>
              <a:ext cx="76073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indent="-429260" algn="ctr" fontAlgn="base"/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2060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Establishing </a:t>
              </a: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‘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6G R&amp;D Strategy Committee</a:t>
              </a: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’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2060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and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sub project units </a:t>
              </a:r>
            </a:p>
            <a:p>
              <a:pPr indent="-429260" algn="ctr" fontAlgn="base"/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2060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involving experts from industry, academia, R&amp;D agencies, and private sector</a:t>
              </a:r>
              <a:endPara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161" name="사각형: 둥근 모서리 160">
            <a:extLst>
              <a:ext uri="{FF2B5EF4-FFF2-40B4-BE49-F238E27FC236}">
                <a16:creationId xmlns:a16="http://schemas.microsoft.com/office/drawing/2014/main" id="{58634E28-8819-4867-92DA-69718EFE8A1B}"/>
              </a:ext>
            </a:extLst>
          </p:cNvPr>
          <p:cNvSpPr/>
          <p:nvPr/>
        </p:nvSpPr>
        <p:spPr>
          <a:xfrm>
            <a:off x="3333657" y="1841855"/>
            <a:ext cx="3257358" cy="554524"/>
          </a:xfrm>
          <a:prstGeom prst="roundRect">
            <a:avLst>
              <a:gd name="adj" fmla="val 20379"/>
            </a:avLst>
          </a:prstGeom>
          <a:gradFill flip="none" rotWithShape="1">
            <a:gsLst>
              <a:gs pos="50000">
                <a:srgbClr val="1C64B4"/>
              </a:gs>
              <a:gs pos="0">
                <a:srgbClr val="1C64B4">
                  <a:lumMod val="91000"/>
                  <a:lumOff val="9000"/>
                </a:srgbClr>
              </a:gs>
              <a:gs pos="50000">
                <a:srgbClr val="16549E"/>
              </a:gs>
              <a:gs pos="100000">
                <a:srgbClr val="1C64B4">
                  <a:lumMod val="8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3938" tIns="36969" rIns="73938" bIns="3696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56" dirty="0"/>
          </a:p>
        </p:txBody>
      </p:sp>
      <p:grpSp>
        <p:nvGrpSpPr>
          <p:cNvPr id="334" name="그룹 333">
            <a:extLst>
              <a:ext uri="{FF2B5EF4-FFF2-40B4-BE49-F238E27FC236}">
                <a16:creationId xmlns:a16="http://schemas.microsoft.com/office/drawing/2014/main" id="{5C37A32F-215E-4637-ABCA-87BCE577D3B2}"/>
              </a:ext>
            </a:extLst>
          </p:cNvPr>
          <p:cNvGrpSpPr/>
          <p:nvPr/>
        </p:nvGrpSpPr>
        <p:grpSpPr>
          <a:xfrm>
            <a:off x="4487147" y="3330729"/>
            <a:ext cx="950380" cy="807008"/>
            <a:chOff x="6432246" y="5160145"/>
            <a:chExt cx="554418" cy="491926"/>
          </a:xfrm>
        </p:grpSpPr>
        <p:sp>
          <p:nvSpPr>
            <p:cNvPr id="310" name="화살표: 위쪽 309">
              <a:extLst>
                <a:ext uri="{FF2B5EF4-FFF2-40B4-BE49-F238E27FC236}">
                  <a16:creationId xmlns:a16="http://schemas.microsoft.com/office/drawing/2014/main" id="{2A8F20FA-3F0E-4589-A124-B9367FA67A35}"/>
                </a:ext>
              </a:extLst>
            </p:cNvPr>
            <p:cNvSpPr/>
            <p:nvPr/>
          </p:nvSpPr>
          <p:spPr>
            <a:xfrm>
              <a:off x="6432246" y="5160145"/>
              <a:ext cx="224563" cy="491926"/>
            </a:xfrm>
            <a:prstGeom prst="upArrow">
              <a:avLst>
                <a:gd name="adj1" fmla="val 71351"/>
                <a:gd name="adj2" fmla="val 50000"/>
              </a:avLst>
            </a:prstGeom>
            <a:gradFill>
              <a:gsLst>
                <a:gs pos="100000">
                  <a:srgbClr val="002060">
                    <a:alpha val="0"/>
                  </a:srgbClr>
                </a:gs>
                <a:gs pos="0">
                  <a:srgbClr val="002060">
                    <a:alpha val="52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화살표: 위쪽 311">
              <a:extLst>
                <a:ext uri="{FF2B5EF4-FFF2-40B4-BE49-F238E27FC236}">
                  <a16:creationId xmlns:a16="http://schemas.microsoft.com/office/drawing/2014/main" id="{074D8233-EEEA-4367-BCE6-A33CB8B5BD99}"/>
                </a:ext>
              </a:extLst>
            </p:cNvPr>
            <p:cNvSpPr/>
            <p:nvPr/>
          </p:nvSpPr>
          <p:spPr>
            <a:xfrm flipV="1">
              <a:off x="6762101" y="5160145"/>
              <a:ext cx="224563" cy="491926"/>
            </a:xfrm>
            <a:prstGeom prst="upArrow">
              <a:avLst>
                <a:gd name="adj1" fmla="val 71351"/>
                <a:gd name="adj2" fmla="val 50000"/>
              </a:avLst>
            </a:prstGeom>
            <a:gradFill>
              <a:gsLst>
                <a:gs pos="100000">
                  <a:srgbClr val="002060">
                    <a:alpha val="0"/>
                  </a:srgbClr>
                </a:gs>
                <a:gs pos="0">
                  <a:srgbClr val="002060">
                    <a:alpha val="52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3" name="TextBox 332">
            <a:extLst>
              <a:ext uri="{FF2B5EF4-FFF2-40B4-BE49-F238E27FC236}">
                <a16:creationId xmlns:a16="http://schemas.microsoft.com/office/drawing/2014/main" id="{E3559D41-57A1-40D5-8750-06DA55BF19BB}"/>
              </a:ext>
            </a:extLst>
          </p:cNvPr>
          <p:cNvSpPr txBox="1"/>
          <p:nvPr/>
        </p:nvSpPr>
        <p:spPr>
          <a:xfrm>
            <a:off x="5488872" y="3598124"/>
            <a:ext cx="2040943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Agenda review</a:t>
            </a:r>
            <a:r>
              <a: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/ Decision</a:t>
            </a:r>
            <a:endParaRPr lang="ko-KR" altLang="en-US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1DCDE30-4E89-462A-9837-BCAFFB7D4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454" y="1915662"/>
            <a:ext cx="1847092" cy="406909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C5DE9A17-E2DA-47FF-BE01-903A506DC056}"/>
              </a:ext>
            </a:extLst>
          </p:cNvPr>
          <p:cNvGrpSpPr/>
          <p:nvPr/>
        </p:nvGrpSpPr>
        <p:grpSpPr>
          <a:xfrm>
            <a:off x="3333657" y="2523090"/>
            <a:ext cx="3257358" cy="914386"/>
            <a:chOff x="3333657" y="2529109"/>
            <a:chExt cx="3257358" cy="914386"/>
          </a:xfrm>
        </p:grpSpPr>
        <p:sp>
          <p:nvSpPr>
            <p:cNvPr id="162" name="사각형: 둥근 모서리 161">
              <a:extLst>
                <a:ext uri="{FF2B5EF4-FFF2-40B4-BE49-F238E27FC236}">
                  <a16:creationId xmlns:a16="http://schemas.microsoft.com/office/drawing/2014/main" id="{5A1439FA-EAAB-4775-A114-878B6ACAA2A7}"/>
                </a:ext>
              </a:extLst>
            </p:cNvPr>
            <p:cNvSpPr/>
            <p:nvPr/>
          </p:nvSpPr>
          <p:spPr>
            <a:xfrm>
              <a:off x="3333657" y="2529109"/>
              <a:ext cx="3257358" cy="773586"/>
            </a:xfrm>
            <a:prstGeom prst="roundRect">
              <a:avLst>
                <a:gd name="adj" fmla="val 13663"/>
              </a:avLst>
            </a:prstGeom>
            <a:solidFill>
              <a:schemeClr val="bg1"/>
            </a:solidFill>
            <a:ln w="15875">
              <a:solidFill>
                <a:srgbClr val="F66B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53" name="사각형: 둥근 위쪽 모서리 52">
              <a:extLst>
                <a:ext uri="{FF2B5EF4-FFF2-40B4-BE49-F238E27FC236}">
                  <a16:creationId xmlns:a16="http://schemas.microsoft.com/office/drawing/2014/main" id="{7479AF92-D35F-4D6C-8D40-DFB28BB2BAC6}"/>
                </a:ext>
              </a:extLst>
            </p:cNvPr>
            <p:cNvSpPr/>
            <p:nvPr/>
          </p:nvSpPr>
          <p:spPr>
            <a:xfrm rot="16200000">
              <a:off x="3525560" y="2339157"/>
              <a:ext cx="769683" cy="1153490"/>
            </a:xfrm>
            <a:prstGeom prst="round2SameRect">
              <a:avLst>
                <a:gd name="adj1" fmla="val 13573"/>
                <a:gd name="adj2" fmla="val 0"/>
              </a:avLst>
            </a:prstGeom>
            <a:gradFill flip="none" rotWithShape="1">
              <a:gsLst>
                <a:gs pos="50000">
                  <a:srgbClr val="F66B1E"/>
                </a:gs>
                <a:gs pos="0">
                  <a:srgbClr val="F66B1E"/>
                </a:gs>
                <a:gs pos="50000">
                  <a:srgbClr val="E95909"/>
                </a:gs>
                <a:gs pos="100000">
                  <a:srgbClr val="E95909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32806F-F345-444E-856C-92EFFC27BF7B}"/>
                </a:ext>
              </a:extLst>
            </p:cNvPr>
            <p:cNvSpPr txBox="1"/>
            <p:nvPr/>
          </p:nvSpPr>
          <p:spPr>
            <a:xfrm>
              <a:off x="3354802" y="2531365"/>
              <a:ext cx="111120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6G R&amp;D</a:t>
              </a:r>
            </a:p>
            <a:p>
              <a:pPr algn="ctr"/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Strategy </a:t>
              </a:r>
            </a:p>
            <a:p>
              <a:pPr algn="ctr"/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Committee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E8D2526-90CF-45C4-A83C-5287E148200E}"/>
                </a:ext>
              </a:extLst>
            </p:cNvPr>
            <p:cNvSpPr txBox="1"/>
            <p:nvPr/>
          </p:nvSpPr>
          <p:spPr>
            <a:xfrm>
              <a:off x="4529641" y="2612498"/>
              <a:ext cx="198804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 Decision-Making </a:t>
              </a:r>
            </a:p>
            <a:p>
              <a:pPr algn="ctr"/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for 6G</a:t>
              </a: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Projects</a:t>
              </a:r>
            </a:p>
            <a:p>
              <a:pPr algn="ctr"/>
              <a:endPara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68F4B689-7207-4120-A89E-87959B7CFB5C}"/>
              </a:ext>
            </a:extLst>
          </p:cNvPr>
          <p:cNvGrpSpPr/>
          <p:nvPr/>
        </p:nvGrpSpPr>
        <p:grpSpPr>
          <a:xfrm>
            <a:off x="3257595" y="4150578"/>
            <a:ext cx="3379088" cy="795089"/>
            <a:chOff x="3257595" y="2518143"/>
            <a:chExt cx="3379088" cy="795089"/>
          </a:xfrm>
        </p:grpSpPr>
        <p:sp>
          <p:nvSpPr>
            <p:cNvPr id="59" name="사각형: 둥근 모서리 58">
              <a:extLst>
                <a:ext uri="{FF2B5EF4-FFF2-40B4-BE49-F238E27FC236}">
                  <a16:creationId xmlns:a16="http://schemas.microsoft.com/office/drawing/2014/main" id="{31B4F0B1-1437-43D7-BB47-E2B9ACCA350D}"/>
                </a:ext>
              </a:extLst>
            </p:cNvPr>
            <p:cNvSpPr/>
            <p:nvPr/>
          </p:nvSpPr>
          <p:spPr>
            <a:xfrm>
              <a:off x="3333657" y="2529109"/>
              <a:ext cx="3257358" cy="773586"/>
            </a:xfrm>
            <a:prstGeom prst="roundRect">
              <a:avLst>
                <a:gd name="adj" fmla="val 13663"/>
              </a:avLst>
            </a:prstGeom>
            <a:solidFill>
              <a:schemeClr val="bg1"/>
            </a:solidFill>
            <a:ln w="158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0" name="사각형: 둥근 위쪽 모서리 59">
              <a:extLst>
                <a:ext uri="{FF2B5EF4-FFF2-40B4-BE49-F238E27FC236}">
                  <a16:creationId xmlns:a16="http://schemas.microsoft.com/office/drawing/2014/main" id="{B41356BE-E863-46FC-B7C2-20BCCEF09AEF}"/>
                </a:ext>
              </a:extLst>
            </p:cNvPr>
            <p:cNvSpPr/>
            <p:nvPr/>
          </p:nvSpPr>
          <p:spPr>
            <a:xfrm rot="16200000">
              <a:off x="3524585" y="2340132"/>
              <a:ext cx="771634" cy="1153490"/>
            </a:xfrm>
            <a:prstGeom prst="round2SameRect">
              <a:avLst>
                <a:gd name="adj1" fmla="val 13573"/>
                <a:gd name="adj2" fmla="val 0"/>
              </a:avLst>
            </a:prstGeom>
            <a:gradFill flip="none" rotWithShape="1">
              <a:gsLst>
                <a:gs pos="50000">
                  <a:srgbClr val="0F4383"/>
                </a:gs>
                <a:gs pos="0">
                  <a:srgbClr val="0F4383"/>
                </a:gs>
                <a:gs pos="50000">
                  <a:srgbClr val="002060"/>
                </a:gs>
                <a:gs pos="100000">
                  <a:srgbClr val="002060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48CE22B-B1C5-4F2B-82AF-255B686BFFD4}"/>
                </a:ext>
              </a:extLst>
            </p:cNvPr>
            <p:cNvSpPr txBox="1"/>
            <p:nvPr/>
          </p:nvSpPr>
          <p:spPr>
            <a:xfrm>
              <a:off x="3257595" y="2534142"/>
              <a:ext cx="1305614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6G Core Tech.</a:t>
              </a:r>
            </a:p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Development</a:t>
              </a:r>
            </a:p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Project Unit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C321B41-0245-458F-A76B-B90036DB2DF0}"/>
                </a:ext>
              </a:extLst>
            </p:cNvPr>
            <p:cNvSpPr txBox="1"/>
            <p:nvPr/>
          </p:nvSpPr>
          <p:spPr>
            <a:xfrm>
              <a:off x="4511427" y="2518143"/>
              <a:ext cx="2125256" cy="79508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92075" indent="-92075" fontAlgn="base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Project planning</a:t>
              </a:r>
            </a:p>
            <a:p>
              <a:pPr marL="92075" indent="-92075" fontAlgn="base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Review</a:t>
              </a:r>
            </a:p>
            <a:p>
              <a:pPr marL="92075" indent="-92075" fontAlgn="base">
                <a:spcBef>
                  <a:spcPts val="400"/>
                </a:spcBef>
                <a:buFont typeface="Arial" panose="020B0604020202020204" pitchFamily="34" charset="0"/>
                <a:buChar char="•"/>
              </a:pPr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Outcome management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E13C70B1-8AAC-4CBD-9297-AAE7218AC535}"/>
              </a:ext>
            </a:extLst>
          </p:cNvPr>
          <p:cNvGrpSpPr/>
          <p:nvPr/>
        </p:nvGrpSpPr>
        <p:grpSpPr>
          <a:xfrm>
            <a:off x="661984" y="1872891"/>
            <a:ext cx="1245870" cy="2463153"/>
            <a:chOff x="781050" y="1832610"/>
            <a:chExt cx="1245870" cy="2463153"/>
          </a:xfrm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06224825-1488-4C2A-8BB0-6EFE211C88D2}"/>
                </a:ext>
              </a:extLst>
            </p:cNvPr>
            <p:cNvSpPr/>
            <p:nvPr/>
          </p:nvSpPr>
          <p:spPr>
            <a:xfrm>
              <a:off x="781050" y="1832610"/>
              <a:ext cx="1245870" cy="24631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25400" cap="rnd">
              <a:solidFill>
                <a:srgbClr val="F66B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27A3CF03-53BA-4C51-98CE-408710728AA4}"/>
                </a:ext>
              </a:extLst>
            </p:cNvPr>
            <p:cNvSpPr/>
            <p:nvPr/>
          </p:nvSpPr>
          <p:spPr>
            <a:xfrm>
              <a:off x="870735" y="1932785"/>
              <a:ext cx="1066500" cy="1066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3 Major </a:t>
              </a:r>
            </a:p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Telecom</a:t>
              </a:r>
            </a:p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Carriers</a:t>
              </a:r>
              <a:endParaRPr lang="ko-KR" altLang="en-US" sz="13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4" name="타원 63">
              <a:extLst>
                <a:ext uri="{FF2B5EF4-FFF2-40B4-BE49-F238E27FC236}">
                  <a16:creationId xmlns:a16="http://schemas.microsoft.com/office/drawing/2014/main" id="{B01EC30C-669F-4FD0-8CEF-9B8F50A34DF0}"/>
                </a:ext>
              </a:extLst>
            </p:cNvPr>
            <p:cNvSpPr/>
            <p:nvPr/>
          </p:nvSpPr>
          <p:spPr>
            <a:xfrm>
              <a:off x="870735" y="3130763"/>
              <a:ext cx="1066500" cy="1066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Manufacturer</a:t>
              </a:r>
            </a:p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(Large/SME)</a:t>
              </a:r>
              <a:endParaRPr lang="ko-KR" altLang="en-US" sz="13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69" name="화살표: 위쪽 68">
            <a:extLst>
              <a:ext uri="{FF2B5EF4-FFF2-40B4-BE49-F238E27FC236}">
                <a16:creationId xmlns:a16="http://schemas.microsoft.com/office/drawing/2014/main" id="{4892E9B0-DC77-4ABB-BB75-CEB6C8C6C88A}"/>
              </a:ext>
            </a:extLst>
          </p:cNvPr>
          <p:cNvSpPr/>
          <p:nvPr/>
        </p:nvSpPr>
        <p:spPr>
          <a:xfrm rot="5400000">
            <a:off x="2441216" y="2283619"/>
            <a:ext cx="273250" cy="1299063"/>
          </a:xfrm>
          <a:prstGeom prst="upArrow">
            <a:avLst>
              <a:gd name="adj1" fmla="val 60195"/>
              <a:gd name="adj2" fmla="val 66732"/>
            </a:avLst>
          </a:prstGeom>
          <a:gradFill>
            <a:gsLst>
              <a:gs pos="100000">
                <a:schemeClr val="accent2">
                  <a:alpha val="0"/>
                </a:schemeClr>
              </a:gs>
              <a:gs pos="0">
                <a:schemeClr val="accent2"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60C462B5-DF52-4057-8269-1846ADEB04D7}"/>
              </a:ext>
            </a:extLst>
          </p:cNvPr>
          <p:cNvGrpSpPr/>
          <p:nvPr/>
        </p:nvGrpSpPr>
        <p:grpSpPr>
          <a:xfrm flipH="1">
            <a:off x="7998147" y="1872891"/>
            <a:ext cx="1245870" cy="2463153"/>
            <a:chOff x="781050" y="1832610"/>
            <a:chExt cx="1245870" cy="2463153"/>
          </a:xfrm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78" name="사각형: 둥근 모서리 77">
              <a:extLst>
                <a:ext uri="{FF2B5EF4-FFF2-40B4-BE49-F238E27FC236}">
                  <a16:creationId xmlns:a16="http://schemas.microsoft.com/office/drawing/2014/main" id="{9383C43D-C72D-4409-8E22-EEB819B095AC}"/>
                </a:ext>
              </a:extLst>
            </p:cNvPr>
            <p:cNvSpPr/>
            <p:nvPr/>
          </p:nvSpPr>
          <p:spPr>
            <a:xfrm>
              <a:off x="781050" y="1832610"/>
              <a:ext cx="1245870" cy="24631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 w="25400" cap="rnd">
              <a:solidFill>
                <a:srgbClr val="F66B1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타원 78">
              <a:extLst>
                <a:ext uri="{FF2B5EF4-FFF2-40B4-BE49-F238E27FC236}">
                  <a16:creationId xmlns:a16="http://schemas.microsoft.com/office/drawing/2014/main" id="{5C2B3828-5B43-4AB5-AA74-D14818EE0794}"/>
                </a:ext>
              </a:extLst>
            </p:cNvPr>
            <p:cNvSpPr/>
            <p:nvPr/>
          </p:nvSpPr>
          <p:spPr>
            <a:xfrm>
              <a:off x="870735" y="1932785"/>
              <a:ext cx="1066500" cy="1066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5G Forum/</a:t>
              </a:r>
            </a:p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KICS</a:t>
              </a:r>
              <a:endParaRPr lang="ko-KR" altLang="en-US" sz="13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80" name="타원 79">
              <a:extLst>
                <a:ext uri="{FF2B5EF4-FFF2-40B4-BE49-F238E27FC236}">
                  <a16:creationId xmlns:a16="http://schemas.microsoft.com/office/drawing/2014/main" id="{6F44556A-2DCF-433B-AF02-552CF58E1F6E}"/>
                </a:ext>
              </a:extLst>
            </p:cNvPr>
            <p:cNvSpPr/>
            <p:nvPr/>
          </p:nvSpPr>
          <p:spPr>
            <a:xfrm>
              <a:off x="870735" y="3130763"/>
              <a:ext cx="1066500" cy="10665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KIEES/</a:t>
              </a:r>
            </a:p>
            <a:p>
              <a:pPr algn="ctr"/>
              <a:r>
                <a:rPr lang="en-US" altLang="ko-KR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OSK</a:t>
              </a:r>
              <a:endParaRPr lang="ko-KR" altLang="en-US" sz="13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77" name="화살표: 위쪽 76">
            <a:extLst>
              <a:ext uri="{FF2B5EF4-FFF2-40B4-BE49-F238E27FC236}">
                <a16:creationId xmlns:a16="http://schemas.microsoft.com/office/drawing/2014/main" id="{9A49971B-9710-49F5-9AB3-A2DA9E8D713F}"/>
              </a:ext>
            </a:extLst>
          </p:cNvPr>
          <p:cNvSpPr/>
          <p:nvPr/>
        </p:nvSpPr>
        <p:spPr>
          <a:xfrm rot="16200000" flipH="1">
            <a:off x="7191535" y="2283619"/>
            <a:ext cx="273250" cy="1299063"/>
          </a:xfrm>
          <a:prstGeom prst="upArrow">
            <a:avLst>
              <a:gd name="adj1" fmla="val 60195"/>
              <a:gd name="adj2" fmla="val 66732"/>
            </a:avLst>
          </a:prstGeom>
          <a:gradFill>
            <a:gsLst>
              <a:gs pos="100000">
                <a:schemeClr val="accent2">
                  <a:alpha val="0"/>
                </a:schemeClr>
              </a:gs>
              <a:gs pos="0">
                <a:schemeClr val="accent2"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EE37B7F-41BF-42E9-B69C-6A1F0004DFED}"/>
              </a:ext>
            </a:extLst>
          </p:cNvPr>
          <p:cNvGrpSpPr/>
          <p:nvPr/>
        </p:nvGrpSpPr>
        <p:grpSpPr>
          <a:xfrm>
            <a:off x="1241470" y="5176149"/>
            <a:ext cx="7423060" cy="1279421"/>
            <a:chOff x="1241470" y="5176149"/>
            <a:chExt cx="7423060" cy="1279421"/>
          </a:xfrm>
          <a:effectLst>
            <a:outerShdw blurRad="50800" dist="38100" dir="5400000" algn="t" rotWithShape="0">
              <a:prstClr val="black">
                <a:alpha val="30000"/>
              </a:prstClr>
            </a:outerShdw>
          </a:effectLst>
        </p:grpSpPr>
        <p:sp>
          <p:nvSpPr>
            <p:cNvPr id="121" name="사각형: 둥근 모서리 120">
              <a:extLst>
                <a:ext uri="{FF2B5EF4-FFF2-40B4-BE49-F238E27FC236}">
                  <a16:creationId xmlns:a16="http://schemas.microsoft.com/office/drawing/2014/main" id="{9AC55080-63D2-40E5-A86D-8CFD6A1EC63C}"/>
                </a:ext>
              </a:extLst>
            </p:cNvPr>
            <p:cNvSpPr/>
            <p:nvPr/>
          </p:nvSpPr>
          <p:spPr>
            <a:xfrm>
              <a:off x="1241470" y="5176149"/>
              <a:ext cx="7423060" cy="1279421"/>
            </a:xfrm>
            <a:prstGeom prst="roundRect">
              <a:avLst>
                <a:gd name="adj" fmla="val 9448"/>
              </a:avLst>
            </a:prstGeom>
            <a:solidFill>
              <a:schemeClr val="bg1"/>
            </a:solidFill>
            <a:ln w="25400" cap="rnd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59176741-38D5-4BB2-B96C-917CB618BD2B}"/>
                </a:ext>
              </a:extLst>
            </p:cNvPr>
            <p:cNvGrpSpPr/>
            <p:nvPr/>
          </p:nvGrpSpPr>
          <p:grpSpPr>
            <a:xfrm>
              <a:off x="2725860" y="5291530"/>
              <a:ext cx="4829190" cy="277000"/>
              <a:chOff x="2398697" y="5308979"/>
              <a:chExt cx="4829190" cy="277000"/>
            </a:xfrm>
          </p:grpSpPr>
          <p:sp>
            <p:nvSpPr>
              <p:cNvPr id="227" name="직사각형 226">
                <a:extLst>
                  <a:ext uri="{FF2B5EF4-FFF2-40B4-BE49-F238E27FC236}">
                    <a16:creationId xmlns:a16="http://schemas.microsoft.com/office/drawing/2014/main" id="{0579A8A1-8685-4C85-A1F0-6885D7E82C95}"/>
                  </a:ext>
                </a:extLst>
              </p:cNvPr>
              <p:cNvSpPr/>
              <p:nvPr/>
            </p:nvSpPr>
            <p:spPr>
              <a:xfrm>
                <a:off x="3457496" y="5308980"/>
                <a:ext cx="377039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ts val="400"/>
                  </a:spcBef>
                </a:pPr>
                <a:r>
                  <a:rPr lang="en-US" altLang="ko-KR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Rolling plan based on Tech. trend,</a:t>
                </a:r>
                <a:r>
                  <a:rPr lang="ko-KR" altLang="en-US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R&amp;D progress</a:t>
                </a:r>
              </a:p>
            </p:txBody>
          </p:sp>
          <p:sp>
            <p:nvSpPr>
              <p:cNvPr id="85" name="사각형: 둥근 모서리 84">
                <a:extLst>
                  <a:ext uri="{FF2B5EF4-FFF2-40B4-BE49-F238E27FC236}">
                    <a16:creationId xmlns:a16="http://schemas.microsoft.com/office/drawing/2014/main" id="{8A3C8A54-3EFC-4CE4-97D0-52FD6AD87C5F}"/>
                  </a:ext>
                </a:extLst>
              </p:cNvPr>
              <p:cNvSpPr/>
              <p:nvPr/>
            </p:nvSpPr>
            <p:spPr>
              <a:xfrm>
                <a:off x="2398697" y="5308979"/>
                <a:ext cx="1048605" cy="277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222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13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Sub Unit</a:t>
                </a:r>
                <a:endParaRPr lang="ko-KR" altLang="en-US" sz="13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35DB83EA-DC07-43B8-BA2D-CAFC60FEA9A2}"/>
                </a:ext>
              </a:extLst>
            </p:cNvPr>
            <p:cNvGrpSpPr/>
            <p:nvPr/>
          </p:nvGrpSpPr>
          <p:grpSpPr>
            <a:xfrm>
              <a:off x="1386159" y="5660961"/>
              <a:ext cx="7092824" cy="677446"/>
              <a:chOff x="1477571" y="5653010"/>
              <a:chExt cx="5985063" cy="677446"/>
            </a:xfrm>
          </p:grpSpPr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9172D6AA-6BE0-46B2-A3A9-FE32478592A2}"/>
                  </a:ext>
                </a:extLst>
              </p:cNvPr>
              <p:cNvGrpSpPr/>
              <p:nvPr/>
            </p:nvGrpSpPr>
            <p:grpSpPr>
              <a:xfrm>
                <a:off x="1477571" y="5653013"/>
                <a:ext cx="1935907" cy="677443"/>
                <a:chOff x="1215341" y="5770176"/>
                <a:chExt cx="2394823" cy="677443"/>
              </a:xfrm>
            </p:grpSpPr>
            <p:sp>
              <p:nvSpPr>
                <p:cNvPr id="313" name="사각형: 둥근 모서리 312">
                  <a:extLst>
                    <a:ext uri="{FF2B5EF4-FFF2-40B4-BE49-F238E27FC236}">
                      <a16:creationId xmlns:a16="http://schemas.microsoft.com/office/drawing/2014/main" id="{FCD3CA8F-B1F0-4AD8-B476-DA01D1D30FCE}"/>
                    </a:ext>
                  </a:extLst>
                </p:cNvPr>
                <p:cNvSpPr/>
                <p:nvPr/>
              </p:nvSpPr>
              <p:spPr>
                <a:xfrm>
                  <a:off x="1257992" y="6013016"/>
                  <a:ext cx="2309514" cy="43460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 w="63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49" name="그룹 348">
                  <a:extLst>
                    <a:ext uri="{FF2B5EF4-FFF2-40B4-BE49-F238E27FC236}">
                      <a16:creationId xmlns:a16="http://schemas.microsoft.com/office/drawing/2014/main" id="{D37DA610-606A-4C87-880D-AC93D40D4852}"/>
                    </a:ext>
                  </a:extLst>
                </p:cNvPr>
                <p:cNvGrpSpPr/>
                <p:nvPr/>
              </p:nvGrpSpPr>
              <p:grpSpPr>
                <a:xfrm rot="5400000">
                  <a:off x="2281945" y="4746224"/>
                  <a:ext cx="261610" cy="2309514"/>
                  <a:chOff x="4163272" y="5513354"/>
                  <a:chExt cx="246861" cy="776258"/>
                </a:xfrm>
              </p:grpSpPr>
              <p:sp>
                <p:nvSpPr>
                  <p:cNvPr id="339" name="사각형: 둥근 위쪽 모서리 338">
                    <a:extLst>
                      <a:ext uri="{FF2B5EF4-FFF2-40B4-BE49-F238E27FC236}">
                        <a16:creationId xmlns:a16="http://schemas.microsoft.com/office/drawing/2014/main" id="{7B59A10B-D117-48D7-BC5C-AB72ED64E6A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891681" y="5790875"/>
                    <a:ext cx="776258" cy="221216"/>
                  </a:xfrm>
                  <a:prstGeom prst="round2SameRect">
                    <a:avLst>
                      <a:gd name="adj1" fmla="val 21689"/>
                      <a:gd name="adj2" fmla="val 0"/>
                    </a:avLst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63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69881C36-388C-4E29-BF2B-3DC813C04468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006844" y="5778052"/>
                    <a:ext cx="559718" cy="2468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ko-KR" sz="1100" b="1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rPr>
                      <a:t>Tech./Standards Unit</a:t>
                    </a:r>
                    <a:endParaRPr lang="ko-KR" altLang="en-US" sz="11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40" name="TextBox 339">
                  <a:extLst>
                    <a:ext uri="{FF2B5EF4-FFF2-40B4-BE49-F238E27FC236}">
                      <a16:creationId xmlns:a16="http://schemas.microsoft.com/office/drawing/2014/main" id="{52D59035-D4A6-4F30-8D81-535812B22D1B}"/>
                    </a:ext>
                  </a:extLst>
                </p:cNvPr>
                <p:cNvSpPr txBox="1"/>
                <p:nvPr/>
              </p:nvSpPr>
              <p:spPr>
                <a:xfrm>
                  <a:off x="1215341" y="6033617"/>
                  <a:ext cx="2394823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Mobile/Optical Com., Satellite,</a:t>
                  </a:r>
                  <a:br>
                    <a:rPr lang="en-US" altLang="ko-KR" sz="10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</a:br>
                  <a:r>
                    <a:rPr lang="en-US" altLang="ko-KR" sz="10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RF, Network, R&amp;D in cybersecurity</a:t>
                  </a:r>
                  <a:endParaRPr lang="ko-KR" altLang="en-US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67A79E2A-D09C-423D-9AC9-5B4F06A7F29D}"/>
                  </a:ext>
                </a:extLst>
              </p:cNvPr>
              <p:cNvGrpSpPr/>
              <p:nvPr/>
            </p:nvGrpSpPr>
            <p:grpSpPr>
              <a:xfrm>
                <a:off x="3553868" y="5653014"/>
                <a:ext cx="1866947" cy="677442"/>
                <a:chOff x="1257992" y="5770177"/>
                <a:chExt cx="2309516" cy="677442"/>
              </a:xfrm>
            </p:grpSpPr>
            <p:sp>
              <p:nvSpPr>
                <p:cNvPr id="90" name="사각형: 둥근 모서리 89">
                  <a:extLst>
                    <a:ext uri="{FF2B5EF4-FFF2-40B4-BE49-F238E27FC236}">
                      <a16:creationId xmlns:a16="http://schemas.microsoft.com/office/drawing/2014/main" id="{C5A42BAD-3F5E-4D82-B35D-47849F778DEB}"/>
                    </a:ext>
                  </a:extLst>
                </p:cNvPr>
                <p:cNvSpPr/>
                <p:nvPr/>
              </p:nvSpPr>
              <p:spPr>
                <a:xfrm>
                  <a:off x="1257992" y="6013016"/>
                  <a:ext cx="2309514" cy="43460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 w="63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1" name="그룹 90">
                  <a:extLst>
                    <a:ext uri="{FF2B5EF4-FFF2-40B4-BE49-F238E27FC236}">
                      <a16:creationId xmlns:a16="http://schemas.microsoft.com/office/drawing/2014/main" id="{44A70FE3-6319-49C3-8067-8BB90976CEA0}"/>
                    </a:ext>
                  </a:extLst>
                </p:cNvPr>
                <p:cNvGrpSpPr/>
                <p:nvPr/>
              </p:nvGrpSpPr>
              <p:grpSpPr>
                <a:xfrm rot="5400000">
                  <a:off x="2281946" y="4746225"/>
                  <a:ext cx="261610" cy="2309514"/>
                  <a:chOff x="4163273" y="5513354"/>
                  <a:chExt cx="246861" cy="776258"/>
                </a:xfrm>
              </p:grpSpPr>
              <p:sp>
                <p:nvSpPr>
                  <p:cNvPr id="93" name="사각형: 둥근 위쪽 모서리 92">
                    <a:extLst>
                      <a:ext uri="{FF2B5EF4-FFF2-40B4-BE49-F238E27FC236}">
                        <a16:creationId xmlns:a16="http://schemas.microsoft.com/office/drawing/2014/main" id="{98E3FC0D-75AB-4E36-AF82-4F2EFDBA6C8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891681" y="5790875"/>
                    <a:ext cx="776258" cy="221216"/>
                  </a:xfrm>
                  <a:prstGeom prst="round2SameRect">
                    <a:avLst>
                      <a:gd name="adj1" fmla="val 21689"/>
                      <a:gd name="adj2" fmla="val 0"/>
                    </a:avLst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63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91C093C5-29D6-4230-A879-D3BBEB6445C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067305" y="5778052"/>
                    <a:ext cx="438798" cy="2468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ko-KR" sz="1100" b="1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rPr>
                      <a:t>Frequency Unit </a:t>
                    </a:r>
                    <a:endParaRPr lang="ko-KR" altLang="en-US" sz="11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E0A67750-2514-48BA-B1E9-029A1390DDAA}"/>
                    </a:ext>
                  </a:extLst>
                </p:cNvPr>
                <p:cNvSpPr txBox="1"/>
                <p:nvPr/>
              </p:nvSpPr>
              <p:spPr>
                <a:xfrm>
                  <a:off x="1371795" y="6033617"/>
                  <a:ext cx="2081916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Channel modeling,</a:t>
                  </a:r>
                </a:p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Frequency safety, exploration</a:t>
                  </a:r>
                  <a:endParaRPr lang="ko-KR" altLang="en-US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5" name="그룹 94">
                <a:extLst>
                  <a:ext uri="{FF2B5EF4-FFF2-40B4-BE49-F238E27FC236}">
                    <a16:creationId xmlns:a16="http://schemas.microsoft.com/office/drawing/2014/main" id="{2227878D-B41F-45D2-8088-67D39DD7AD62}"/>
                  </a:ext>
                </a:extLst>
              </p:cNvPr>
              <p:cNvGrpSpPr/>
              <p:nvPr/>
            </p:nvGrpSpPr>
            <p:grpSpPr>
              <a:xfrm>
                <a:off x="5595688" y="5653010"/>
                <a:ext cx="1866946" cy="677446"/>
                <a:chOff x="1257992" y="5770173"/>
                <a:chExt cx="2309515" cy="677446"/>
              </a:xfrm>
            </p:grpSpPr>
            <p:sp>
              <p:nvSpPr>
                <p:cNvPr id="96" name="사각형: 둥근 모서리 95">
                  <a:extLst>
                    <a:ext uri="{FF2B5EF4-FFF2-40B4-BE49-F238E27FC236}">
                      <a16:creationId xmlns:a16="http://schemas.microsoft.com/office/drawing/2014/main" id="{3A868062-F133-4B78-B748-3B3BD949402F}"/>
                    </a:ext>
                  </a:extLst>
                </p:cNvPr>
                <p:cNvSpPr/>
                <p:nvPr/>
              </p:nvSpPr>
              <p:spPr>
                <a:xfrm>
                  <a:off x="1257992" y="6013016"/>
                  <a:ext cx="2309514" cy="43460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/>
                </a:solidFill>
                <a:ln w="63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2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97" name="그룹 96">
                  <a:extLst>
                    <a:ext uri="{FF2B5EF4-FFF2-40B4-BE49-F238E27FC236}">
                      <a16:creationId xmlns:a16="http://schemas.microsoft.com/office/drawing/2014/main" id="{57827645-9A25-49CD-B41A-271EEA62214C}"/>
                    </a:ext>
                  </a:extLst>
                </p:cNvPr>
                <p:cNvGrpSpPr/>
                <p:nvPr/>
              </p:nvGrpSpPr>
              <p:grpSpPr>
                <a:xfrm rot="5400000">
                  <a:off x="2281945" y="4746221"/>
                  <a:ext cx="261610" cy="2309514"/>
                  <a:chOff x="4163269" y="5513354"/>
                  <a:chExt cx="246861" cy="776258"/>
                </a:xfrm>
              </p:grpSpPr>
              <p:sp>
                <p:nvSpPr>
                  <p:cNvPr id="99" name="사각형: 둥근 위쪽 모서리 98">
                    <a:extLst>
                      <a:ext uri="{FF2B5EF4-FFF2-40B4-BE49-F238E27FC236}">
                        <a16:creationId xmlns:a16="http://schemas.microsoft.com/office/drawing/2014/main" id="{1E0A9D03-A11C-4F8A-A616-2151474492A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891681" y="5790875"/>
                    <a:ext cx="776258" cy="221216"/>
                  </a:xfrm>
                  <a:prstGeom prst="round2SameRect">
                    <a:avLst>
                      <a:gd name="adj1" fmla="val 21689"/>
                      <a:gd name="adj2" fmla="val 0"/>
                    </a:avLst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 w="6350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0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A4B3921F-7776-4E7E-90C4-05669F5C6DC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970003" y="5778052"/>
                    <a:ext cx="633394" cy="24686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ko-KR" sz="1100" b="1" dirty="0">
                        <a:ln>
                          <a:solidFill>
                            <a:schemeClr val="tx1"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rPr>
                      <a:t>Global Cooperation Unit</a:t>
                    </a:r>
                    <a:endParaRPr lang="ko-KR" altLang="en-US" sz="11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152CDF02-0D5A-402A-BC61-2836EF3AD3FA}"/>
                    </a:ext>
                  </a:extLst>
                </p:cNvPr>
                <p:cNvSpPr txBox="1"/>
                <p:nvPr/>
              </p:nvSpPr>
              <p:spPr>
                <a:xfrm>
                  <a:off x="1518205" y="6033617"/>
                  <a:ext cx="1789089" cy="4001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Cooperation agenda,</a:t>
                  </a:r>
                </a:p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Global trends monitoring</a:t>
                  </a:r>
                  <a:endParaRPr lang="ko-KR" altLang="en-US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67" name="TextBox 17">
            <a:extLst>
              <a:ext uri="{FF2B5EF4-FFF2-40B4-BE49-F238E27FC236}">
                <a16:creationId xmlns:a16="http://schemas.microsoft.com/office/drawing/2014/main" id="{3BCA3DB7-1002-4987-AEB9-5C02BA661FB8}"/>
              </a:ext>
            </a:extLst>
          </p:cNvPr>
          <p:cNvSpPr txBox="1"/>
          <p:nvPr/>
        </p:nvSpPr>
        <p:spPr>
          <a:xfrm>
            <a:off x="83391" y="253756"/>
            <a:ext cx="783227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Enhancing</a:t>
            </a:r>
            <a:r>
              <a:rPr lang="en-US" altLang="ko-KR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2400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capabilities </a:t>
            </a:r>
            <a:r>
              <a:rPr lang="en-US" altLang="ko-KR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of </a:t>
            </a:r>
            <a:r>
              <a:rPr lang="en-US" altLang="ko-KR" sz="2400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industry, academia, private </a:t>
            </a:r>
            <a:r>
              <a:rPr lang="en-US" altLang="ko-KR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experts, </a:t>
            </a:r>
          </a:p>
          <a:p>
            <a:r>
              <a:rPr lang="en-US" altLang="ko-KR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Flexible </a:t>
            </a:r>
            <a:r>
              <a:rPr lang="en-US" altLang="ko-KR" sz="2400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responding </a:t>
            </a:r>
            <a:r>
              <a:rPr lang="en-US" altLang="ko-KR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external </a:t>
            </a:r>
            <a:r>
              <a:rPr lang="en-US" altLang="ko-KR" sz="2400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uncertainties </a:t>
            </a:r>
            <a:endParaRPr lang="en-US" altLang="ko-KR" sz="2400" b="1" spc="-3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043E675D-EDDB-4B90-B359-267773DDEE06}"/>
              </a:ext>
            </a:extLst>
          </p:cNvPr>
          <p:cNvSpPr txBox="1"/>
          <p:nvPr/>
        </p:nvSpPr>
        <p:spPr>
          <a:xfrm>
            <a:off x="2533265" y="3492967"/>
            <a:ext cx="1864197" cy="4873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spcBef>
                <a:spcPts val="200"/>
              </a:spcBef>
            </a:pP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77800">
                    <a:schemeClr val="bg1"/>
                  </a:glo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Target Assess / Amend</a:t>
            </a:r>
          </a:p>
          <a:p>
            <a:pPr algn="r">
              <a:spcBef>
                <a:spcPts val="200"/>
              </a:spcBef>
            </a:pP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77800">
                    <a:schemeClr val="bg1"/>
                  </a:glo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proposal</a:t>
            </a:r>
            <a:endParaRPr lang="ko-KR" altLang="en-US" sz="12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77800">
                  <a:schemeClr val="bg1"/>
                </a:glow>
              </a:effectLst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B81D9389-8358-4938-93FD-F062FD2E0D0B}"/>
              </a:ext>
            </a:extLst>
          </p:cNvPr>
          <p:cNvSpPr/>
          <p:nvPr/>
        </p:nvSpPr>
        <p:spPr>
          <a:xfrm>
            <a:off x="2590801" y="3738996"/>
            <a:ext cx="1006418" cy="243592"/>
          </a:xfrm>
          <a:prstGeom prst="roundRect">
            <a:avLst/>
          </a:prstGeom>
          <a:solidFill>
            <a:srgbClr val="F66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5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(</a:t>
            </a:r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Rolling Plan</a:t>
            </a:r>
            <a:r>
              <a:rPr lang="en-US" altLang="ko-KR" sz="15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)</a:t>
            </a:r>
            <a:endParaRPr lang="ko-KR" altLang="en-US" sz="15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177800">
                  <a:schemeClr val="bg1"/>
                </a:glow>
              </a:effectLst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65" name="TextBox 17">
            <a:extLst>
              <a:ext uri="{FF2B5EF4-FFF2-40B4-BE49-F238E27FC236}">
                <a16:creationId xmlns:a16="http://schemas.microsoft.com/office/drawing/2014/main" id="{2FA97921-5FFF-41AC-B686-A86C3DB481B8}"/>
              </a:ext>
            </a:extLst>
          </p:cNvPr>
          <p:cNvSpPr txBox="1"/>
          <p:nvPr/>
        </p:nvSpPr>
        <p:spPr>
          <a:xfrm>
            <a:off x="163726" y="6560579"/>
            <a:ext cx="2178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시대를 선도하기 위한 「미래 이동통신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R&amp;D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추진전략」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0D083139-224C-4E62-9D4B-10D106F3342E}"/>
              </a:ext>
            </a:extLst>
          </p:cNvPr>
          <p:cNvSpPr/>
          <p:nvPr/>
        </p:nvSpPr>
        <p:spPr>
          <a:xfrm>
            <a:off x="9725835" y="6645983"/>
            <a:ext cx="180165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3C73C98-6130-4017-B8FB-A5191D548766}"/>
              </a:ext>
            </a:extLst>
          </p:cNvPr>
          <p:cNvSpPr txBox="1"/>
          <p:nvPr/>
        </p:nvSpPr>
        <p:spPr>
          <a:xfrm>
            <a:off x="9397183" y="6561120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0" eaLnBrk="1" latinLnBrk="1" hangingPunct="1"/>
            <a:r>
              <a:rPr lang="en-US" altLang="ko-KR" sz="800" b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16</a:t>
            </a:r>
            <a:endParaRPr lang="ko-KR" altLang="en-US" sz="800" b="1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0BEBBF-9815-4D35-8A21-C3004D0F3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70" name="TextBox 17">
            <a:extLst>
              <a:ext uri="{FF2B5EF4-FFF2-40B4-BE49-F238E27FC236}">
                <a16:creationId xmlns:a16="http://schemas.microsoft.com/office/drawing/2014/main" id="{94FDF387-2030-4768-9681-019F19C3AF91}"/>
              </a:ext>
            </a:extLst>
          </p:cNvPr>
          <p:cNvSpPr txBox="1"/>
          <p:nvPr/>
        </p:nvSpPr>
        <p:spPr>
          <a:xfrm flipH="1">
            <a:off x="-2" y="-3263"/>
            <a:ext cx="1907855" cy="2616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100" b="1" spc="-5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Ⅴ</a:t>
            </a:r>
            <a:r>
              <a:rPr lang="en-US" altLang="ko-KR" sz="1100" b="1" spc="-5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en-US" altLang="ko-KR" sz="1100" b="1" spc="-5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Implementation System</a:t>
            </a:r>
            <a:endParaRPr lang="ko-KR" altLang="en-US" sz="1100" b="1" spc="-5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2" name="TextBox 17">
            <a:extLst>
              <a:ext uri="{FF2B5EF4-FFF2-40B4-BE49-F238E27FC236}">
                <a16:creationId xmlns:a16="http://schemas.microsoft.com/office/drawing/2014/main" id="{E27A60DB-6683-4AA3-816C-B39CF87DCAE3}"/>
              </a:ext>
            </a:extLst>
          </p:cNvPr>
          <p:cNvSpPr txBox="1"/>
          <p:nvPr/>
        </p:nvSpPr>
        <p:spPr>
          <a:xfrm>
            <a:off x="163726" y="6568814"/>
            <a:ext cx="3021981" cy="200055"/>
          </a:xfrm>
          <a:prstGeom prst="rect">
            <a:avLst/>
          </a:prstGeom>
          <a:gradFill>
            <a:gsLst>
              <a:gs pos="0">
                <a:srgbClr val="FEF4E8"/>
              </a:gs>
              <a:gs pos="50000">
                <a:srgbClr val="F9FBFC"/>
              </a:gs>
              <a:gs pos="100000">
                <a:srgbClr val="FEF6EA"/>
              </a:gs>
            </a:gsLst>
            <a:lin ang="0" scaled="1"/>
          </a:gra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Provisional R&amp;D Strategies of Future Mobile Communications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lead the 6G era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EE1DADE7-ED8C-4F52-8755-5CCCDA932504}"/>
              </a:ext>
            </a:extLst>
          </p:cNvPr>
          <p:cNvSpPr/>
          <p:nvPr/>
        </p:nvSpPr>
        <p:spPr>
          <a:xfrm>
            <a:off x="4504474" y="1965565"/>
            <a:ext cx="1436590" cy="154129"/>
          </a:xfrm>
          <a:prstGeom prst="rect">
            <a:avLst/>
          </a:prstGeom>
          <a:solidFill>
            <a:srgbClr val="1D6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E58F1F0E-442A-4386-801B-993DE67B4928}"/>
              </a:ext>
            </a:extLst>
          </p:cNvPr>
          <p:cNvSpPr/>
          <p:nvPr/>
        </p:nvSpPr>
        <p:spPr>
          <a:xfrm>
            <a:off x="4505433" y="2124720"/>
            <a:ext cx="1436590" cy="154129"/>
          </a:xfrm>
          <a:prstGeom prst="rect">
            <a:avLst/>
          </a:prstGeom>
          <a:solidFill>
            <a:srgbClr val="1755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368011" y="1920941"/>
            <a:ext cx="1456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2000" b="1" spc="-3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MSIT</a:t>
            </a:r>
            <a:endParaRPr lang="ko-KR" altLang="en-US" sz="2000" b="1" spc="-3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8358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76701A8-5557-4973-90AF-7A62530DA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990295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5DE434-E3F9-40C0-99D8-111B9CD2CB5F}"/>
              </a:ext>
            </a:extLst>
          </p:cNvPr>
          <p:cNvSpPr txBox="1"/>
          <p:nvPr/>
        </p:nvSpPr>
        <p:spPr>
          <a:xfrm>
            <a:off x="3573710" y="1735293"/>
            <a:ext cx="2994870" cy="584775"/>
          </a:xfrm>
          <a:prstGeom prst="rect">
            <a:avLst/>
          </a:prstGeom>
          <a:gradFill flip="none" rotWithShape="1">
            <a:gsLst>
              <a:gs pos="0">
                <a:srgbClr val="16508F"/>
              </a:gs>
              <a:gs pos="50000">
                <a:srgbClr val="184E8E"/>
              </a:gs>
              <a:gs pos="100000">
                <a:srgbClr val="43ABE8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</a:rPr>
              <a:t>Thank you!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77FDC8-83FC-443D-86E1-33213251AE01}"/>
              </a:ext>
            </a:extLst>
          </p:cNvPr>
          <p:cNvSpPr txBox="1"/>
          <p:nvPr/>
        </p:nvSpPr>
        <p:spPr>
          <a:xfrm>
            <a:off x="970389" y="6116973"/>
            <a:ext cx="2246851" cy="307777"/>
          </a:xfrm>
          <a:prstGeom prst="rect">
            <a:avLst/>
          </a:prstGeom>
          <a:solidFill>
            <a:srgbClr val="07489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Ministry of Science and ICT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62294FF-5227-42A8-8689-46BFDC854587}"/>
              </a:ext>
            </a:extLst>
          </p:cNvPr>
          <p:cNvSpPr/>
          <p:nvPr/>
        </p:nvSpPr>
        <p:spPr>
          <a:xfrm>
            <a:off x="6115574" y="3347207"/>
            <a:ext cx="629175" cy="427839"/>
          </a:xfrm>
          <a:prstGeom prst="rect">
            <a:avLst/>
          </a:prstGeom>
          <a:gradFill flip="none" rotWithShape="1">
            <a:gsLst>
              <a:gs pos="0">
                <a:srgbClr val="3289CC"/>
              </a:gs>
              <a:gs pos="50000">
                <a:srgbClr val="6DCDFF"/>
              </a:gs>
              <a:gs pos="100000">
                <a:srgbClr val="59AC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66585CD-C638-4AAB-8952-9F5FFF414B65}"/>
              </a:ext>
            </a:extLst>
          </p:cNvPr>
          <p:cNvSpPr/>
          <p:nvPr/>
        </p:nvSpPr>
        <p:spPr>
          <a:xfrm>
            <a:off x="6811861" y="3347207"/>
            <a:ext cx="704675" cy="427839"/>
          </a:xfrm>
          <a:prstGeom prst="rect">
            <a:avLst/>
          </a:prstGeom>
          <a:gradFill flip="none" rotWithShape="1">
            <a:gsLst>
              <a:gs pos="0">
                <a:srgbClr val="205CA4"/>
              </a:gs>
              <a:gs pos="50000">
                <a:srgbClr val="4989C8"/>
              </a:gs>
              <a:gs pos="100000">
                <a:srgbClr val="5799D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1AAC1-D89F-4543-A52D-1402F8D9A185}"/>
              </a:ext>
            </a:extLst>
          </p:cNvPr>
          <p:cNvSpPr txBox="1"/>
          <p:nvPr/>
        </p:nvSpPr>
        <p:spPr>
          <a:xfrm>
            <a:off x="6040074" y="3097884"/>
            <a:ext cx="2239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bg1"/>
                </a:solidFill>
              </a:rPr>
              <a:t>Imagination into Reality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15151BD-3E2E-4B60-AC53-31A9D0045AAD}"/>
              </a:ext>
            </a:extLst>
          </p:cNvPr>
          <p:cNvSpPr/>
          <p:nvPr/>
        </p:nvSpPr>
        <p:spPr>
          <a:xfrm>
            <a:off x="2093814" y="3530160"/>
            <a:ext cx="993335" cy="415499"/>
          </a:xfrm>
          <a:prstGeom prst="rect">
            <a:avLst/>
          </a:prstGeom>
          <a:gradFill flip="none" rotWithShape="1">
            <a:gsLst>
              <a:gs pos="0">
                <a:srgbClr val="1E4F93"/>
              </a:gs>
              <a:gs pos="50000">
                <a:srgbClr val="316DB6"/>
              </a:gs>
              <a:gs pos="100000">
                <a:srgbClr val="3A7BC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339A655-9B2D-4261-A947-F4CC6F3733B3}"/>
              </a:ext>
            </a:extLst>
          </p:cNvPr>
          <p:cNvSpPr/>
          <p:nvPr/>
        </p:nvSpPr>
        <p:spPr>
          <a:xfrm>
            <a:off x="3144154" y="3539035"/>
            <a:ext cx="721773" cy="415499"/>
          </a:xfrm>
          <a:prstGeom prst="rect">
            <a:avLst/>
          </a:prstGeom>
          <a:gradFill flip="none" rotWithShape="1">
            <a:gsLst>
              <a:gs pos="0">
                <a:srgbClr val="4388D0"/>
              </a:gs>
              <a:gs pos="50000">
                <a:srgbClr val="4B9AE3"/>
              </a:gs>
              <a:gs pos="100000">
                <a:srgbClr val="48A2E4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27FD803-C437-4998-BDAD-86BF4BB41A06}"/>
              </a:ext>
            </a:extLst>
          </p:cNvPr>
          <p:cNvSpPr/>
          <p:nvPr/>
        </p:nvSpPr>
        <p:spPr>
          <a:xfrm>
            <a:off x="2801923" y="3122679"/>
            <a:ext cx="1082499" cy="415499"/>
          </a:xfrm>
          <a:prstGeom prst="rect">
            <a:avLst/>
          </a:prstGeom>
          <a:gradFill flip="none" rotWithShape="1">
            <a:gsLst>
              <a:gs pos="0">
                <a:srgbClr val="336FB6"/>
              </a:gs>
              <a:gs pos="50000">
                <a:srgbClr val="4381BF"/>
              </a:gs>
              <a:gs pos="100000">
                <a:srgbClr val="4897D3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52A8D-BA09-45F5-B2C0-4F6258C6DA2C}"/>
              </a:ext>
            </a:extLst>
          </p:cNvPr>
          <p:cNvSpPr txBox="1"/>
          <p:nvPr/>
        </p:nvSpPr>
        <p:spPr>
          <a:xfrm>
            <a:off x="1841543" y="3134444"/>
            <a:ext cx="2080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</a:rPr>
              <a:t>Leading</a:t>
            </a:r>
            <a:endParaRPr lang="ko-KR" alt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8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>
            <a:extLst>
              <a:ext uri="{FF2B5EF4-FFF2-40B4-BE49-F238E27FC236}">
                <a16:creationId xmlns:a16="http://schemas.microsoft.com/office/drawing/2014/main" id="{AD30ED6B-B71E-492D-88C2-0A49E0B55F0E}"/>
              </a:ext>
            </a:extLst>
          </p:cNvPr>
          <p:cNvGrpSpPr/>
          <p:nvPr/>
        </p:nvGrpSpPr>
        <p:grpSpPr>
          <a:xfrm>
            <a:off x="1" y="0"/>
            <a:ext cx="9904475" cy="3000375"/>
            <a:chOff x="1" y="0"/>
            <a:chExt cx="9904475" cy="3000375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711CA288-3149-4CC6-82FC-5FED1C8F9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250"/>
            <a:stretch/>
          </p:blipFill>
          <p:spPr>
            <a:xfrm>
              <a:off x="1524" y="0"/>
              <a:ext cx="9902952" cy="3000375"/>
            </a:xfrm>
            <a:prstGeom prst="rect">
              <a:avLst/>
            </a:prstGeom>
          </p:spPr>
        </p:pic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3165F65-4156-4068-8FD7-B08FF6191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2620324"/>
              <a:ext cx="4544839" cy="380051"/>
            </a:xfrm>
            <a:custGeom>
              <a:avLst/>
              <a:gdLst>
                <a:gd name="T0" fmla="*/ 2036 w 2036"/>
                <a:gd name="T1" fmla="*/ 160 h 160"/>
                <a:gd name="T2" fmla="*/ 1918 w 2036"/>
                <a:gd name="T3" fmla="*/ 82 h 160"/>
                <a:gd name="T4" fmla="*/ 1775 w 2036"/>
                <a:gd name="T5" fmla="*/ 0 h 160"/>
                <a:gd name="T6" fmla="*/ 0 w 2036"/>
                <a:gd name="T7" fmla="*/ 0 h 160"/>
                <a:gd name="T8" fmla="*/ 0 w 2036"/>
                <a:gd name="T9" fmla="*/ 160 h 160"/>
                <a:gd name="T10" fmla="*/ 2036 w 2036"/>
                <a:gd name="T11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6" h="160">
                  <a:moveTo>
                    <a:pt x="2036" y="160"/>
                  </a:moveTo>
                  <a:cubicBezTo>
                    <a:pt x="2036" y="160"/>
                    <a:pt x="1962" y="160"/>
                    <a:pt x="1918" y="82"/>
                  </a:cubicBezTo>
                  <a:cubicBezTo>
                    <a:pt x="1874" y="5"/>
                    <a:pt x="1823" y="0"/>
                    <a:pt x="1775" y="0"/>
                  </a:cubicBezTo>
                  <a:cubicBezTo>
                    <a:pt x="1726" y="0"/>
                    <a:pt x="0" y="0"/>
                    <a:pt x="0" y="0"/>
                  </a:cubicBezTo>
                  <a:cubicBezTo>
                    <a:pt x="0" y="160"/>
                    <a:pt x="0" y="160"/>
                    <a:pt x="0" y="160"/>
                  </a:cubicBezTo>
                  <a:lnTo>
                    <a:pt x="2036" y="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D8D103F-BE2C-4090-A974-B458B3C9BE11}"/>
              </a:ext>
            </a:extLst>
          </p:cNvPr>
          <p:cNvSpPr txBox="1"/>
          <p:nvPr/>
        </p:nvSpPr>
        <p:spPr>
          <a:xfrm>
            <a:off x="300280" y="2723685"/>
            <a:ext cx="3583032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00"/>
              </a:spcBef>
            </a:pP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ko-KR" altLang="en-US" sz="11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11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R&amp;D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Strategies of Future Mobile Communications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endParaRPr lang="en-US" altLang="ko-KR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spcBef>
                <a:spcPts val="2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C64B4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to lead the 6G Era  </a:t>
            </a:r>
            <a:endParaRPr lang="en-US" altLang="ko-KR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B979558-BB61-4496-B3FF-A6B7719CD06E}"/>
              </a:ext>
            </a:extLst>
          </p:cNvPr>
          <p:cNvGrpSpPr/>
          <p:nvPr/>
        </p:nvGrpSpPr>
        <p:grpSpPr>
          <a:xfrm>
            <a:off x="413527" y="1558757"/>
            <a:ext cx="3103414" cy="960759"/>
            <a:chOff x="413527" y="1558757"/>
            <a:chExt cx="3103414" cy="96075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5892C8-6356-45C0-B697-F6CF3583BF8B}"/>
                </a:ext>
              </a:extLst>
            </p:cNvPr>
            <p:cNvSpPr txBox="1"/>
            <p:nvPr/>
          </p:nvSpPr>
          <p:spPr>
            <a:xfrm>
              <a:off x="413527" y="1596186"/>
              <a:ext cx="310341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5400" b="1" spc="-8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Contents</a:t>
              </a:r>
              <a:endParaRPr lang="ko-KR" altLang="en-US" sz="5400" b="1" spc="-8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D7FEDB3B-B685-45AC-B8D0-EE2D1F1FD4A6}"/>
                </a:ext>
              </a:extLst>
            </p:cNvPr>
            <p:cNvSpPr/>
            <p:nvPr/>
          </p:nvSpPr>
          <p:spPr>
            <a:xfrm>
              <a:off x="710957" y="1558757"/>
              <a:ext cx="89143" cy="8914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456"/>
            </a:p>
          </p:txBody>
        </p: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16049710-05A3-4AB1-85FC-25DA9300642A}"/>
              </a:ext>
            </a:extLst>
          </p:cNvPr>
          <p:cNvGrpSpPr/>
          <p:nvPr/>
        </p:nvGrpSpPr>
        <p:grpSpPr>
          <a:xfrm>
            <a:off x="504556" y="3460711"/>
            <a:ext cx="8896888" cy="1375709"/>
            <a:chOff x="504556" y="3441661"/>
            <a:chExt cx="8896888" cy="1375709"/>
          </a:xfrm>
        </p:grpSpPr>
        <p:grpSp>
          <p:nvGrpSpPr>
            <p:cNvPr id="83" name="그룹 82">
              <a:extLst>
                <a:ext uri="{FF2B5EF4-FFF2-40B4-BE49-F238E27FC236}">
                  <a16:creationId xmlns:a16="http://schemas.microsoft.com/office/drawing/2014/main" id="{71AB1FE1-B462-4D46-8EDC-950907553326}"/>
                </a:ext>
              </a:extLst>
            </p:cNvPr>
            <p:cNvGrpSpPr/>
            <p:nvPr/>
          </p:nvGrpSpPr>
          <p:grpSpPr>
            <a:xfrm>
              <a:off x="504556" y="3441661"/>
              <a:ext cx="2430780" cy="1375709"/>
              <a:chOff x="504556" y="3441661"/>
              <a:chExt cx="2430780" cy="1375709"/>
            </a:xfrm>
          </p:grpSpPr>
          <p:sp>
            <p:nvSpPr>
              <p:cNvPr id="36" name="TextBox 17">
                <a:extLst>
                  <a:ext uri="{FF2B5EF4-FFF2-40B4-BE49-F238E27FC236}">
                    <a16:creationId xmlns:a16="http://schemas.microsoft.com/office/drawing/2014/main" id="{F9298C4A-8881-4925-8B48-557FAC459B6F}"/>
                  </a:ext>
                </a:extLst>
              </p:cNvPr>
              <p:cNvSpPr txBox="1"/>
              <p:nvPr/>
            </p:nvSpPr>
            <p:spPr>
              <a:xfrm>
                <a:off x="865869" y="4171039"/>
                <a:ext cx="17081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Background &amp;</a:t>
                </a:r>
              </a:p>
              <a:p>
                <a:pPr algn="ctr"/>
                <a:r>
                  <a:rPr lang="en-US" altLang="ko-KR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Development</a:t>
                </a:r>
                <a:endParaRPr lang="ko-KR" altLang="en-US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35" name="직선 연결선 34">
                <a:extLst>
                  <a:ext uri="{FF2B5EF4-FFF2-40B4-BE49-F238E27FC236}">
                    <a16:creationId xmlns:a16="http://schemas.microsoft.com/office/drawing/2014/main" id="{498216F8-8554-4050-8166-C02A6DA3EE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556" y="3820508"/>
                <a:ext cx="2430780" cy="0"/>
              </a:xfrm>
              <a:prstGeom prst="line">
                <a:avLst/>
              </a:prstGeom>
              <a:ln w="158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그룹 39">
                <a:extLst>
                  <a:ext uri="{FF2B5EF4-FFF2-40B4-BE49-F238E27FC236}">
                    <a16:creationId xmlns:a16="http://schemas.microsoft.com/office/drawing/2014/main" id="{9C0DA460-338F-40D0-BB94-14E9D438ED7B}"/>
                  </a:ext>
                </a:extLst>
              </p:cNvPr>
              <p:cNvGrpSpPr/>
              <p:nvPr/>
            </p:nvGrpSpPr>
            <p:grpSpPr>
              <a:xfrm>
                <a:off x="1422429" y="3441661"/>
                <a:ext cx="595035" cy="671235"/>
                <a:chOff x="1550947" y="3487381"/>
                <a:chExt cx="595035" cy="671235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C796844-CC82-4799-9F9B-70708CC2645F}"/>
                    </a:ext>
                  </a:extLst>
                </p:cNvPr>
                <p:cNvSpPr txBox="1"/>
                <p:nvPr/>
              </p:nvSpPr>
              <p:spPr>
                <a:xfrm>
                  <a:off x="1550947" y="3573841"/>
                  <a:ext cx="595035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3200" b="1" u="sng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B0F0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Ⅰ</a:t>
                  </a:r>
                  <a:endParaRPr lang="ko-KR" altLang="en-US" sz="3200" b="1" u="sng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B0F0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33E2160-0140-4D13-A4D7-A11981AA4B45}"/>
                    </a:ext>
                  </a:extLst>
                </p:cNvPr>
                <p:cNvSpPr txBox="1"/>
                <p:nvPr/>
              </p:nvSpPr>
              <p:spPr>
                <a:xfrm>
                  <a:off x="1571785" y="3487381"/>
                  <a:ext cx="553357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60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B0F0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CHAPTER</a:t>
                  </a:r>
                  <a:endParaRPr lang="ko-KR" altLang="en-US" sz="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B0F0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84" name="그룹 83">
              <a:extLst>
                <a:ext uri="{FF2B5EF4-FFF2-40B4-BE49-F238E27FC236}">
                  <a16:creationId xmlns:a16="http://schemas.microsoft.com/office/drawing/2014/main" id="{BCD46B57-7E77-471D-9A6C-4378C2FE8688}"/>
                </a:ext>
              </a:extLst>
            </p:cNvPr>
            <p:cNvGrpSpPr/>
            <p:nvPr/>
          </p:nvGrpSpPr>
          <p:grpSpPr>
            <a:xfrm>
              <a:off x="3615619" y="3441661"/>
              <a:ext cx="2775656" cy="1098710"/>
              <a:chOff x="382565" y="3441661"/>
              <a:chExt cx="2775656" cy="1098710"/>
            </a:xfrm>
          </p:grpSpPr>
          <p:sp>
            <p:nvSpPr>
              <p:cNvPr id="85" name="TextBox 17">
                <a:extLst>
                  <a:ext uri="{FF2B5EF4-FFF2-40B4-BE49-F238E27FC236}">
                    <a16:creationId xmlns:a16="http://schemas.microsoft.com/office/drawing/2014/main" id="{2914FAF1-406B-4164-85BC-A27534BED776}"/>
                  </a:ext>
                </a:extLst>
              </p:cNvPr>
              <p:cNvSpPr txBox="1"/>
              <p:nvPr/>
            </p:nvSpPr>
            <p:spPr>
              <a:xfrm>
                <a:off x="382565" y="4171039"/>
                <a:ext cx="2775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Trends &amp; Implications</a:t>
                </a:r>
                <a:endParaRPr lang="ko-KR" altLang="en-US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86" name="직선 연결선 85">
                <a:extLst>
                  <a:ext uri="{FF2B5EF4-FFF2-40B4-BE49-F238E27FC236}">
                    <a16:creationId xmlns:a16="http://schemas.microsoft.com/office/drawing/2014/main" id="{5419E78F-6071-400F-A345-42384A2451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556" y="3820508"/>
                <a:ext cx="2430780" cy="0"/>
              </a:xfrm>
              <a:prstGeom prst="line">
                <a:avLst/>
              </a:prstGeom>
              <a:ln w="158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7" name="그룹 86">
                <a:extLst>
                  <a:ext uri="{FF2B5EF4-FFF2-40B4-BE49-F238E27FC236}">
                    <a16:creationId xmlns:a16="http://schemas.microsoft.com/office/drawing/2014/main" id="{87757190-AE29-483F-92AE-82F28F6498BE}"/>
                  </a:ext>
                </a:extLst>
              </p:cNvPr>
              <p:cNvGrpSpPr/>
              <p:nvPr/>
            </p:nvGrpSpPr>
            <p:grpSpPr>
              <a:xfrm>
                <a:off x="1422429" y="3441661"/>
                <a:ext cx="595035" cy="671235"/>
                <a:chOff x="1550947" y="3487381"/>
                <a:chExt cx="595035" cy="671235"/>
              </a:xfrm>
            </p:grpSpPr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2492390E-842B-4457-AC53-D1A2536A1559}"/>
                    </a:ext>
                  </a:extLst>
                </p:cNvPr>
                <p:cNvSpPr txBox="1"/>
                <p:nvPr/>
              </p:nvSpPr>
              <p:spPr>
                <a:xfrm>
                  <a:off x="1550947" y="3573841"/>
                  <a:ext cx="595035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3200" b="1" u="sng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C64B4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Ⅱ</a:t>
                  </a:r>
                  <a:endParaRPr lang="ko-KR" altLang="en-US" sz="3200" b="1" u="sng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8F2EA2ED-16DF-4979-A7F7-A43D8703C982}"/>
                    </a:ext>
                  </a:extLst>
                </p:cNvPr>
                <p:cNvSpPr txBox="1"/>
                <p:nvPr/>
              </p:nvSpPr>
              <p:spPr>
                <a:xfrm>
                  <a:off x="1571785" y="3487381"/>
                  <a:ext cx="553357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60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C64B4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CHAPTER</a:t>
                  </a:r>
                  <a:endParaRPr lang="ko-KR" altLang="en-US" sz="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4C78E92C-A7C4-45B8-B8DE-B57B7008E630}"/>
                </a:ext>
              </a:extLst>
            </p:cNvPr>
            <p:cNvGrpSpPr/>
            <p:nvPr/>
          </p:nvGrpSpPr>
          <p:grpSpPr>
            <a:xfrm>
              <a:off x="6970664" y="3441661"/>
              <a:ext cx="2430780" cy="1098710"/>
              <a:chOff x="504556" y="3441661"/>
              <a:chExt cx="2430780" cy="1098710"/>
            </a:xfrm>
          </p:grpSpPr>
          <p:sp>
            <p:nvSpPr>
              <p:cNvPr id="91" name="TextBox 17">
                <a:extLst>
                  <a:ext uri="{FF2B5EF4-FFF2-40B4-BE49-F238E27FC236}">
                    <a16:creationId xmlns:a16="http://schemas.microsoft.com/office/drawing/2014/main" id="{DD557E3C-783C-486C-A9D0-4B833D3EA45B}"/>
                  </a:ext>
                </a:extLst>
              </p:cNvPr>
              <p:cNvSpPr txBox="1"/>
              <p:nvPr/>
            </p:nvSpPr>
            <p:spPr>
              <a:xfrm>
                <a:off x="622436" y="4171039"/>
                <a:ext cx="21950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Vision &amp; Strategies</a:t>
                </a:r>
                <a:endParaRPr lang="ko-KR" altLang="en-US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92" name="직선 연결선 91">
                <a:extLst>
                  <a:ext uri="{FF2B5EF4-FFF2-40B4-BE49-F238E27FC236}">
                    <a16:creationId xmlns:a16="http://schemas.microsoft.com/office/drawing/2014/main" id="{82B2ED08-41D1-465A-9BC2-FC19BE0819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556" y="3820508"/>
                <a:ext cx="2430780" cy="0"/>
              </a:xfrm>
              <a:prstGeom prst="line">
                <a:avLst/>
              </a:prstGeom>
              <a:ln w="158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3" name="그룹 92">
                <a:extLst>
                  <a:ext uri="{FF2B5EF4-FFF2-40B4-BE49-F238E27FC236}">
                    <a16:creationId xmlns:a16="http://schemas.microsoft.com/office/drawing/2014/main" id="{E032AFA5-DA78-4983-A458-AF2A4BEE6CDF}"/>
                  </a:ext>
                </a:extLst>
              </p:cNvPr>
              <p:cNvGrpSpPr/>
              <p:nvPr/>
            </p:nvGrpSpPr>
            <p:grpSpPr>
              <a:xfrm>
                <a:off x="1422429" y="3441661"/>
                <a:ext cx="595035" cy="671235"/>
                <a:chOff x="1550947" y="3487381"/>
                <a:chExt cx="595035" cy="671235"/>
              </a:xfrm>
            </p:grpSpPr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4F82A7A0-3832-4692-8680-2009C46F30FD}"/>
                    </a:ext>
                  </a:extLst>
                </p:cNvPr>
                <p:cNvSpPr txBox="1"/>
                <p:nvPr/>
              </p:nvSpPr>
              <p:spPr>
                <a:xfrm>
                  <a:off x="1550947" y="3573841"/>
                  <a:ext cx="595035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3200" b="1" u="sng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2060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Ⅲ</a:t>
                  </a:r>
                  <a:endParaRPr lang="ko-KR" altLang="en-US" sz="3200" b="1" u="sng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2060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A631BDDD-7DAF-4BDA-8B04-A66575DBFC37}"/>
                    </a:ext>
                  </a:extLst>
                </p:cNvPr>
                <p:cNvSpPr txBox="1"/>
                <p:nvPr/>
              </p:nvSpPr>
              <p:spPr>
                <a:xfrm>
                  <a:off x="1571785" y="3487381"/>
                  <a:ext cx="553357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60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2060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CHAPTER</a:t>
                  </a:r>
                  <a:endParaRPr lang="ko-KR" altLang="en-US" sz="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2060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92AAEDA3-C8F7-4C7A-930E-42502658E61E}"/>
              </a:ext>
            </a:extLst>
          </p:cNvPr>
          <p:cNvGrpSpPr/>
          <p:nvPr/>
        </p:nvGrpSpPr>
        <p:grpSpPr>
          <a:xfrm>
            <a:off x="504556" y="5077036"/>
            <a:ext cx="8896888" cy="1098710"/>
            <a:chOff x="504556" y="3441661"/>
            <a:chExt cx="8896888" cy="1098710"/>
          </a:xfrm>
        </p:grpSpPr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FE3D5DE3-7C7F-47A1-95E4-12EAB9DB3685}"/>
                </a:ext>
              </a:extLst>
            </p:cNvPr>
            <p:cNvGrpSpPr/>
            <p:nvPr/>
          </p:nvGrpSpPr>
          <p:grpSpPr>
            <a:xfrm>
              <a:off x="504556" y="3441661"/>
              <a:ext cx="2430780" cy="1098710"/>
              <a:chOff x="504556" y="3441661"/>
              <a:chExt cx="2430780" cy="1098710"/>
            </a:xfrm>
          </p:grpSpPr>
          <p:sp>
            <p:nvSpPr>
              <p:cNvPr id="111" name="TextBox 17">
                <a:extLst>
                  <a:ext uri="{FF2B5EF4-FFF2-40B4-BE49-F238E27FC236}">
                    <a16:creationId xmlns:a16="http://schemas.microsoft.com/office/drawing/2014/main" id="{FB6D296E-8752-41B0-82F8-118DE5198917}"/>
                  </a:ext>
                </a:extLst>
              </p:cNvPr>
              <p:cNvSpPr txBox="1"/>
              <p:nvPr/>
            </p:nvSpPr>
            <p:spPr>
              <a:xfrm>
                <a:off x="769719" y="4171039"/>
                <a:ext cx="19004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Key Action Plans</a:t>
                </a:r>
                <a:endParaRPr lang="ko-KR" altLang="en-US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112" name="직선 연결선 111">
                <a:extLst>
                  <a:ext uri="{FF2B5EF4-FFF2-40B4-BE49-F238E27FC236}">
                    <a16:creationId xmlns:a16="http://schemas.microsoft.com/office/drawing/2014/main" id="{41FCC607-4066-4DF4-B32B-91A57BD3D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556" y="3820508"/>
                <a:ext cx="2430780" cy="0"/>
              </a:xfrm>
              <a:prstGeom prst="line">
                <a:avLst/>
              </a:prstGeom>
              <a:ln w="158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3" name="그룹 112">
                <a:extLst>
                  <a:ext uri="{FF2B5EF4-FFF2-40B4-BE49-F238E27FC236}">
                    <a16:creationId xmlns:a16="http://schemas.microsoft.com/office/drawing/2014/main" id="{E51B4822-5008-44A5-90A8-DD23AECAF43C}"/>
                  </a:ext>
                </a:extLst>
              </p:cNvPr>
              <p:cNvGrpSpPr/>
              <p:nvPr/>
            </p:nvGrpSpPr>
            <p:grpSpPr>
              <a:xfrm>
                <a:off x="1422429" y="3441661"/>
                <a:ext cx="595035" cy="671235"/>
                <a:chOff x="1550947" y="3487381"/>
                <a:chExt cx="595035" cy="671235"/>
              </a:xfrm>
            </p:grpSpPr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19A02458-5D1A-4D19-ABD2-3BE590E11DC6}"/>
                    </a:ext>
                  </a:extLst>
                </p:cNvPr>
                <p:cNvSpPr txBox="1"/>
                <p:nvPr/>
              </p:nvSpPr>
              <p:spPr>
                <a:xfrm>
                  <a:off x="1550947" y="3573841"/>
                  <a:ext cx="595035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3200" b="1" u="sng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2060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Ⅳ</a:t>
                  </a:r>
                  <a:endParaRPr lang="ko-KR" altLang="en-US" sz="3200" b="1" u="sng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2060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313B4033-706E-4CF3-87A7-0E1935FCA742}"/>
                    </a:ext>
                  </a:extLst>
                </p:cNvPr>
                <p:cNvSpPr txBox="1"/>
                <p:nvPr/>
              </p:nvSpPr>
              <p:spPr>
                <a:xfrm>
                  <a:off x="1571785" y="3487381"/>
                  <a:ext cx="553357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60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2060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CHAPTER</a:t>
                  </a:r>
                  <a:endParaRPr lang="ko-KR" altLang="en-US" sz="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2060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2F91774B-EF6A-4477-B34D-159160F1AECA}"/>
                </a:ext>
              </a:extLst>
            </p:cNvPr>
            <p:cNvGrpSpPr/>
            <p:nvPr/>
          </p:nvGrpSpPr>
          <p:grpSpPr>
            <a:xfrm>
              <a:off x="3615619" y="3441661"/>
              <a:ext cx="2674771" cy="1098710"/>
              <a:chOff x="382565" y="3441661"/>
              <a:chExt cx="2674771" cy="1098710"/>
            </a:xfrm>
          </p:grpSpPr>
          <p:sp>
            <p:nvSpPr>
              <p:cNvPr id="106" name="TextBox 17">
                <a:extLst>
                  <a:ext uri="{FF2B5EF4-FFF2-40B4-BE49-F238E27FC236}">
                    <a16:creationId xmlns:a16="http://schemas.microsoft.com/office/drawing/2014/main" id="{BEE05A2E-435E-4E35-B592-81E2642C9F17}"/>
                  </a:ext>
                </a:extLst>
              </p:cNvPr>
              <p:cNvSpPr txBox="1"/>
              <p:nvPr/>
            </p:nvSpPr>
            <p:spPr>
              <a:xfrm>
                <a:off x="382565" y="4171039"/>
                <a:ext cx="26747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Implementation System</a:t>
                </a:r>
                <a:endParaRPr lang="ko-KR" altLang="en-US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cxnSp>
            <p:nvCxnSpPr>
              <p:cNvPr id="107" name="직선 연결선 106">
                <a:extLst>
                  <a:ext uri="{FF2B5EF4-FFF2-40B4-BE49-F238E27FC236}">
                    <a16:creationId xmlns:a16="http://schemas.microsoft.com/office/drawing/2014/main" id="{A7374E70-44A7-4E7B-B2D6-24126245C5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4556" y="3820508"/>
                <a:ext cx="2430780" cy="0"/>
              </a:xfrm>
              <a:prstGeom prst="line">
                <a:avLst/>
              </a:prstGeom>
              <a:ln w="158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그룹 107">
                <a:extLst>
                  <a:ext uri="{FF2B5EF4-FFF2-40B4-BE49-F238E27FC236}">
                    <a16:creationId xmlns:a16="http://schemas.microsoft.com/office/drawing/2014/main" id="{3ACB4E8C-13E7-4320-AF6C-F8811968D003}"/>
                  </a:ext>
                </a:extLst>
              </p:cNvPr>
              <p:cNvGrpSpPr/>
              <p:nvPr/>
            </p:nvGrpSpPr>
            <p:grpSpPr>
              <a:xfrm>
                <a:off x="1422429" y="3441661"/>
                <a:ext cx="595035" cy="671235"/>
                <a:chOff x="1550947" y="3487381"/>
                <a:chExt cx="595035" cy="671235"/>
              </a:xfrm>
            </p:grpSpPr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26915A10-FF28-4A92-83C2-DCF90058ECC7}"/>
                    </a:ext>
                  </a:extLst>
                </p:cNvPr>
                <p:cNvSpPr txBox="1"/>
                <p:nvPr/>
              </p:nvSpPr>
              <p:spPr>
                <a:xfrm>
                  <a:off x="1550947" y="3573841"/>
                  <a:ext cx="595035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3200" b="1" u="sng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C64B4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Ⅴ</a:t>
                  </a:r>
                  <a:endParaRPr lang="ko-KR" altLang="en-US" sz="3200" b="1" u="sng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CD050B72-4FEF-491D-9387-5113CC9F5D1C}"/>
                    </a:ext>
                  </a:extLst>
                </p:cNvPr>
                <p:cNvSpPr txBox="1"/>
                <p:nvPr/>
              </p:nvSpPr>
              <p:spPr>
                <a:xfrm>
                  <a:off x="1571785" y="3487381"/>
                  <a:ext cx="553357" cy="184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60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C64B4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CHAPTER</a:t>
                  </a:r>
                  <a:endParaRPr lang="ko-KR" altLang="en-US" sz="6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102" name="직선 연결선 101">
              <a:extLst>
                <a:ext uri="{FF2B5EF4-FFF2-40B4-BE49-F238E27FC236}">
                  <a16:creationId xmlns:a16="http://schemas.microsoft.com/office/drawing/2014/main" id="{2A1EB39F-8FE7-4F9D-80BF-E2B4802B7D74}"/>
                </a:ext>
              </a:extLst>
            </p:cNvPr>
            <p:cNvCxnSpPr>
              <a:cxnSpLocks/>
            </p:cNvCxnSpPr>
            <p:nvPr/>
          </p:nvCxnSpPr>
          <p:spPr>
            <a:xfrm>
              <a:off x="6970664" y="3820508"/>
              <a:ext cx="2430780" cy="0"/>
            </a:xfrm>
            <a:prstGeom prst="line">
              <a:avLst/>
            </a:prstGeom>
            <a:ln w="158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9B7472D3-6EDD-4642-BBBD-F81B826FB72D}"/>
              </a:ext>
            </a:extLst>
          </p:cNvPr>
          <p:cNvGrpSpPr/>
          <p:nvPr/>
        </p:nvGrpSpPr>
        <p:grpSpPr>
          <a:xfrm>
            <a:off x="3429000" y="3518065"/>
            <a:ext cx="3048000" cy="2641071"/>
            <a:chOff x="3429000" y="3518065"/>
            <a:chExt cx="3048000" cy="2641071"/>
          </a:xfrm>
        </p:grpSpPr>
        <p:grpSp>
          <p:nvGrpSpPr>
            <p:cNvPr id="121" name="그룹 120">
              <a:extLst>
                <a:ext uri="{FF2B5EF4-FFF2-40B4-BE49-F238E27FC236}">
                  <a16:creationId xmlns:a16="http://schemas.microsoft.com/office/drawing/2014/main" id="{92C6BA98-ED2E-4A5C-8CA7-195F84E12F07}"/>
                </a:ext>
              </a:extLst>
            </p:cNvPr>
            <p:cNvGrpSpPr/>
            <p:nvPr/>
          </p:nvGrpSpPr>
          <p:grpSpPr>
            <a:xfrm>
              <a:off x="3429000" y="3518065"/>
              <a:ext cx="0" cy="2641071"/>
              <a:chOff x="381000" y="3518065"/>
              <a:chExt cx="0" cy="2641071"/>
            </a:xfrm>
          </p:grpSpPr>
          <p:cxnSp>
            <p:nvCxnSpPr>
              <p:cNvPr id="122" name="직선 연결선 121">
                <a:extLst>
                  <a:ext uri="{FF2B5EF4-FFF2-40B4-BE49-F238E27FC236}">
                    <a16:creationId xmlns:a16="http://schemas.microsoft.com/office/drawing/2014/main" id="{E8509A8D-45B6-4D46-9C7F-5D967AF1C9EF}"/>
                  </a:ext>
                </a:extLst>
              </p:cNvPr>
              <p:cNvCxnSpPr/>
              <p:nvPr/>
            </p:nvCxnSpPr>
            <p:spPr>
              <a:xfrm>
                <a:off x="381000" y="3518065"/>
                <a:ext cx="0" cy="1044000"/>
              </a:xfrm>
              <a:prstGeom prst="line">
                <a:avLst/>
              </a:prstGeom>
              <a:ln w="15875" cap="rnd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직선 연결선 122">
                <a:extLst>
                  <a:ext uri="{FF2B5EF4-FFF2-40B4-BE49-F238E27FC236}">
                    <a16:creationId xmlns:a16="http://schemas.microsoft.com/office/drawing/2014/main" id="{BE4195B0-5297-4042-A746-5E8C5AFAE76A}"/>
                  </a:ext>
                </a:extLst>
              </p:cNvPr>
              <p:cNvCxnSpPr/>
              <p:nvPr/>
            </p:nvCxnSpPr>
            <p:spPr>
              <a:xfrm>
                <a:off x="381000" y="5115136"/>
                <a:ext cx="0" cy="1044000"/>
              </a:xfrm>
              <a:prstGeom prst="line">
                <a:avLst/>
              </a:prstGeom>
              <a:ln w="15875" cap="rnd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그룹 123">
              <a:extLst>
                <a:ext uri="{FF2B5EF4-FFF2-40B4-BE49-F238E27FC236}">
                  <a16:creationId xmlns:a16="http://schemas.microsoft.com/office/drawing/2014/main" id="{A916D0BC-E376-456F-8066-BD6E0C2F2497}"/>
                </a:ext>
              </a:extLst>
            </p:cNvPr>
            <p:cNvGrpSpPr/>
            <p:nvPr/>
          </p:nvGrpSpPr>
          <p:grpSpPr>
            <a:xfrm>
              <a:off x="6477000" y="3518065"/>
              <a:ext cx="0" cy="2641071"/>
              <a:chOff x="381000" y="3518065"/>
              <a:chExt cx="0" cy="2641071"/>
            </a:xfrm>
          </p:grpSpPr>
          <p:cxnSp>
            <p:nvCxnSpPr>
              <p:cNvPr id="125" name="직선 연결선 124">
                <a:extLst>
                  <a:ext uri="{FF2B5EF4-FFF2-40B4-BE49-F238E27FC236}">
                    <a16:creationId xmlns:a16="http://schemas.microsoft.com/office/drawing/2014/main" id="{0DD11616-83F8-4EE5-BFA7-F770B226BDBC}"/>
                  </a:ext>
                </a:extLst>
              </p:cNvPr>
              <p:cNvCxnSpPr/>
              <p:nvPr/>
            </p:nvCxnSpPr>
            <p:spPr>
              <a:xfrm>
                <a:off x="381000" y="3518065"/>
                <a:ext cx="0" cy="1044000"/>
              </a:xfrm>
              <a:prstGeom prst="line">
                <a:avLst/>
              </a:prstGeom>
              <a:ln w="15875" cap="rnd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직선 연결선 125">
                <a:extLst>
                  <a:ext uri="{FF2B5EF4-FFF2-40B4-BE49-F238E27FC236}">
                    <a16:creationId xmlns:a16="http://schemas.microsoft.com/office/drawing/2014/main" id="{DE73CE4B-AE14-4D66-B2A3-CE34D98FA5DC}"/>
                  </a:ext>
                </a:extLst>
              </p:cNvPr>
              <p:cNvCxnSpPr/>
              <p:nvPr/>
            </p:nvCxnSpPr>
            <p:spPr>
              <a:xfrm>
                <a:off x="381000" y="5115136"/>
                <a:ext cx="0" cy="1044000"/>
              </a:xfrm>
              <a:prstGeom prst="line">
                <a:avLst/>
              </a:prstGeom>
              <a:ln w="15875" cap="rnd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1" name="직선 연결선 130">
            <a:extLst>
              <a:ext uri="{FF2B5EF4-FFF2-40B4-BE49-F238E27FC236}">
                <a16:creationId xmlns:a16="http://schemas.microsoft.com/office/drawing/2014/main" id="{B8B974FA-FE47-4C5A-BA3E-FA49C05F7FC4}"/>
              </a:ext>
            </a:extLst>
          </p:cNvPr>
          <p:cNvCxnSpPr>
            <a:cxnSpLocks/>
          </p:cNvCxnSpPr>
          <p:nvPr/>
        </p:nvCxnSpPr>
        <p:spPr>
          <a:xfrm flipH="1">
            <a:off x="378429" y="4815008"/>
            <a:ext cx="9146571" cy="0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AE9D96F-2EC6-4D90-9E0A-42632E9233BF}"/>
              </a:ext>
            </a:extLst>
          </p:cNvPr>
          <p:cNvSpPr txBox="1"/>
          <p:nvPr/>
        </p:nvSpPr>
        <p:spPr>
          <a:xfrm>
            <a:off x="968365" y="534981"/>
            <a:ext cx="2246851" cy="307777"/>
          </a:xfrm>
          <a:prstGeom prst="rect">
            <a:avLst/>
          </a:prstGeom>
          <a:gradFill flip="none" rotWithShape="1">
            <a:gsLst>
              <a:gs pos="0">
                <a:srgbClr val="09377A"/>
              </a:gs>
              <a:gs pos="50000">
                <a:srgbClr val="12529C"/>
              </a:gs>
              <a:gs pos="100000">
                <a:srgbClr val="1057A5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Ministry of Science and ICT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70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59191B8-3218-4E03-AE1F-5D2888757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" y="0"/>
            <a:ext cx="9902952" cy="6858000"/>
          </a:xfrm>
          <a:prstGeom prst="rect">
            <a:avLst/>
          </a:prstGeom>
        </p:spPr>
      </p:pic>
      <p:sp>
        <p:nvSpPr>
          <p:cNvPr id="44" name="TextBox 17">
            <a:extLst>
              <a:ext uri="{FF2B5EF4-FFF2-40B4-BE49-F238E27FC236}">
                <a16:creationId xmlns:a16="http://schemas.microsoft.com/office/drawing/2014/main" id="{9ABC65C2-E3A4-46F6-9418-14F9194364C9}"/>
              </a:ext>
            </a:extLst>
          </p:cNvPr>
          <p:cNvSpPr txBox="1"/>
          <p:nvPr/>
        </p:nvSpPr>
        <p:spPr>
          <a:xfrm>
            <a:off x="163726" y="6560579"/>
            <a:ext cx="30219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Provisional R&amp;D Strategies of Future Mobile Communications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lead the 6G era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3666EB39-DA89-49E0-81DA-A9B608609E98}"/>
              </a:ext>
            </a:extLst>
          </p:cNvPr>
          <p:cNvGrpSpPr/>
          <p:nvPr/>
        </p:nvGrpSpPr>
        <p:grpSpPr>
          <a:xfrm>
            <a:off x="1371492" y="5715561"/>
            <a:ext cx="740730" cy="393832"/>
            <a:chOff x="1398859" y="5447925"/>
            <a:chExt cx="740730" cy="393832"/>
          </a:xfrm>
        </p:grpSpPr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E1BB7E12-DB24-4665-8F08-06310503858B}"/>
                </a:ext>
              </a:extLst>
            </p:cNvPr>
            <p:cNvSpPr/>
            <p:nvPr/>
          </p:nvSpPr>
          <p:spPr>
            <a:xfrm flipV="1">
              <a:off x="1444389" y="5521516"/>
              <a:ext cx="695200" cy="320241"/>
            </a:xfrm>
            <a:custGeom>
              <a:avLst/>
              <a:gdLst>
                <a:gd name="connsiteX0" fmla="*/ 1294646 w 1294646"/>
                <a:gd name="connsiteY0" fmla="*/ 0 h 977774"/>
                <a:gd name="connsiteX1" fmla="*/ 0 w 1294646"/>
                <a:gd name="connsiteY1" fmla="*/ 0 h 977774"/>
                <a:gd name="connsiteX2" fmla="*/ 0 w 1294646"/>
                <a:gd name="connsiteY2" fmla="*/ 977774 h 97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4646" h="977774">
                  <a:moveTo>
                    <a:pt x="1294646" y="0"/>
                  </a:moveTo>
                  <a:lnTo>
                    <a:pt x="0" y="0"/>
                  </a:lnTo>
                  <a:lnTo>
                    <a:pt x="0" y="977774"/>
                  </a:lnTo>
                </a:path>
              </a:pathLst>
            </a:custGeom>
            <a:noFill/>
            <a:ln w="19050" cap="rnd">
              <a:solidFill>
                <a:srgbClr val="009FC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0EBCDEDE-2391-47AC-8D68-3E1152F52287}"/>
                </a:ext>
              </a:extLst>
            </p:cNvPr>
            <p:cNvSpPr/>
            <p:nvPr/>
          </p:nvSpPr>
          <p:spPr>
            <a:xfrm flipV="1">
              <a:off x="1398859" y="5447925"/>
              <a:ext cx="91057" cy="9348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9F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C04F4641-F4DF-4A17-BAF8-EB3A55D9CC3D}"/>
              </a:ext>
            </a:extLst>
          </p:cNvPr>
          <p:cNvGrpSpPr/>
          <p:nvPr/>
        </p:nvGrpSpPr>
        <p:grpSpPr>
          <a:xfrm flipV="1">
            <a:off x="4907471" y="3167116"/>
            <a:ext cx="91057" cy="833695"/>
            <a:chOff x="8732069" y="3887738"/>
            <a:chExt cx="91057" cy="812042"/>
          </a:xfrm>
        </p:grpSpPr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91D493FF-A6B2-4902-AC78-29F56C9F91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7598" y="3887738"/>
              <a:ext cx="9526" cy="806759"/>
            </a:xfrm>
            <a:prstGeom prst="line">
              <a:avLst/>
            </a:prstGeom>
            <a:noFill/>
            <a:ln w="19050" cap="rnd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F3543C6A-C01F-44AC-B64A-0548754EB5B2}"/>
                </a:ext>
              </a:extLst>
            </p:cNvPr>
            <p:cNvSpPr/>
            <p:nvPr/>
          </p:nvSpPr>
          <p:spPr>
            <a:xfrm flipH="1">
              <a:off x="8732069" y="4608723"/>
              <a:ext cx="91057" cy="9105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7183329-266F-4BA4-B472-BC5E4064CBBF}"/>
              </a:ext>
            </a:extLst>
          </p:cNvPr>
          <p:cNvGrpSpPr/>
          <p:nvPr/>
        </p:nvGrpSpPr>
        <p:grpSpPr>
          <a:xfrm>
            <a:off x="3132350" y="1230636"/>
            <a:ext cx="3579570" cy="2312384"/>
            <a:chOff x="3132350" y="1019184"/>
            <a:chExt cx="3579570" cy="2312384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AB343049-60E8-4376-9D7D-15C9A60CE371}"/>
                </a:ext>
              </a:extLst>
            </p:cNvPr>
            <p:cNvGrpSpPr/>
            <p:nvPr/>
          </p:nvGrpSpPr>
          <p:grpSpPr>
            <a:xfrm flipH="1">
              <a:off x="3132350" y="1611518"/>
              <a:ext cx="3579570" cy="1720050"/>
              <a:chOff x="-303014" y="3575215"/>
              <a:chExt cx="3579570" cy="1720050"/>
            </a:xfrm>
          </p:grpSpPr>
          <p:grpSp>
            <p:nvGrpSpPr>
              <p:cNvPr id="32" name="그룹 31">
                <a:extLst>
                  <a:ext uri="{FF2B5EF4-FFF2-40B4-BE49-F238E27FC236}">
                    <a16:creationId xmlns:a16="http://schemas.microsoft.com/office/drawing/2014/main" id="{52F8504B-BE84-40E2-98D8-9AA69CFA151D}"/>
                  </a:ext>
                </a:extLst>
              </p:cNvPr>
              <p:cNvGrpSpPr/>
              <p:nvPr/>
            </p:nvGrpSpPr>
            <p:grpSpPr>
              <a:xfrm>
                <a:off x="-1" y="3575215"/>
                <a:ext cx="2973562" cy="376347"/>
                <a:chOff x="-1" y="3575215"/>
                <a:chExt cx="2973562" cy="376347"/>
              </a:xfrm>
            </p:grpSpPr>
            <p:sp>
              <p:nvSpPr>
                <p:cNvPr id="36" name="사각형: 둥근 모서리 35">
                  <a:extLst>
                    <a:ext uri="{FF2B5EF4-FFF2-40B4-BE49-F238E27FC236}">
                      <a16:creationId xmlns:a16="http://schemas.microsoft.com/office/drawing/2014/main" id="{6B2E5544-EB02-44EF-98CB-5D305C5847C2}"/>
                    </a:ext>
                  </a:extLst>
                </p:cNvPr>
                <p:cNvSpPr/>
                <p:nvPr/>
              </p:nvSpPr>
              <p:spPr>
                <a:xfrm rot="5400000">
                  <a:off x="1298606" y="2276608"/>
                  <a:ext cx="376347" cy="2973562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73938" tIns="36969" rIns="73938" bIns="3696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456"/>
                </a:p>
              </p:txBody>
            </p:sp>
            <p:sp>
              <p:nvSpPr>
                <p:cNvPr id="37" name="TextBox 17">
                  <a:extLst>
                    <a:ext uri="{FF2B5EF4-FFF2-40B4-BE49-F238E27FC236}">
                      <a16:creationId xmlns:a16="http://schemas.microsoft.com/office/drawing/2014/main" id="{6F7BF946-DC5E-4157-9EF2-4CDFC771DAC6}"/>
                    </a:ext>
                  </a:extLst>
                </p:cNvPr>
                <p:cNvSpPr txBox="1"/>
                <p:nvPr/>
              </p:nvSpPr>
              <p:spPr>
                <a:xfrm>
                  <a:off x="42916" y="3612397"/>
                  <a:ext cx="28877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14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World’s 1</a:t>
                  </a:r>
                  <a:r>
                    <a:rPr lang="en-US" altLang="ko-KR" sz="1400" b="1" baseline="3000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st</a:t>
                  </a:r>
                  <a:r>
                    <a:rPr lang="en-US" altLang="ko-KR" sz="14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5G Commercialization</a:t>
                  </a:r>
                  <a:endPara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33" name="TextBox 17">
                <a:extLst>
                  <a:ext uri="{FF2B5EF4-FFF2-40B4-BE49-F238E27FC236}">
                    <a16:creationId xmlns:a16="http://schemas.microsoft.com/office/drawing/2014/main" id="{B63BDE17-500C-41EF-B2DC-0A90598B8AC4}"/>
                  </a:ext>
                </a:extLst>
              </p:cNvPr>
              <p:cNvSpPr txBox="1"/>
              <p:nvPr/>
            </p:nvSpPr>
            <p:spPr>
              <a:xfrm>
                <a:off x="-303014" y="3987215"/>
                <a:ext cx="3579570" cy="13080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200"/>
                  </a:spcBef>
                </a:pPr>
                <a:r>
                  <a:rPr lang="en-US" altLang="ko-KR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Securing global competitiveness</a:t>
                </a:r>
              </a:p>
              <a:p>
                <a:pPr algn="ctr">
                  <a:spcBef>
                    <a:spcPts val="200"/>
                  </a:spcBef>
                </a:pPr>
                <a:r>
                  <a:rPr lang="en-US" altLang="ko-KR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through </a:t>
                </a:r>
              </a:p>
              <a:p>
                <a:pPr algn="ctr">
                  <a:spcBef>
                    <a:spcPts val="200"/>
                  </a:spcBef>
                </a:pPr>
                <a:r>
                  <a:rPr lang="en-US" altLang="ko-KR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Early market exploration</a:t>
                </a:r>
                <a:endParaRPr lang="ko-KR" altLang="en-US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>
                  <a:spcBef>
                    <a:spcPts val="200"/>
                  </a:spcBef>
                </a:pPr>
                <a:endPara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81" name="Freeform 30">
              <a:extLst>
                <a:ext uri="{FF2B5EF4-FFF2-40B4-BE49-F238E27FC236}">
                  <a16:creationId xmlns:a16="http://schemas.microsoft.com/office/drawing/2014/main" id="{149BEEA7-F9F4-4F33-8D32-5F0605BF47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0026" y="1019184"/>
              <a:ext cx="584200" cy="486476"/>
            </a:xfrm>
            <a:custGeom>
              <a:avLst/>
              <a:gdLst>
                <a:gd name="T0" fmla="*/ 206 w 226"/>
                <a:gd name="T1" fmla="*/ 107 h 188"/>
                <a:gd name="T2" fmla="*/ 162 w 226"/>
                <a:gd name="T3" fmla="*/ 49 h 188"/>
                <a:gd name="T4" fmla="*/ 108 w 226"/>
                <a:gd name="T5" fmla="*/ 98 h 188"/>
                <a:gd name="T6" fmla="*/ 15 w 226"/>
                <a:gd name="T7" fmla="*/ 112 h 188"/>
                <a:gd name="T8" fmla="*/ 22 w 226"/>
                <a:gd name="T9" fmla="*/ 188 h 188"/>
                <a:gd name="T10" fmla="*/ 26 w 226"/>
                <a:gd name="T11" fmla="*/ 117 h 188"/>
                <a:gd name="T12" fmla="*/ 91 w 226"/>
                <a:gd name="T13" fmla="*/ 166 h 188"/>
                <a:gd name="T14" fmla="*/ 119 w 226"/>
                <a:gd name="T15" fmla="*/ 145 h 188"/>
                <a:gd name="T16" fmla="*/ 201 w 226"/>
                <a:gd name="T17" fmla="*/ 144 h 188"/>
                <a:gd name="T18" fmla="*/ 226 w 226"/>
                <a:gd name="T19" fmla="*/ 166 h 188"/>
                <a:gd name="T20" fmla="*/ 22 w 226"/>
                <a:gd name="T21" fmla="*/ 177 h 188"/>
                <a:gd name="T22" fmla="*/ 34 w 226"/>
                <a:gd name="T23" fmla="*/ 166 h 188"/>
                <a:gd name="T24" fmla="*/ 103 w 226"/>
                <a:gd name="T25" fmla="*/ 80 h 188"/>
                <a:gd name="T26" fmla="*/ 100 w 226"/>
                <a:gd name="T27" fmla="*/ 73 h 188"/>
                <a:gd name="T28" fmla="*/ 99 w 226"/>
                <a:gd name="T29" fmla="*/ 68 h 188"/>
                <a:gd name="T30" fmla="*/ 97 w 226"/>
                <a:gd name="T31" fmla="*/ 60 h 188"/>
                <a:gd name="T32" fmla="*/ 96 w 226"/>
                <a:gd name="T33" fmla="*/ 54 h 188"/>
                <a:gd name="T34" fmla="*/ 107 w 226"/>
                <a:gd name="T35" fmla="*/ 85 h 188"/>
                <a:gd name="T36" fmla="*/ 97 w 226"/>
                <a:gd name="T37" fmla="*/ 39 h 188"/>
                <a:gd name="T38" fmla="*/ 98 w 226"/>
                <a:gd name="T39" fmla="*/ 33 h 188"/>
                <a:gd name="T40" fmla="*/ 100 w 226"/>
                <a:gd name="T41" fmla="*/ 25 h 188"/>
                <a:gd name="T42" fmla="*/ 102 w 226"/>
                <a:gd name="T43" fmla="*/ 20 h 188"/>
                <a:gd name="T44" fmla="*/ 106 w 226"/>
                <a:gd name="T45" fmla="*/ 15 h 188"/>
                <a:gd name="T46" fmla="*/ 108 w 226"/>
                <a:gd name="T47" fmla="*/ 13 h 188"/>
                <a:gd name="T48" fmla="*/ 96 w 226"/>
                <a:gd name="T49" fmla="*/ 43 h 188"/>
                <a:gd name="T50" fmla="*/ 120 w 226"/>
                <a:gd name="T51" fmla="*/ 15 h 188"/>
                <a:gd name="T52" fmla="*/ 124 w 226"/>
                <a:gd name="T53" fmla="*/ 20 h 188"/>
                <a:gd name="T54" fmla="*/ 126 w 226"/>
                <a:gd name="T55" fmla="*/ 25 h 188"/>
                <a:gd name="T56" fmla="*/ 128 w 226"/>
                <a:gd name="T57" fmla="*/ 33 h 188"/>
                <a:gd name="T58" fmla="*/ 129 w 226"/>
                <a:gd name="T59" fmla="*/ 39 h 188"/>
                <a:gd name="T60" fmla="*/ 118 w 226"/>
                <a:gd name="T61" fmla="*/ 43 h 188"/>
                <a:gd name="T62" fmla="*/ 120 w 226"/>
                <a:gd name="T63" fmla="*/ 15 h 188"/>
                <a:gd name="T64" fmla="*/ 128 w 226"/>
                <a:gd name="T65" fmla="*/ 64 h 188"/>
                <a:gd name="T66" fmla="*/ 127 w 226"/>
                <a:gd name="T67" fmla="*/ 70 h 188"/>
                <a:gd name="T68" fmla="*/ 124 w 226"/>
                <a:gd name="T69" fmla="*/ 77 h 188"/>
                <a:gd name="T70" fmla="*/ 122 w 226"/>
                <a:gd name="T71" fmla="*/ 80 h 188"/>
                <a:gd name="T72" fmla="*/ 119 w 226"/>
                <a:gd name="T73" fmla="*/ 85 h 188"/>
                <a:gd name="T74" fmla="*/ 118 w 226"/>
                <a:gd name="T75" fmla="*/ 54 h 188"/>
                <a:gd name="T76" fmla="*/ 129 w 226"/>
                <a:gd name="T77" fmla="*/ 59 h 188"/>
                <a:gd name="T78" fmla="*/ 136 w 226"/>
                <a:gd name="T79" fmla="*/ 76 h 188"/>
                <a:gd name="T80" fmla="*/ 138 w 226"/>
                <a:gd name="T81" fmla="*/ 68 h 188"/>
                <a:gd name="T82" fmla="*/ 140 w 226"/>
                <a:gd name="T83" fmla="*/ 55 h 188"/>
                <a:gd name="T84" fmla="*/ 134 w 226"/>
                <a:gd name="T85" fmla="*/ 81 h 188"/>
                <a:gd name="T86" fmla="*/ 140 w 226"/>
                <a:gd name="T87" fmla="*/ 43 h 188"/>
                <a:gd name="T88" fmla="*/ 138 w 226"/>
                <a:gd name="T89" fmla="*/ 29 h 188"/>
                <a:gd name="T90" fmla="*/ 136 w 226"/>
                <a:gd name="T91" fmla="*/ 22 h 188"/>
                <a:gd name="T92" fmla="*/ 151 w 226"/>
                <a:gd name="T93" fmla="*/ 43 h 188"/>
                <a:gd name="T94" fmla="*/ 90 w 226"/>
                <a:gd name="T95" fmla="*/ 22 h 188"/>
                <a:gd name="T96" fmla="*/ 88 w 226"/>
                <a:gd name="T97" fmla="*/ 29 h 188"/>
                <a:gd name="T98" fmla="*/ 86 w 226"/>
                <a:gd name="T99" fmla="*/ 43 h 188"/>
                <a:gd name="T100" fmla="*/ 92 w 226"/>
                <a:gd name="T101" fmla="*/ 17 h 188"/>
                <a:gd name="T102" fmla="*/ 86 w 226"/>
                <a:gd name="T103" fmla="*/ 55 h 188"/>
                <a:gd name="T104" fmla="*/ 88 w 226"/>
                <a:gd name="T105" fmla="*/ 68 h 188"/>
                <a:gd name="T106" fmla="*/ 90 w 226"/>
                <a:gd name="T107" fmla="*/ 76 h 188"/>
                <a:gd name="T108" fmla="*/ 75 w 226"/>
                <a:gd name="T109" fmla="*/ 54 h 188"/>
                <a:gd name="T110" fmla="*/ 102 w 226"/>
                <a:gd name="T111" fmla="*/ 166 h 188"/>
                <a:gd name="T112" fmla="*/ 204 w 226"/>
                <a:gd name="T113" fmla="*/ 177 h 188"/>
                <a:gd name="T114" fmla="*/ 215 w 226"/>
                <a:gd name="T115" fmla="*/ 16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26" h="188">
                  <a:moveTo>
                    <a:pt x="211" y="145"/>
                  </a:moveTo>
                  <a:cubicBezTo>
                    <a:pt x="211" y="112"/>
                    <a:pt x="211" y="112"/>
                    <a:pt x="211" y="112"/>
                  </a:cubicBezTo>
                  <a:cubicBezTo>
                    <a:pt x="211" y="109"/>
                    <a:pt x="209" y="107"/>
                    <a:pt x="206" y="107"/>
                  </a:cubicBezTo>
                  <a:cubicBezTo>
                    <a:pt x="119" y="107"/>
                    <a:pt x="119" y="107"/>
                    <a:pt x="119" y="107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43" y="95"/>
                    <a:pt x="162" y="74"/>
                    <a:pt x="162" y="49"/>
                  </a:cubicBezTo>
                  <a:cubicBezTo>
                    <a:pt x="162" y="22"/>
                    <a:pt x="140" y="0"/>
                    <a:pt x="113" y="0"/>
                  </a:cubicBezTo>
                  <a:cubicBezTo>
                    <a:pt x="86" y="0"/>
                    <a:pt x="64" y="22"/>
                    <a:pt x="64" y="49"/>
                  </a:cubicBezTo>
                  <a:cubicBezTo>
                    <a:pt x="64" y="74"/>
                    <a:pt x="83" y="95"/>
                    <a:pt x="108" y="98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18" y="107"/>
                    <a:pt x="15" y="109"/>
                    <a:pt x="15" y="112"/>
                  </a:cubicBezTo>
                  <a:cubicBezTo>
                    <a:pt x="15" y="145"/>
                    <a:pt x="15" y="145"/>
                    <a:pt x="15" y="145"/>
                  </a:cubicBezTo>
                  <a:cubicBezTo>
                    <a:pt x="6" y="148"/>
                    <a:pt x="0" y="156"/>
                    <a:pt x="0" y="166"/>
                  </a:cubicBezTo>
                  <a:cubicBezTo>
                    <a:pt x="0" y="178"/>
                    <a:pt x="10" y="188"/>
                    <a:pt x="22" y="188"/>
                  </a:cubicBezTo>
                  <a:cubicBezTo>
                    <a:pt x="34" y="188"/>
                    <a:pt x="44" y="178"/>
                    <a:pt x="44" y="166"/>
                  </a:cubicBezTo>
                  <a:cubicBezTo>
                    <a:pt x="44" y="155"/>
                    <a:pt x="36" y="146"/>
                    <a:pt x="26" y="144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108" y="117"/>
                    <a:pt x="108" y="117"/>
                    <a:pt x="108" y="117"/>
                  </a:cubicBezTo>
                  <a:cubicBezTo>
                    <a:pt x="108" y="145"/>
                    <a:pt x="108" y="145"/>
                    <a:pt x="108" y="145"/>
                  </a:cubicBezTo>
                  <a:cubicBezTo>
                    <a:pt x="98" y="147"/>
                    <a:pt x="91" y="156"/>
                    <a:pt x="91" y="166"/>
                  </a:cubicBezTo>
                  <a:cubicBezTo>
                    <a:pt x="91" y="178"/>
                    <a:pt x="101" y="188"/>
                    <a:pt x="113" y="188"/>
                  </a:cubicBezTo>
                  <a:cubicBezTo>
                    <a:pt x="125" y="188"/>
                    <a:pt x="135" y="178"/>
                    <a:pt x="135" y="166"/>
                  </a:cubicBezTo>
                  <a:cubicBezTo>
                    <a:pt x="135" y="156"/>
                    <a:pt x="128" y="147"/>
                    <a:pt x="119" y="145"/>
                  </a:cubicBezTo>
                  <a:cubicBezTo>
                    <a:pt x="119" y="117"/>
                    <a:pt x="119" y="117"/>
                    <a:pt x="119" y="117"/>
                  </a:cubicBezTo>
                  <a:cubicBezTo>
                    <a:pt x="201" y="117"/>
                    <a:pt x="201" y="117"/>
                    <a:pt x="201" y="117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90" y="146"/>
                    <a:pt x="182" y="155"/>
                    <a:pt x="182" y="166"/>
                  </a:cubicBezTo>
                  <a:cubicBezTo>
                    <a:pt x="182" y="178"/>
                    <a:pt x="192" y="188"/>
                    <a:pt x="204" y="188"/>
                  </a:cubicBezTo>
                  <a:cubicBezTo>
                    <a:pt x="216" y="188"/>
                    <a:pt x="226" y="178"/>
                    <a:pt x="226" y="166"/>
                  </a:cubicBezTo>
                  <a:cubicBezTo>
                    <a:pt x="226" y="157"/>
                    <a:pt x="220" y="149"/>
                    <a:pt x="211" y="145"/>
                  </a:cubicBezTo>
                  <a:close/>
                  <a:moveTo>
                    <a:pt x="34" y="166"/>
                  </a:moveTo>
                  <a:cubicBezTo>
                    <a:pt x="34" y="172"/>
                    <a:pt x="28" y="177"/>
                    <a:pt x="22" y="177"/>
                  </a:cubicBezTo>
                  <a:cubicBezTo>
                    <a:pt x="16" y="177"/>
                    <a:pt x="11" y="172"/>
                    <a:pt x="11" y="166"/>
                  </a:cubicBezTo>
                  <a:cubicBezTo>
                    <a:pt x="11" y="160"/>
                    <a:pt x="16" y="155"/>
                    <a:pt x="22" y="155"/>
                  </a:cubicBezTo>
                  <a:cubicBezTo>
                    <a:pt x="28" y="155"/>
                    <a:pt x="34" y="160"/>
                    <a:pt x="34" y="166"/>
                  </a:cubicBezTo>
                  <a:close/>
                  <a:moveTo>
                    <a:pt x="106" y="83"/>
                  </a:moveTo>
                  <a:cubicBezTo>
                    <a:pt x="105" y="82"/>
                    <a:pt x="104" y="81"/>
                    <a:pt x="104" y="80"/>
                  </a:cubicBezTo>
                  <a:cubicBezTo>
                    <a:pt x="104" y="80"/>
                    <a:pt x="104" y="80"/>
                    <a:pt x="103" y="80"/>
                  </a:cubicBezTo>
                  <a:cubicBezTo>
                    <a:pt x="103" y="79"/>
                    <a:pt x="103" y="78"/>
                    <a:pt x="102" y="77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1" y="76"/>
                    <a:pt x="101" y="75"/>
                    <a:pt x="100" y="73"/>
                  </a:cubicBezTo>
                  <a:cubicBezTo>
                    <a:pt x="100" y="73"/>
                    <a:pt x="100" y="73"/>
                    <a:pt x="100" y="73"/>
                  </a:cubicBezTo>
                  <a:cubicBezTo>
                    <a:pt x="100" y="72"/>
                    <a:pt x="99" y="71"/>
                    <a:pt x="99" y="70"/>
                  </a:cubicBezTo>
                  <a:cubicBezTo>
                    <a:pt x="99" y="69"/>
                    <a:pt x="99" y="69"/>
                    <a:pt x="99" y="68"/>
                  </a:cubicBezTo>
                  <a:cubicBezTo>
                    <a:pt x="98" y="67"/>
                    <a:pt x="98" y="66"/>
                    <a:pt x="98" y="65"/>
                  </a:cubicBezTo>
                  <a:cubicBezTo>
                    <a:pt x="98" y="65"/>
                    <a:pt x="98" y="65"/>
                    <a:pt x="98" y="64"/>
                  </a:cubicBezTo>
                  <a:cubicBezTo>
                    <a:pt x="97" y="63"/>
                    <a:pt x="97" y="61"/>
                    <a:pt x="97" y="60"/>
                  </a:cubicBezTo>
                  <a:cubicBezTo>
                    <a:pt x="97" y="60"/>
                    <a:pt x="97" y="59"/>
                    <a:pt x="97" y="59"/>
                  </a:cubicBezTo>
                  <a:cubicBezTo>
                    <a:pt x="97" y="58"/>
                    <a:pt x="97" y="56"/>
                    <a:pt x="96" y="55"/>
                  </a:cubicBezTo>
                  <a:cubicBezTo>
                    <a:pt x="96" y="55"/>
                    <a:pt x="96" y="55"/>
                    <a:pt x="96" y="54"/>
                  </a:cubicBezTo>
                  <a:cubicBezTo>
                    <a:pt x="108" y="54"/>
                    <a:pt x="108" y="54"/>
                    <a:pt x="108" y="54"/>
                  </a:cubicBezTo>
                  <a:cubicBezTo>
                    <a:pt x="108" y="85"/>
                    <a:pt x="108" y="85"/>
                    <a:pt x="108" y="85"/>
                  </a:cubicBezTo>
                  <a:cubicBezTo>
                    <a:pt x="108" y="85"/>
                    <a:pt x="107" y="85"/>
                    <a:pt x="107" y="85"/>
                  </a:cubicBezTo>
                  <a:cubicBezTo>
                    <a:pt x="107" y="84"/>
                    <a:pt x="106" y="83"/>
                    <a:pt x="106" y="83"/>
                  </a:cubicBezTo>
                  <a:cubicBezTo>
                    <a:pt x="106" y="83"/>
                    <a:pt x="106" y="83"/>
                    <a:pt x="106" y="83"/>
                  </a:cubicBezTo>
                  <a:close/>
                  <a:moveTo>
                    <a:pt x="97" y="39"/>
                  </a:moveTo>
                  <a:cubicBezTo>
                    <a:pt x="97" y="39"/>
                    <a:pt x="97" y="38"/>
                    <a:pt x="97" y="38"/>
                  </a:cubicBezTo>
                  <a:cubicBezTo>
                    <a:pt x="97" y="36"/>
                    <a:pt x="97" y="35"/>
                    <a:pt x="98" y="33"/>
                  </a:cubicBezTo>
                  <a:cubicBezTo>
                    <a:pt x="98" y="33"/>
                    <a:pt x="98" y="33"/>
                    <a:pt x="98" y="33"/>
                  </a:cubicBezTo>
                  <a:cubicBezTo>
                    <a:pt x="98" y="32"/>
                    <a:pt x="98" y="30"/>
                    <a:pt x="99" y="29"/>
                  </a:cubicBezTo>
                  <a:cubicBezTo>
                    <a:pt x="99" y="29"/>
                    <a:pt x="99" y="29"/>
                    <a:pt x="99" y="28"/>
                  </a:cubicBezTo>
                  <a:cubicBezTo>
                    <a:pt x="99" y="27"/>
                    <a:pt x="100" y="26"/>
                    <a:pt x="100" y="25"/>
                  </a:cubicBezTo>
                  <a:cubicBezTo>
                    <a:pt x="100" y="25"/>
                    <a:pt x="100" y="25"/>
                    <a:pt x="100" y="24"/>
                  </a:cubicBezTo>
                  <a:cubicBezTo>
                    <a:pt x="101" y="23"/>
                    <a:pt x="101" y="22"/>
                    <a:pt x="102" y="21"/>
                  </a:cubicBezTo>
                  <a:cubicBezTo>
                    <a:pt x="102" y="21"/>
                    <a:pt x="102" y="21"/>
                    <a:pt x="102" y="20"/>
                  </a:cubicBezTo>
                  <a:cubicBezTo>
                    <a:pt x="103" y="20"/>
                    <a:pt x="103" y="19"/>
                    <a:pt x="103" y="18"/>
                  </a:cubicBezTo>
                  <a:cubicBezTo>
                    <a:pt x="104" y="18"/>
                    <a:pt x="104" y="18"/>
                    <a:pt x="104" y="17"/>
                  </a:cubicBezTo>
                  <a:cubicBezTo>
                    <a:pt x="104" y="17"/>
                    <a:pt x="105" y="16"/>
                    <a:pt x="106" y="15"/>
                  </a:cubicBezTo>
                  <a:cubicBezTo>
                    <a:pt x="106" y="15"/>
                    <a:pt x="106" y="15"/>
                    <a:pt x="106" y="15"/>
                  </a:cubicBezTo>
                  <a:cubicBezTo>
                    <a:pt x="106" y="14"/>
                    <a:pt x="107" y="14"/>
                    <a:pt x="107" y="13"/>
                  </a:cubicBezTo>
                  <a:cubicBezTo>
                    <a:pt x="107" y="13"/>
                    <a:pt x="108" y="13"/>
                    <a:pt x="108" y="13"/>
                  </a:cubicBezTo>
                  <a:cubicBezTo>
                    <a:pt x="108" y="43"/>
                    <a:pt x="108" y="43"/>
                    <a:pt x="108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6" y="43"/>
                    <a:pt x="96" y="43"/>
                    <a:pt x="96" y="43"/>
                  </a:cubicBezTo>
                  <a:cubicBezTo>
                    <a:pt x="97" y="41"/>
                    <a:pt x="97" y="40"/>
                    <a:pt x="97" y="39"/>
                  </a:cubicBezTo>
                  <a:close/>
                  <a:moveTo>
                    <a:pt x="120" y="15"/>
                  </a:move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2" y="17"/>
                    <a:pt x="122" y="17"/>
                  </a:cubicBezTo>
                  <a:cubicBezTo>
                    <a:pt x="122" y="18"/>
                    <a:pt x="122" y="18"/>
                    <a:pt x="123" y="18"/>
                  </a:cubicBezTo>
                  <a:cubicBezTo>
                    <a:pt x="123" y="19"/>
                    <a:pt x="123" y="20"/>
                    <a:pt x="124" y="20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6" y="24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26" y="26"/>
                    <a:pt x="127" y="27"/>
                    <a:pt x="127" y="28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8" y="30"/>
                    <a:pt x="128" y="32"/>
                    <a:pt x="128" y="33"/>
                  </a:cubicBezTo>
                  <a:cubicBezTo>
                    <a:pt x="128" y="33"/>
                    <a:pt x="128" y="33"/>
                    <a:pt x="128" y="33"/>
                  </a:cubicBezTo>
                  <a:cubicBezTo>
                    <a:pt x="129" y="35"/>
                    <a:pt x="129" y="36"/>
                    <a:pt x="129" y="38"/>
                  </a:cubicBezTo>
                  <a:cubicBezTo>
                    <a:pt x="129" y="38"/>
                    <a:pt x="129" y="39"/>
                    <a:pt x="129" y="39"/>
                  </a:cubicBezTo>
                  <a:cubicBezTo>
                    <a:pt x="129" y="40"/>
                    <a:pt x="130" y="41"/>
                    <a:pt x="130" y="43"/>
                  </a:cubicBezTo>
                  <a:cubicBezTo>
                    <a:pt x="130" y="43"/>
                    <a:pt x="130" y="43"/>
                    <a:pt x="130" y="43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18" y="13"/>
                    <a:pt x="118" y="13"/>
                    <a:pt x="118" y="13"/>
                  </a:cubicBezTo>
                  <a:cubicBezTo>
                    <a:pt x="118" y="13"/>
                    <a:pt x="119" y="13"/>
                    <a:pt x="119" y="13"/>
                  </a:cubicBezTo>
                  <a:cubicBezTo>
                    <a:pt x="119" y="14"/>
                    <a:pt x="120" y="14"/>
                    <a:pt x="120" y="15"/>
                  </a:cubicBezTo>
                  <a:close/>
                  <a:moveTo>
                    <a:pt x="129" y="59"/>
                  </a:moveTo>
                  <a:cubicBezTo>
                    <a:pt x="129" y="59"/>
                    <a:pt x="129" y="60"/>
                    <a:pt x="129" y="60"/>
                  </a:cubicBezTo>
                  <a:cubicBezTo>
                    <a:pt x="129" y="61"/>
                    <a:pt x="129" y="63"/>
                    <a:pt x="128" y="64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6"/>
                    <a:pt x="128" y="67"/>
                    <a:pt x="127" y="68"/>
                  </a:cubicBezTo>
                  <a:cubicBezTo>
                    <a:pt x="127" y="69"/>
                    <a:pt x="127" y="69"/>
                    <a:pt x="127" y="70"/>
                  </a:cubicBezTo>
                  <a:cubicBezTo>
                    <a:pt x="127" y="71"/>
                    <a:pt x="126" y="72"/>
                    <a:pt x="126" y="73"/>
                  </a:cubicBezTo>
                  <a:cubicBezTo>
                    <a:pt x="126" y="73"/>
                    <a:pt x="126" y="73"/>
                    <a:pt x="126" y="73"/>
                  </a:cubicBezTo>
                  <a:cubicBezTo>
                    <a:pt x="125" y="75"/>
                    <a:pt x="125" y="76"/>
                    <a:pt x="124" y="77"/>
                  </a:cubicBezTo>
                  <a:cubicBezTo>
                    <a:pt x="124" y="77"/>
                    <a:pt x="124" y="77"/>
                    <a:pt x="124" y="77"/>
                  </a:cubicBezTo>
                  <a:cubicBezTo>
                    <a:pt x="123" y="78"/>
                    <a:pt x="123" y="79"/>
                    <a:pt x="123" y="80"/>
                  </a:cubicBezTo>
                  <a:cubicBezTo>
                    <a:pt x="122" y="80"/>
                    <a:pt x="122" y="80"/>
                    <a:pt x="122" y="80"/>
                  </a:cubicBezTo>
                  <a:cubicBezTo>
                    <a:pt x="122" y="81"/>
                    <a:pt x="121" y="82"/>
                    <a:pt x="120" y="83"/>
                  </a:cubicBezTo>
                  <a:cubicBezTo>
                    <a:pt x="120" y="83"/>
                    <a:pt x="120" y="83"/>
                    <a:pt x="120" y="83"/>
                  </a:cubicBezTo>
                  <a:cubicBezTo>
                    <a:pt x="120" y="83"/>
                    <a:pt x="119" y="84"/>
                    <a:pt x="119" y="85"/>
                  </a:cubicBezTo>
                  <a:cubicBezTo>
                    <a:pt x="119" y="84"/>
                    <a:pt x="119" y="84"/>
                    <a:pt x="119" y="84"/>
                  </a:cubicBezTo>
                  <a:cubicBezTo>
                    <a:pt x="119" y="83"/>
                    <a:pt x="119" y="83"/>
                    <a:pt x="118" y="82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30" y="54"/>
                    <a:pt x="130" y="54"/>
                    <a:pt x="130" y="5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30" y="56"/>
                    <a:pt x="129" y="58"/>
                    <a:pt x="129" y="59"/>
                  </a:cubicBezTo>
                  <a:close/>
                  <a:moveTo>
                    <a:pt x="134" y="81"/>
                  </a:moveTo>
                  <a:cubicBezTo>
                    <a:pt x="134" y="81"/>
                    <a:pt x="134" y="81"/>
                    <a:pt x="134" y="81"/>
                  </a:cubicBezTo>
                  <a:cubicBezTo>
                    <a:pt x="135" y="79"/>
                    <a:pt x="136" y="77"/>
                    <a:pt x="136" y="76"/>
                  </a:cubicBezTo>
                  <a:cubicBezTo>
                    <a:pt x="136" y="75"/>
                    <a:pt x="137" y="75"/>
                    <a:pt x="137" y="74"/>
                  </a:cubicBezTo>
                  <a:cubicBezTo>
                    <a:pt x="137" y="73"/>
                    <a:pt x="138" y="71"/>
                    <a:pt x="138" y="69"/>
                  </a:cubicBezTo>
                  <a:cubicBezTo>
                    <a:pt x="138" y="69"/>
                    <a:pt x="138" y="69"/>
                    <a:pt x="138" y="68"/>
                  </a:cubicBezTo>
                  <a:cubicBezTo>
                    <a:pt x="139" y="66"/>
                    <a:pt x="139" y="64"/>
                    <a:pt x="140" y="62"/>
                  </a:cubicBezTo>
                  <a:cubicBezTo>
                    <a:pt x="140" y="62"/>
                    <a:pt x="140" y="61"/>
                    <a:pt x="140" y="61"/>
                  </a:cubicBezTo>
                  <a:cubicBezTo>
                    <a:pt x="140" y="59"/>
                    <a:pt x="140" y="57"/>
                    <a:pt x="140" y="55"/>
                  </a:cubicBezTo>
                  <a:cubicBezTo>
                    <a:pt x="140" y="55"/>
                    <a:pt x="140" y="54"/>
                    <a:pt x="140" y="54"/>
                  </a:cubicBezTo>
                  <a:cubicBezTo>
                    <a:pt x="151" y="54"/>
                    <a:pt x="151" y="54"/>
                    <a:pt x="151" y="54"/>
                  </a:cubicBezTo>
                  <a:cubicBezTo>
                    <a:pt x="149" y="65"/>
                    <a:pt x="143" y="75"/>
                    <a:pt x="134" y="81"/>
                  </a:cubicBezTo>
                  <a:close/>
                  <a:moveTo>
                    <a:pt x="151" y="43"/>
                  </a:moveTo>
                  <a:cubicBezTo>
                    <a:pt x="140" y="43"/>
                    <a:pt x="140" y="43"/>
                    <a:pt x="140" y="43"/>
                  </a:cubicBezTo>
                  <a:cubicBezTo>
                    <a:pt x="140" y="43"/>
                    <a:pt x="140" y="43"/>
                    <a:pt x="140" y="43"/>
                  </a:cubicBezTo>
                  <a:cubicBezTo>
                    <a:pt x="140" y="41"/>
                    <a:pt x="140" y="39"/>
                    <a:pt x="140" y="37"/>
                  </a:cubicBezTo>
                  <a:cubicBezTo>
                    <a:pt x="140" y="36"/>
                    <a:pt x="140" y="36"/>
                    <a:pt x="140" y="35"/>
                  </a:cubicBezTo>
                  <a:cubicBezTo>
                    <a:pt x="139" y="33"/>
                    <a:pt x="139" y="31"/>
                    <a:pt x="138" y="29"/>
                  </a:cubicBezTo>
                  <a:cubicBezTo>
                    <a:pt x="138" y="29"/>
                    <a:pt x="138" y="29"/>
                    <a:pt x="138" y="29"/>
                  </a:cubicBezTo>
                  <a:cubicBezTo>
                    <a:pt x="138" y="27"/>
                    <a:pt x="137" y="25"/>
                    <a:pt x="137" y="24"/>
                  </a:cubicBezTo>
                  <a:cubicBezTo>
                    <a:pt x="137" y="23"/>
                    <a:pt x="136" y="23"/>
                    <a:pt x="136" y="22"/>
                  </a:cubicBezTo>
                  <a:cubicBezTo>
                    <a:pt x="136" y="20"/>
                    <a:pt x="135" y="19"/>
                    <a:pt x="134" y="17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43" y="23"/>
                    <a:pt x="149" y="32"/>
                    <a:pt x="151" y="43"/>
                  </a:cubicBezTo>
                  <a:close/>
                  <a:moveTo>
                    <a:pt x="92" y="17"/>
                  </a:moveTo>
                  <a:cubicBezTo>
                    <a:pt x="92" y="17"/>
                    <a:pt x="92" y="17"/>
                    <a:pt x="92" y="17"/>
                  </a:cubicBezTo>
                  <a:cubicBezTo>
                    <a:pt x="91" y="19"/>
                    <a:pt x="90" y="20"/>
                    <a:pt x="90" y="22"/>
                  </a:cubicBezTo>
                  <a:cubicBezTo>
                    <a:pt x="90" y="23"/>
                    <a:pt x="89" y="23"/>
                    <a:pt x="89" y="24"/>
                  </a:cubicBezTo>
                  <a:cubicBezTo>
                    <a:pt x="89" y="25"/>
                    <a:pt x="88" y="27"/>
                    <a:pt x="88" y="29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7" y="31"/>
                    <a:pt x="87" y="33"/>
                    <a:pt x="86" y="35"/>
                  </a:cubicBezTo>
                  <a:cubicBezTo>
                    <a:pt x="86" y="36"/>
                    <a:pt x="86" y="36"/>
                    <a:pt x="86" y="37"/>
                  </a:cubicBezTo>
                  <a:cubicBezTo>
                    <a:pt x="86" y="39"/>
                    <a:pt x="86" y="41"/>
                    <a:pt x="86" y="43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7" y="32"/>
                    <a:pt x="83" y="23"/>
                    <a:pt x="92" y="17"/>
                  </a:cubicBezTo>
                  <a:close/>
                  <a:moveTo>
                    <a:pt x="75" y="54"/>
                  </a:moveTo>
                  <a:cubicBezTo>
                    <a:pt x="86" y="54"/>
                    <a:pt x="86" y="54"/>
                    <a:pt x="86" y="54"/>
                  </a:cubicBezTo>
                  <a:cubicBezTo>
                    <a:pt x="86" y="54"/>
                    <a:pt x="86" y="55"/>
                    <a:pt x="86" y="55"/>
                  </a:cubicBezTo>
                  <a:cubicBezTo>
                    <a:pt x="86" y="57"/>
                    <a:pt x="86" y="59"/>
                    <a:pt x="86" y="61"/>
                  </a:cubicBezTo>
                  <a:cubicBezTo>
                    <a:pt x="86" y="61"/>
                    <a:pt x="86" y="62"/>
                    <a:pt x="86" y="62"/>
                  </a:cubicBezTo>
                  <a:cubicBezTo>
                    <a:pt x="87" y="64"/>
                    <a:pt x="87" y="66"/>
                    <a:pt x="88" y="68"/>
                  </a:cubicBezTo>
                  <a:cubicBezTo>
                    <a:pt x="88" y="69"/>
                    <a:pt x="88" y="69"/>
                    <a:pt x="88" y="69"/>
                  </a:cubicBezTo>
                  <a:cubicBezTo>
                    <a:pt x="88" y="71"/>
                    <a:pt x="89" y="73"/>
                    <a:pt x="89" y="74"/>
                  </a:cubicBezTo>
                  <a:cubicBezTo>
                    <a:pt x="89" y="75"/>
                    <a:pt x="90" y="75"/>
                    <a:pt x="90" y="76"/>
                  </a:cubicBezTo>
                  <a:cubicBezTo>
                    <a:pt x="90" y="77"/>
                    <a:pt x="91" y="79"/>
                    <a:pt x="92" y="81"/>
                  </a:cubicBezTo>
                  <a:cubicBezTo>
                    <a:pt x="92" y="81"/>
                    <a:pt x="92" y="81"/>
                    <a:pt x="92" y="81"/>
                  </a:cubicBezTo>
                  <a:cubicBezTo>
                    <a:pt x="83" y="75"/>
                    <a:pt x="77" y="65"/>
                    <a:pt x="75" y="54"/>
                  </a:cubicBezTo>
                  <a:close/>
                  <a:moveTo>
                    <a:pt x="124" y="166"/>
                  </a:moveTo>
                  <a:cubicBezTo>
                    <a:pt x="124" y="172"/>
                    <a:pt x="119" y="177"/>
                    <a:pt x="113" y="177"/>
                  </a:cubicBezTo>
                  <a:cubicBezTo>
                    <a:pt x="107" y="177"/>
                    <a:pt x="102" y="172"/>
                    <a:pt x="102" y="166"/>
                  </a:cubicBezTo>
                  <a:cubicBezTo>
                    <a:pt x="102" y="160"/>
                    <a:pt x="107" y="155"/>
                    <a:pt x="113" y="155"/>
                  </a:cubicBezTo>
                  <a:cubicBezTo>
                    <a:pt x="119" y="155"/>
                    <a:pt x="124" y="160"/>
                    <a:pt x="124" y="166"/>
                  </a:cubicBezTo>
                  <a:close/>
                  <a:moveTo>
                    <a:pt x="204" y="177"/>
                  </a:moveTo>
                  <a:cubicBezTo>
                    <a:pt x="198" y="177"/>
                    <a:pt x="192" y="172"/>
                    <a:pt x="192" y="166"/>
                  </a:cubicBezTo>
                  <a:cubicBezTo>
                    <a:pt x="192" y="160"/>
                    <a:pt x="198" y="155"/>
                    <a:pt x="204" y="155"/>
                  </a:cubicBezTo>
                  <a:cubicBezTo>
                    <a:pt x="210" y="155"/>
                    <a:pt x="215" y="160"/>
                    <a:pt x="215" y="166"/>
                  </a:cubicBezTo>
                  <a:cubicBezTo>
                    <a:pt x="215" y="172"/>
                    <a:pt x="210" y="177"/>
                    <a:pt x="204" y="177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72" name="TextBox 17">
            <a:extLst>
              <a:ext uri="{FF2B5EF4-FFF2-40B4-BE49-F238E27FC236}">
                <a16:creationId xmlns:a16="http://schemas.microsoft.com/office/drawing/2014/main" id="{C8E0EB25-8AC0-4FA3-8535-A328517FFB89}"/>
              </a:ext>
            </a:extLst>
          </p:cNvPr>
          <p:cNvSpPr txBox="1"/>
          <p:nvPr/>
        </p:nvSpPr>
        <p:spPr>
          <a:xfrm>
            <a:off x="147603" y="314994"/>
            <a:ext cx="8790676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Need to </a:t>
            </a:r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fully Prepare for 6G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r>
              <a:rPr lang="en-US" altLang="ko-KR" sz="2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securing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future </a:t>
            </a:r>
            <a:r>
              <a:rPr lang="en-US" altLang="ko-KR" sz="2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competiveness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&amp; </a:t>
            </a:r>
            <a:r>
              <a:rPr lang="en-US" altLang="ko-KR" sz="2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responding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technological </a:t>
            </a:r>
            <a:r>
              <a:rPr lang="en-US" altLang="ko-KR" sz="2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hegemony </a:t>
            </a:r>
          </a:p>
        </p:txBody>
      </p: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40846433-9268-4432-BE6D-C1804D0CA478}"/>
              </a:ext>
            </a:extLst>
          </p:cNvPr>
          <p:cNvGrpSpPr/>
          <p:nvPr/>
        </p:nvGrpSpPr>
        <p:grpSpPr>
          <a:xfrm>
            <a:off x="-25936" y="-3775"/>
            <a:ext cx="2271455" cy="284763"/>
            <a:chOff x="-25936" y="-3775"/>
            <a:chExt cx="2271455" cy="284763"/>
          </a:xfrm>
        </p:grpSpPr>
        <p:sp>
          <p:nvSpPr>
            <p:cNvPr id="78" name="Freeform 5">
              <a:extLst>
                <a:ext uri="{FF2B5EF4-FFF2-40B4-BE49-F238E27FC236}">
                  <a16:creationId xmlns:a16="http://schemas.microsoft.com/office/drawing/2014/main" id="{4BEC12CE-5F9C-456E-A446-EB1FA0B0D3EF}"/>
                </a:ext>
              </a:extLst>
            </p:cNvPr>
            <p:cNvSpPr>
              <a:spLocks/>
            </p:cNvSpPr>
            <p:nvPr userDrawn="1"/>
          </p:nvSpPr>
          <p:spPr bwMode="auto">
            <a:xfrm flipH="1" flipV="1">
              <a:off x="0" y="-376"/>
              <a:ext cx="2245519" cy="281364"/>
            </a:xfrm>
            <a:custGeom>
              <a:avLst/>
              <a:gdLst>
                <a:gd name="T0" fmla="*/ 0 w 2181"/>
                <a:gd name="T1" fmla="*/ 245 h 245"/>
                <a:gd name="T2" fmla="*/ 180 w 2181"/>
                <a:gd name="T3" fmla="*/ 122 h 245"/>
                <a:gd name="T4" fmla="*/ 380 w 2181"/>
                <a:gd name="T5" fmla="*/ 5 h 245"/>
                <a:gd name="T6" fmla="*/ 2181 w 2181"/>
                <a:gd name="T7" fmla="*/ 5 h 245"/>
                <a:gd name="T8" fmla="*/ 2181 w 2181"/>
                <a:gd name="T9" fmla="*/ 245 h 245"/>
                <a:gd name="T10" fmla="*/ 0 w 2181"/>
                <a:gd name="T1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1" h="245">
                  <a:moveTo>
                    <a:pt x="0" y="245"/>
                  </a:moveTo>
                  <a:cubicBezTo>
                    <a:pt x="0" y="245"/>
                    <a:pt x="134" y="244"/>
                    <a:pt x="180" y="122"/>
                  </a:cubicBezTo>
                  <a:cubicBezTo>
                    <a:pt x="226" y="0"/>
                    <a:pt x="303" y="5"/>
                    <a:pt x="380" y="5"/>
                  </a:cubicBezTo>
                  <a:cubicBezTo>
                    <a:pt x="457" y="5"/>
                    <a:pt x="2181" y="5"/>
                    <a:pt x="2181" y="5"/>
                  </a:cubicBezTo>
                  <a:cubicBezTo>
                    <a:pt x="2181" y="245"/>
                    <a:pt x="2181" y="245"/>
                    <a:pt x="2181" y="245"/>
                  </a:cubicBezTo>
                  <a:lnTo>
                    <a:pt x="0" y="24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TextBox 17">
              <a:extLst>
                <a:ext uri="{FF2B5EF4-FFF2-40B4-BE49-F238E27FC236}">
                  <a16:creationId xmlns:a16="http://schemas.microsoft.com/office/drawing/2014/main" id="{F9CABCDA-F617-429C-8139-B84AFE055310}"/>
                </a:ext>
              </a:extLst>
            </p:cNvPr>
            <p:cNvSpPr txBox="1"/>
            <p:nvPr userDrawn="1"/>
          </p:nvSpPr>
          <p:spPr>
            <a:xfrm flipH="1">
              <a:off x="-25936" y="-3775"/>
              <a:ext cx="20762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Ⅰ. </a:t>
              </a:r>
              <a:r>
                <a:rPr lang="en-US" altLang="ko-KR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Background &amp; Development</a:t>
              </a:r>
              <a:endParaRPr lang="ko-KR" altLang="en-US" sz="1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368EE394-3936-44EB-91C7-3A4475710895}"/>
              </a:ext>
            </a:extLst>
          </p:cNvPr>
          <p:cNvGrpSpPr/>
          <p:nvPr/>
        </p:nvGrpSpPr>
        <p:grpSpPr>
          <a:xfrm>
            <a:off x="6924674" y="2074976"/>
            <a:ext cx="2996015" cy="2904092"/>
            <a:chOff x="6924674" y="1917653"/>
            <a:chExt cx="2996015" cy="2904092"/>
          </a:xfrm>
        </p:grpSpPr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40CB99EA-925C-4732-AD80-88259A6A70D6}"/>
                </a:ext>
              </a:extLst>
            </p:cNvPr>
            <p:cNvGrpSpPr/>
            <p:nvPr/>
          </p:nvGrpSpPr>
          <p:grpSpPr>
            <a:xfrm flipH="1">
              <a:off x="6924674" y="2489206"/>
              <a:ext cx="2996015" cy="376347"/>
              <a:chOff x="-14690" y="3499015"/>
              <a:chExt cx="2996015" cy="376347"/>
            </a:xfrm>
          </p:grpSpPr>
          <p:sp>
            <p:nvSpPr>
              <p:cNvPr id="28" name="사각형: 둥근 위쪽 모서리 27">
                <a:extLst>
                  <a:ext uri="{FF2B5EF4-FFF2-40B4-BE49-F238E27FC236}">
                    <a16:creationId xmlns:a16="http://schemas.microsoft.com/office/drawing/2014/main" id="{FDF296FF-1102-480C-B157-A0790CA66E3A}"/>
                  </a:ext>
                </a:extLst>
              </p:cNvPr>
              <p:cNvSpPr/>
              <p:nvPr/>
            </p:nvSpPr>
            <p:spPr>
              <a:xfrm rot="5400000">
                <a:off x="1290973" y="2200408"/>
                <a:ext cx="376347" cy="297356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1C64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 dirty="0"/>
              </a:p>
            </p:txBody>
          </p:sp>
          <p:sp>
            <p:nvSpPr>
              <p:cNvPr id="29" name="TextBox 17">
                <a:extLst>
                  <a:ext uri="{FF2B5EF4-FFF2-40B4-BE49-F238E27FC236}">
                    <a16:creationId xmlns:a16="http://schemas.microsoft.com/office/drawing/2014/main" id="{786D0ECA-7668-413D-818C-CE5867702BCC}"/>
                  </a:ext>
                </a:extLst>
              </p:cNvPr>
              <p:cNvSpPr txBox="1"/>
              <p:nvPr/>
            </p:nvSpPr>
            <p:spPr>
              <a:xfrm>
                <a:off x="-14690" y="3529608"/>
                <a:ext cx="29960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400" b="1" spc="-50" dirty="0" smtClean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non-contact/digital Transformation</a:t>
                </a:r>
                <a:endParaRPr lang="ko-KR" altLang="en-US" sz="14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27" name="TextBox 17">
              <a:extLst>
                <a:ext uri="{FF2B5EF4-FFF2-40B4-BE49-F238E27FC236}">
                  <a16:creationId xmlns:a16="http://schemas.microsoft.com/office/drawing/2014/main" id="{2E01ABCC-CBFA-4616-A0E3-0A4F980B417F}"/>
                </a:ext>
              </a:extLst>
            </p:cNvPr>
            <p:cNvSpPr txBox="1"/>
            <p:nvPr/>
          </p:nvSpPr>
          <p:spPr>
            <a:xfrm flipH="1">
              <a:off x="7088568" y="2942150"/>
              <a:ext cx="2661306" cy="119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00"/>
                </a:spcBef>
              </a:pPr>
              <a:r>
                <a:rPr lang="en-US" altLang="ko-KR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COVID19-led</a:t>
              </a:r>
              <a:endPara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spcBef>
                  <a:spcPts val="200"/>
                </a:spcBef>
              </a:pPr>
              <a:r>
                <a:rPr lang="ko-KR" altLang="en-US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Growing demands for 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High </a:t>
              </a:r>
              <a:r>
                <a:rPr lang="en-US" altLang="ko-KR" sz="1600" b="1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quality &amp; reliable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Network</a:t>
              </a:r>
              <a:endPara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C64B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grpSp>
          <p:nvGrpSpPr>
            <p:cNvPr id="74" name="Group 24">
              <a:extLst>
                <a:ext uri="{FF2B5EF4-FFF2-40B4-BE49-F238E27FC236}">
                  <a16:creationId xmlns:a16="http://schemas.microsoft.com/office/drawing/2014/main" id="{C16BBC7B-F5C1-463D-A4A2-C0334335DE9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255537" y="1917653"/>
              <a:ext cx="532285" cy="464812"/>
              <a:chOff x="2838" y="1911"/>
              <a:chExt cx="568" cy="496"/>
            </a:xfrm>
            <a:solidFill>
              <a:srgbClr val="1C64B4"/>
            </a:solidFill>
          </p:grpSpPr>
          <p:sp>
            <p:nvSpPr>
              <p:cNvPr id="76" name="Freeform 25">
                <a:extLst>
                  <a:ext uri="{FF2B5EF4-FFF2-40B4-BE49-F238E27FC236}">
                    <a16:creationId xmlns:a16="http://schemas.microsoft.com/office/drawing/2014/main" id="{1F82D8A2-9D3E-4F40-8C54-8569FDAA8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8" y="1911"/>
                <a:ext cx="449" cy="320"/>
              </a:xfrm>
              <a:custGeom>
                <a:avLst/>
                <a:gdLst>
                  <a:gd name="T0" fmla="*/ 16 w 187"/>
                  <a:gd name="T1" fmla="*/ 133 h 133"/>
                  <a:gd name="T2" fmla="*/ 32 w 187"/>
                  <a:gd name="T3" fmla="*/ 117 h 133"/>
                  <a:gd name="T4" fmla="*/ 31 w 187"/>
                  <a:gd name="T5" fmla="*/ 110 h 133"/>
                  <a:gd name="T6" fmla="*/ 60 w 187"/>
                  <a:gd name="T7" fmla="*/ 81 h 133"/>
                  <a:gd name="T8" fmla="*/ 68 w 187"/>
                  <a:gd name="T9" fmla="*/ 83 h 133"/>
                  <a:gd name="T10" fmla="*/ 82 w 187"/>
                  <a:gd name="T11" fmla="*/ 73 h 133"/>
                  <a:gd name="T12" fmla="*/ 103 w 187"/>
                  <a:gd name="T13" fmla="*/ 75 h 133"/>
                  <a:gd name="T14" fmla="*/ 119 w 187"/>
                  <a:gd name="T15" fmla="*/ 88 h 133"/>
                  <a:gd name="T16" fmla="*/ 136 w 187"/>
                  <a:gd name="T17" fmla="*/ 72 h 133"/>
                  <a:gd name="T18" fmla="*/ 134 w 187"/>
                  <a:gd name="T19" fmla="*/ 64 h 133"/>
                  <a:gd name="T20" fmla="*/ 164 w 187"/>
                  <a:gd name="T21" fmla="*/ 31 h 133"/>
                  <a:gd name="T22" fmla="*/ 171 w 187"/>
                  <a:gd name="T23" fmla="*/ 32 h 133"/>
                  <a:gd name="T24" fmla="*/ 187 w 187"/>
                  <a:gd name="T25" fmla="*/ 16 h 133"/>
                  <a:gd name="T26" fmla="*/ 171 w 187"/>
                  <a:gd name="T27" fmla="*/ 0 h 133"/>
                  <a:gd name="T28" fmla="*/ 155 w 187"/>
                  <a:gd name="T29" fmla="*/ 16 h 133"/>
                  <a:gd name="T30" fmla="*/ 157 w 187"/>
                  <a:gd name="T31" fmla="*/ 24 h 133"/>
                  <a:gd name="T32" fmla="*/ 126 w 187"/>
                  <a:gd name="T33" fmla="*/ 57 h 133"/>
                  <a:gd name="T34" fmla="*/ 119 w 187"/>
                  <a:gd name="T35" fmla="*/ 55 h 133"/>
                  <a:gd name="T36" fmla="*/ 105 w 187"/>
                  <a:gd name="T37" fmla="*/ 65 h 133"/>
                  <a:gd name="T38" fmla="*/ 83 w 187"/>
                  <a:gd name="T39" fmla="*/ 63 h 133"/>
                  <a:gd name="T40" fmla="*/ 68 w 187"/>
                  <a:gd name="T41" fmla="*/ 50 h 133"/>
                  <a:gd name="T42" fmla="*/ 51 w 187"/>
                  <a:gd name="T43" fmla="*/ 66 h 133"/>
                  <a:gd name="T44" fmla="*/ 53 w 187"/>
                  <a:gd name="T45" fmla="*/ 73 h 133"/>
                  <a:gd name="T46" fmla="*/ 23 w 187"/>
                  <a:gd name="T47" fmla="*/ 102 h 133"/>
                  <a:gd name="T48" fmla="*/ 16 w 187"/>
                  <a:gd name="T49" fmla="*/ 100 h 133"/>
                  <a:gd name="T50" fmla="*/ 0 w 187"/>
                  <a:gd name="T51" fmla="*/ 117 h 133"/>
                  <a:gd name="T52" fmla="*/ 16 w 187"/>
                  <a:gd name="T53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7" h="133">
                    <a:moveTo>
                      <a:pt x="16" y="133"/>
                    </a:moveTo>
                    <a:cubicBezTo>
                      <a:pt x="25" y="133"/>
                      <a:pt x="32" y="126"/>
                      <a:pt x="32" y="117"/>
                    </a:cubicBezTo>
                    <a:cubicBezTo>
                      <a:pt x="32" y="114"/>
                      <a:pt x="32" y="112"/>
                      <a:pt x="31" y="110"/>
                    </a:cubicBezTo>
                    <a:cubicBezTo>
                      <a:pt x="60" y="81"/>
                      <a:pt x="60" y="81"/>
                      <a:pt x="60" y="81"/>
                    </a:cubicBezTo>
                    <a:cubicBezTo>
                      <a:pt x="63" y="82"/>
                      <a:pt x="65" y="83"/>
                      <a:pt x="68" y="83"/>
                    </a:cubicBezTo>
                    <a:cubicBezTo>
                      <a:pt x="74" y="83"/>
                      <a:pt x="80" y="79"/>
                      <a:pt x="82" y="73"/>
                    </a:cubicBezTo>
                    <a:cubicBezTo>
                      <a:pt x="103" y="75"/>
                      <a:pt x="103" y="75"/>
                      <a:pt x="103" y="75"/>
                    </a:cubicBezTo>
                    <a:cubicBezTo>
                      <a:pt x="105" y="82"/>
                      <a:pt x="112" y="88"/>
                      <a:pt x="119" y="88"/>
                    </a:cubicBezTo>
                    <a:cubicBezTo>
                      <a:pt x="128" y="88"/>
                      <a:pt x="136" y="81"/>
                      <a:pt x="136" y="72"/>
                    </a:cubicBezTo>
                    <a:cubicBezTo>
                      <a:pt x="136" y="69"/>
                      <a:pt x="135" y="66"/>
                      <a:pt x="134" y="64"/>
                    </a:cubicBezTo>
                    <a:cubicBezTo>
                      <a:pt x="164" y="31"/>
                      <a:pt x="164" y="31"/>
                      <a:pt x="164" y="31"/>
                    </a:cubicBezTo>
                    <a:cubicBezTo>
                      <a:pt x="166" y="32"/>
                      <a:pt x="169" y="32"/>
                      <a:pt x="171" y="32"/>
                    </a:cubicBezTo>
                    <a:cubicBezTo>
                      <a:pt x="180" y="32"/>
                      <a:pt x="187" y="25"/>
                      <a:pt x="187" y="16"/>
                    </a:cubicBezTo>
                    <a:cubicBezTo>
                      <a:pt x="187" y="7"/>
                      <a:pt x="180" y="0"/>
                      <a:pt x="171" y="0"/>
                    </a:cubicBezTo>
                    <a:cubicBezTo>
                      <a:pt x="162" y="0"/>
                      <a:pt x="155" y="7"/>
                      <a:pt x="155" y="16"/>
                    </a:cubicBezTo>
                    <a:cubicBezTo>
                      <a:pt x="155" y="19"/>
                      <a:pt x="155" y="21"/>
                      <a:pt x="157" y="24"/>
                    </a:cubicBezTo>
                    <a:cubicBezTo>
                      <a:pt x="126" y="57"/>
                      <a:pt x="126" y="57"/>
                      <a:pt x="126" y="57"/>
                    </a:cubicBezTo>
                    <a:cubicBezTo>
                      <a:pt x="124" y="56"/>
                      <a:pt x="122" y="55"/>
                      <a:pt x="119" y="55"/>
                    </a:cubicBezTo>
                    <a:cubicBezTo>
                      <a:pt x="113" y="55"/>
                      <a:pt x="107" y="59"/>
                      <a:pt x="105" y="65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82" y="55"/>
                      <a:pt x="75" y="50"/>
                      <a:pt x="68" y="50"/>
                    </a:cubicBezTo>
                    <a:cubicBezTo>
                      <a:pt x="59" y="50"/>
                      <a:pt x="51" y="57"/>
                      <a:pt x="51" y="66"/>
                    </a:cubicBezTo>
                    <a:cubicBezTo>
                      <a:pt x="51" y="69"/>
                      <a:pt x="52" y="71"/>
                      <a:pt x="53" y="73"/>
                    </a:cubicBezTo>
                    <a:cubicBezTo>
                      <a:pt x="23" y="102"/>
                      <a:pt x="23" y="102"/>
                      <a:pt x="23" y="102"/>
                    </a:cubicBezTo>
                    <a:cubicBezTo>
                      <a:pt x="21" y="101"/>
                      <a:pt x="19" y="100"/>
                      <a:pt x="16" y="100"/>
                    </a:cubicBezTo>
                    <a:cubicBezTo>
                      <a:pt x="7" y="100"/>
                      <a:pt x="0" y="108"/>
                      <a:pt x="0" y="117"/>
                    </a:cubicBezTo>
                    <a:cubicBezTo>
                      <a:pt x="0" y="126"/>
                      <a:pt x="7" y="133"/>
                      <a:pt x="16" y="1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26">
                <a:extLst>
                  <a:ext uri="{FF2B5EF4-FFF2-40B4-BE49-F238E27FC236}">
                    <a16:creationId xmlns:a16="http://schemas.microsoft.com/office/drawing/2014/main" id="{62B17F4E-8811-43A5-816B-D9FDBF8499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38" y="2017"/>
                <a:ext cx="568" cy="390"/>
              </a:xfrm>
              <a:custGeom>
                <a:avLst/>
                <a:gdLst>
                  <a:gd name="T0" fmla="*/ 231 w 237"/>
                  <a:gd name="T1" fmla="*/ 151 h 162"/>
                  <a:gd name="T2" fmla="*/ 215 w 237"/>
                  <a:gd name="T3" fmla="*/ 151 h 162"/>
                  <a:gd name="T4" fmla="*/ 215 w 237"/>
                  <a:gd name="T5" fmla="*/ 5 h 162"/>
                  <a:gd name="T6" fmla="*/ 210 w 237"/>
                  <a:gd name="T7" fmla="*/ 0 h 162"/>
                  <a:gd name="T8" fmla="*/ 182 w 237"/>
                  <a:gd name="T9" fmla="*/ 0 h 162"/>
                  <a:gd name="T10" fmla="*/ 177 w 237"/>
                  <a:gd name="T11" fmla="*/ 5 h 162"/>
                  <a:gd name="T12" fmla="*/ 177 w 237"/>
                  <a:gd name="T13" fmla="*/ 151 h 162"/>
                  <a:gd name="T14" fmla="*/ 164 w 237"/>
                  <a:gd name="T15" fmla="*/ 151 h 162"/>
                  <a:gd name="T16" fmla="*/ 164 w 237"/>
                  <a:gd name="T17" fmla="*/ 61 h 162"/>
                  <a:gd name="T18" fmla="*/ 158 w 237"/>
                  <a:gd name="T19" fmla="*/ 56 h 162"/>
                  <a:gd name="T20" fmla="*/ 130 w 237"/>
                  <a:gd name="T21" fmla="*/ 56 h 162"/>
                  <a:gd name="T22" fmla="*/ 125 w 237"/>
                  <a:gd name="T23" fmla="*/ 61 h 162"/>
                  <a:gd name="T24" fmla="*/ 125 w 237"/>
                  <a:gd name="T25" fmla="*/ 151 h 162"/>
                  <a:gd name="T26" fmla="*/ 112 w 237"/>
                  <a:gd name="T27" fmla="*/ 151 h 162"/>
                  <a:gd name="T28" fmla="*/ 112 w 237"/>
                  <a:gd name="T29" fmla="*/ 56 h 162"/>
                  <a:gd name="T30" fmla="*/ 107 w 237"/>
                  <a:gd name="T31" fmla="*/ 50 h 162"/>
                  <a:gd name="T32" fmla="*/ 79 w 237"/>
                  <a:gd name="T33" fmla="*/ 50 h 162"/>
                  <a:gd name="T34" fmla="*/ 73 w 237"/>
                  <a:gd name="T35" fmla="*/ 56 h 162"/>
                  <a:gd name="T36" fmla="*/ 73 w 237"/>
                  <a:gd name="T37" fmla="*/ 151 h 162"/>
                  <a:gd name="T38" fmla="*/ 60 w 237"/>
                  <a:gd name="T39" fmla="*/ 151 h 162"/>
                  <a:gd name="T40" fmla="*/ 60 w 237"/>
                  <a:gd name="T41" fmla="*/ 106 h 162"/>
                  <a:gd name="T42" fmla="*/ 55 w 237"/>
                  <a:gd name="T43" fmla="*/ 101 h 162"/>
                  <a:gd name="T44" fmla="*/ 27 w 237"/>
                  <a:gd name="T45" fmla="*/ 101 h 162"/>
                  <a:gd name="T46" fmla="*/ 22 w 237"/>
                  <a:gd name="T47" fmla="*/ 106 h 162"/>
                  <a:gd name="T48" fmla="*/ 22 w 237"/>
                  <a:gd name="T49" fmla="*/ 151 h 162"/>
                  <a:gd name="T50" fmla="*/ 6 w 237"/>
                  <a:gd name="T51" fmla="*/ 151 h 162"/>
                  <a:gd name="T52" fmla="*/ 0 w 237"/>
                  <a:gd name="T53" fmla="*/ 157 h 162"/>
                  <a:gd name="T54" fmla="*/ 6 w 237"/>
                  <a:gd name="T55" fmla="*/ 162 h 162"/>
                  <a:gd name="T56" fmla="*/ 27 w 237"/>
                  <a:gd name="T57" fmla="*/ 162 h 162"/>
                  <a:gd name="T58" fmla="*/ 55 w 237"/>
                  <a:gd name="T59" fmla="*/ 162 h 162"/>
                  <a:gd name="T60" fmla="*/ 79 w 237"/>
                  <a:gd name="T61" fmla="*/ 162 h 162"/>
                  <a:gd name="T62" fmla="*/ 107 w 237"/>
                  <a:gd name="T63" fmla="*/ 162 h 162"/>
                  <a:gd name="T64" fmla="*/ 130 w 237"/>
                  <a:gd name="T65" fmla="*/ 162 h 162"/>
                  <a:gd name="T66" fmla="*/ 158 w 237"/>
                  <a:gd name="T67" fmla="*/ 162 h 162"/>
                  <a:gd name="T68" fmla="*/ 182 w 237"/>
                  <a:gd name="T69" fmla="*/ 162 h 162"/>
                  <a:gd name="T70" fmla="*/ 210 w 237"/>
                  <a:gd name="T71" fmla="*/ 162 h 162"/>
                  <a:gd name="T72" fmla="*/ 231 w 237"/>
                  <a:gd name="T73" fmla="*/ 162 h 162"/>
                  <a:gd name="T74" fmla="*/ 237 w 237"/>
                  <a:gd name="T75" fmla="*/ 157 h 162"/>
                  <a:gd name="T76" fmla="*/ 231 w 237"/>
                  <a:gd name="T77" fmla="*/ 151 h 162"/>
                  <a:gd name="T78" fmla="*/ 50 w 237"/>
                  <a:gd name="T79" fmla="*/ 151 h 162"/>
                  <a:gd name="T80" fmla="*/ 32 w 237"/>
                  <a:gd name="T81" fmla="*/ 151 h 162"/>
                  <a:gd name="T82" fmla="*/ 32 w 237"/>
                  <a:gd name="T83" fmla="*/ 111 h 162"/>
                  <a:gd name="T84" fmla="*/ 50 w 237"/>
                  <a:gd name="T85" fmla="*/ 111 h 162"/>
                  <a:gd name="T86" fmla="*/ 50 w 237"/>
                  <a:gd name="T87" fmla="*/ 151 h 162"/>
                  <a:gd name="T88" fmla="*/ 101 w 237"/>
                  <a:gd name="T89" fmla="*/ 151 h 162"/>
                  <a:gd name="T90" fmla="*/ 84 w 237"/>
                  <a:gd name="T91" fmla="*/ 151 h 162"/>
                  <a:gd name="T92" fmla="*/ 84 w 237"/>
                  <a:gd name="T93" fmla="*/ 61 h 162"/>
                  <a:gd name="T94" fmla="*/ 101 w 237"/>
                  <a:gd name="T95" fmla="*/ 61 h 162"/>
                  <a:gd name="T96" fmla="*/ 101 w 237"/>
                  <a:gd name="T97" fmla="*/ 151 h 162"/>
                  <a:gd name="T98" fmla="*/ 153 w 237"/>
                  <a:gd name="T99" fmla="*/ 151 h 162"/>
                  <a:gd name="T100" fmla="*/ 136 w 237"/>
                  <a:gd name="T101" fmla="*/ 151 h 162"/>
                  <a:gd name="T102" fmla="*/ 136 w 237"/>
                  <a:gd name="T103" fmla="*/ 66 h 162"/>
                  <a:gd name="T104" fmla="*/ 153 w 237"/>
                  <a:gd name="T105" fmla="*/ 66 h 162"/>
                  <a:gd name="T106" fmla="*/ 153 w 237"/>
                  <a:gd name="T107" fmla="*/ 151 h 162"/>
                  <a:gd name="T108" fmla="*/ 205 w 237"/>
                  <a:gd name="T109" fmla="*/ 151 h 162"/>
                  <a:gd name="T110" fmla="*/ 187 w 237"/>
                  <a:gd name="T111" fmla="*/ 151 h 162"/>
                  <a:gd name="T112" fmla="*/ 187 w 237"/>
                  <a:gd name="T113" fmla="*/ 11 h 162"/>
                  <a:gd name="T114" fmla="*/ 205 w 237"/>
                  <a:gd name="T115" fmla="*/ 11 h 162"/>
                  <a:gd name="T116" fmla="*/ 205 w 237"/>
                  <a:gd name="T117" fmla="*/ 15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37" h="162">
                    <a:moveTo>
                      <a:pt x="231" y="151"/>
                    </a:moveTo>
                    <a:cubicBezTo>
                      <a:pt x="215" y="151"/>
                      <a:pt x="215" y="151"/>
                      <a:pt x="215" y="151"/>
                    </a:cubicBezTo>
                    <a:cubicBezTo>
                      <a:pt x="215" y="5"/>
                      <a:pt x="215" y="5"/>
                      <a:pt x="215" y="5"/>
                    </a:cubicBezTo>
                    <a:cubicBezTo>
                      <a:pt x="215" y="2"/>
                      <a:pt x="213" y="0"/>
                      <a:pt x="210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79" y="0"/>
                      <a:pt x="177" y="2"/>
                      <a:pt x="177" y="5"/>
                    </a:cubicBezTo>
                    <a:cubicBezTo>
                      <a:pt x="177" y="151"/>
                      <a:pt x="177" y="151"/>
                      <a:pt x="177" y="151"/>
                    </a:cubicBezTo>
                    <a:cubicBezTo>
                      <a:pt x="164" y="151"/>
                      <a:pt x="164" y="151"/>
                      <a:pt x="164" y="151"/>
                    </a:cubicBezTo>
                    <a:cubicBezTo>
                      <a:pt x="164" y="61"/>
                      <a:pt x="164" y="61"/>
                      <a:pt x="164" y="61"/>
                    </a:cubicBezTo>
                    <a:cubicBezTo>
                      <a:pt x="164" y="58"/>
                      <a:pt x="161" y="56"/>
                      <a:pt x="158" y="56"/>
                    </a:cubicBezTo>
                    <a:cubicBezTo>
                      <a:pt x="130" y="56"/>
                      <a:pt x="130" y="56"/>
                      <a:pt x="130" y="56"/>
                    </a:cubicBezTo>
                    <a:cubicBezTo>
                      <a:pt x="127" y="56"/>
                      <a:pt x="125" y="58"/>
                      <a:pt x="125" y="61"/>
                    </a:cubicBezTo>
                    <a:cubicBezTo>
                      <a:pt x="125" y="151"/>
                      <a:pt x="125" y="151"/>
                      <a:pt x="125" y="151"/>
                    </a:cubicBezTo>
                    <a:cubicBezTo>
                      <a:pt x="112" y="151"/>
                      <a:pt x="112" y="151"/>
                      <a:pt x="112" y="151"/>
                    </a:cubicBezTo>
                    <a:cubicBezTo>
                      <a:pt x="112" y="56"/>
                      <a:pt x="112" y="56"/>
                      <a:pt x="112" y="56"/>
                    </a:cubicBezTo>
                    <a:cubicBezTo>
                      <a:pt x="112" y="53"/>
                      <a:pt x="109" y="50"/>
                      <a:pt x="107" y="50"/>
                    </a:cubicBezTo>
                    <a:cubicBezTo>
                      <a:pt x="79" y="50"/>
                      <a:pt x="79" y="50"/>
                      <a:pt x="79" y="50"/>
                    </a:cubicBezTo>
                    <a:cubicBezTo>
                      <a:pt x="76" y="50"/>
                      <a:pt x="73" y="53"/>
                      <a:pt x="73" y="56"/>
                    </a:cubicBezTo>
                    <a:cubicBezTo>
                      <a:pt x="73" y="151"/>
                      <a:pt x="73" y="151"/>
                      <a:pt x="73" y="151"/>
                    </a:cubicBezTo>
                    <a:cubicBezTo>
                      <a:pt x="60" y="151"/>
                      <a:pt x="60" y="151"/>
                      <a:pt x="60" y="151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3"/>
                      <a:pt x="58" y="101"/>
                      <a:pt x="55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4" y="101"/>
                      <a:pt x="22" y="103"/>
                      <a:pt x="22" y="106"/>
                    </a:cubicBezTo>
                    <a:cubicBezTo>
                      <a:pt x="22" y="151"/>
                      <a:pt x="22" y="151"/>
                      <a:pt x="22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3" y="151"/>
                      <a:pt x="0" y="154"/>
                      <a:pt x="0" y="157"/>
                    </a:cubicBezTo>
                    <a:cubicBezTo>
                      <a:pt x="0" y="160"/>
                      <a:pt x="3" y="162"/>
                      <a:pt x="6" y="162"/>
                    </a:cubicBezTo>
                    <a:cubicBezTo>
                      <a:pt x="27" y="162"/>
                      <a:pt x="27" y="162"/>
                      <a:pt x="27" y="162"/>
                    </a:cubicBezTo>
                    <a:cubicBezTo>
                      <a:pt x="55" y="162"/>
                      <a:pt x="55" y="162"/>
                      <a:pt x="55" y="162"/>
                    </a:cubicBezTo>
                    <a:cubicBezTo>
                      <a:pt x="79" y="162"/>
                      <a:pt x="79" y="162"/>
                      <a:pt x="79" y="162"/>
                    </a:cubicBezTo>
                    <a:cubicBezTo>
                      <a:pt x="107" y="162"/>
                      <a:pt x="107" y="162"/>
                      <a:pt x="107" y="162"/>
                    </a:cubicBezTo>
                    <a:cubicBezTo>
                      <a:pt x="130" y="162"/>
                      <a:pt x="130" y="162"/>
                      <a:pt x="130" y="162"/>
                    </a:cubicBezTo>
                    <a:cubicBezTo>
                      <a:pt x="158" y="162"/>
                      <a:pt x="158" y="162"/>
                      <a:pt x="158" y="162"/>
                    </a:cubicBezTo>
                    <a:cubicBezTo>
                      <a:pt x="182" y="162"/>
                      <a:pt x="182" y="162"/>
                      <a:pt x="182" y="162"/>
                    </a:cubicBezTo>
                    <a:cubicBezTo>
                      <a:pt x="210" y="162"/>
                      <a:pt x="210" y="162"/>
                      <a:pt x="210" y="162"/>
                    </a:cubicBezTo>
                    <a:cubicBezTo>
                      <a:pt x="231" y="162"/>
                      <a:pt x="231" y="162"/>
                      <a:pt x="231" y="162"/>
                    </a:cubicBezTo>
                    <a:cubicBezTo>
                      <a:pt x="234" y="162"/>
                      <a:pt x="237" y="160"/>
                      <a:pt x="237" y="157"/>
                    </a:cubicBezTo>
                    <a:cubicBezTo>
                      <a:pt x="237" y="154"/>
                      <a:pt x="234" y="151"/>
                      <a:pt x="231" y="151"/>
                    </a:cubicBezTo>
                    <a:close/>
                    <a:moveTo>
                      <a:pt x="50" y="151"/>
                    </a:moveTo>
                    <a:cubicBezTo>
                      <a:pt x="32" y="151"/>
                      <a:pt x="32" y="151"/>
                      <a:pt x="32" y="151"/>
                    </a:cubicBezTo>
                    <a:cubicBezTo>
                      <a:pt x="32" y="111"/>
                      <a:pt x="32" y="111"/>
                      <a:pt x="32" y="111"/>
                    </a:cubicBezTo>
                    <a:cubicBezTo>
                      <a:pt x="50" y="111"/>
                      <a:pt x="50" y="111"/>
                      <a:pt x="50" y="111"/>
                    </a:cubicBezTo>
                    <a:lnTo>
                      <a:pt x="50" y="151"/>
                    </a:lnTo>
                    <a:close/>
                    <a:moveTo>
                      <a:pt x="101" y="151"/>
                    </a:moveTo>
                    <a:cubicBezTo>
                      <a:pt x="84" y="151"/>
                      <a:pt x="84" y="151"/>
                      <a:pt x="84" y="151"/>
                    </a:cubicBezTo>
                    <a:cubicBezTo>
                      <a:pt x="84" y="61"/>
                      <a:pt x="84" y="61"/>
                      <a:pt x="84" y="61"/>
                    </a:cubicBezTo>
                    <a:cubicBezTo>
                      <a:pt x="101" y="61"/>
                      <a:pt x="101" y="61"/>
                      <a:pt x="101" y="61"/>
                    </a:cubicBezTo>
                    <a:lnTo>
                      <a:pt x="101" y="151"/>
                    </a:lnTo>
                    <a:close/>
                    <a:moveTo>
                      <a:pt x="153" y="151"/>
                    </a:moveTo>
                    <a:cubicBezTo>
                      <a:pt x="136" y="151"/>
                      <a:pt x="136" y="151"/>
                      <a:pt x="136" y="151"/>
                    </a:cubicBezTo>
                    <a:cubicBezTo>
                      <a:pt x="136" y="66"/>
                      <a:pt x="136" y="66"/>
                      <a:pt x="136" y="66"/>
                    </a:cubicBezTo>
                    <a:cubicBezTo>
                      <a:pt x="153" y="66"/>
                      <a:pt x="153" y="66"/>
                      <a:pt x="153" y="66"/>
                    </a:cubicBezTo>
                    <a:lnTo>
                      <a:pt x="153" y="151"/>
                    </a:lnTo>
                    <a:close/>
                    <a:moveTo>
                      <a:pt x="205" y="151"/>
                    </a:moveTo>
                    <a:cubicBezTo>
                      <a:pt x="187" y="151"/>
                      <a:pt x="187" y="151"/>
                      <a:pt x="187" y="151"/>
                    </a:cubicBezTo>
                    <a:cubicBezTo>
                      <a:pt x="187" y="11"/>
                      <a:pt x="187" y="11"/>
                      <a:pt x="187" y="11"/>
                    </a:cubicBezTo>
                    <a:cubicBezTo>
                      <a:pt x="205" y="11"/>
                      <a:pt x="205" y="11"/>
                      <a:pt x="205" y="11"/>
                    </a:cubicBezTo>
                    <a:lnTo>
                      <a:pt x="205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59" name="TextBox 17">
              <a:extLst>
                <a:ext uri="{FF2B5EF4-FFF2-40B4-BE49-F238E27FC236}">
                  <a16:creationId xmlns:a16="http://schemas.microsoft.com/office/drawing/2014/main" id="{6D354F94-9719-4872-993C-E81407EE9AD6}"/>
                </a:ext>
              </a:extLst>
            </p:cNvPr>
            <p:cNvSpPr txBox="1"/>
            <p:nvPr/>
          </p:nvSpPr>
          <p:spPr>
            <a:xfrm flipH="1">
              <a:off x="7494436" y="4170285"/>
              <a:ext cx="2212465" cy="651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algn="ctr">
                <a:spcBef>
                  <a:spcPts val="200"/>
                </a:spcBef>
                <a:buFont typeface="Arial" charset="0"/>
                <a:buChar char="•"/>
              </a:pPr>
              <a:r>
                <a:rPr lang="en-US" altLang="ko-KR" sz="1100" dirty="0" smtClean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‘K-New Deal’ </a:t>
              </a:r>
              <a:r>
                <a:rPr lang="en-US" altLang="ko-KR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for 5G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1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    KRW 70bn investment from </a:t>
              </a:r>
            </a:p>
            <a:p>
              <a:pPr algn="ctr">
                <a:spcBef>
                  <a:spcPts val="200"/>
                </a:spcBef>
              </a:pPr>
              <a:r>
                <a:rPr lang="en-US" altLang="ko-KR" sz="11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Supplementary Budget</a:t>
              </a:r>
              <a:endParaRPr lang="en-US" altLang="ko-KR" sz="1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C955045D-20FA-4B59-B471-5E536B03D1AE}"/>
              </a:ext>
            </a:extLst>
          </p:cNvPr>
          <p:cNvGrpSpPr/>
          <p:nvPr/>
        </p:nvGrpSpPr>
        <p:grpSpPr>
          <a:xfrm>
            <a:off x="-1" y="1994851"/>
            <a:ext cx="3298790" cy="3736223"/>
            <a:chOff x="-1" y="1858264"/>
            <a:chExt cx="3298790" cy="3736223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931F46F3-72A4-4D3D-8DBF-D74FE0A9E65E}"/>
                </a:ext>
              </a:extLst>
            </p:cNvPr>
            <p:cNvGrpSpPr/>
            <p:nvPr/>
          </p:nvGrpSpPr>
          <p:grpSpPr>
            <a:xfrm>
              <a:off x="-1" y="2566207"/>
              <a:ext cx="3298790" cy="1037880"/>
              <a:chOff x="-1" y="3499015"/>
              <a:chExt cx="3298790" cy="1037880"/>
            </a:xfrm>
          </p:grpSpPr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29A02350-8070-402C-B182-1B6733F18DEB}"/>
                  </a:ext>
                </a:extLst>
              </p:cNvPr>
              <p:cNvGrpSpPr/>
              <p:nvPr/>
            </p:nvGrpSpPr>
            <p:grpSpPr>
              <a:xfrm>
                <a:off x="-1" y="3499015"/>
                <a:ext cx="2973562" cy="376347"/>
                <a:chOff x="-1" y="3499015"/>
                <a:chExt cx="2973562" cy="376347"/>
              </a:xfrm>
            </p:grpSpPr>
            <p:sp>
              <p:nvSpPr>
                <p:cNvPr id="8" name="사각형: 둥근 위쪽 모서리 7">
                  <a:extLst>
                    <a:ext uri="{FF2B5EF4-FFF2-40B4-BE49-F238E27FC236}">
                      <a16:creationId xmlns:a16="http://schemas.microsoft.com/office/drawing/2014/main" id="{F4BDE53D-CCD0-41F0-B740-1119F69E035D}"/>
                    </a:ext>
                  </a:extLst>
                </p:cNvPr>
                <p:cNvSpPr/>
                <p:nvPr/>
              </p:nvSpPr>
              <p:spPr>
                <a:xfrm rot="5400000">
                  <a:off x="1298606" y="2200408"/>
                  <a:ext cx="376347" cy="2973562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009FC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73938" tIns="36969" rIns="73938" bIns="3696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456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22" name="TextBox 17">
                  <a:extLst>
                    <a:ext uri="{FF2B5EF4-FFF2-40B4-BE49-F238E27FC236}">
                      <a16:creationId xmlns:a16="http://schemas.microsoft.com/office/drawing/2014/main" id="{902D38E7-483E-4207-8E7D-E6E0FF8EB47D}"/>
                    </a:ext>
                  </a:extLst>
                </p:cNvPr>
                <p:cNvSpPr txBox="1"/>
                <p:nvPr/>
              </p:nvSpPr>
              <p:spPr>
                <a:xfrm>
                  <a:off x="305018" y="3539605"/>
                  <a:ext cx="236353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ko-KR" sz="14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Mobile Com. Infrastructure</a:t>
                  </a:r>
                  <a:endPara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23" name="TextBox 17">
                <a:extLst>
                  <a:ext uri="{FF2B5EF4-FFF2-40B4-BE49-F238E27FC236}">
                    <a16:creationId xmlns:a16="http://schemas.microsoft.com/office/drawing/2014/main" id="{84C238E3-D0CB-4993-873B-08EDE0564C1E}"/>
                  </a:ext>
                </a:extLst>
              </p:cNvPr>
              <p:cNvSpPr txBox="1"/>
              <p:nvPr/>
            </p:nvSpPr>
            <p:spPr>
              <a:xfrm>
                <a:off x="14485" y="3895694"/>
                <a:ext cx="3284304" cy="641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200"/>
                  </a:spcBef>
                </a:pPr>
                <a:r>
                  <a:rPr lang="en-US" altLang="ko-KR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10-year cycle</a:t>
                </a:r>
              </a:p>
              <a:p>
                <a:pPr algn="ctr">
                  <a:spcBef>
                    <a:spcPts val="200"/>
                  </a:spcBef>
                </a:pPr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Fierce competition by Generation</a:t>
                </a:r>
                <a:endPara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8239F1E1-E432-4E99-B314-AAB3A0BCAC2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42171" y="1858264"/>
              <a:ext cx="537676" cy="609580"/>
              <a:chOff x="-293" y="949"/>
              <a:chExt cx="501" cy="568"/>
            </a:xfrm>
            <a:solidFill>
              <a:srgbClr val="009FC6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AB9DCE73-C496-4A03-B277-27A5B9452D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24" y="1047"/>
                <a:ext cx="363" cy="371"/>
              </a:xfrm>
              <a:custGeom>
                <a:avLst/>
                <a:gdLst>
                  <a:gd name="T0" fmla="*/ 76 w 151"/>
                  <a:gd name="T1" fmla="*/ 155 h 155"/>
                  <a:gd name="T2" fmla="*/ 151 w 151"/>
                  <a:gd name="T3" fmla="*/ 78 h 155"/>
                  <a:gd name="T4" fmla="*/ 76 w 151"/>
                  <a:gd name="T5" fmla="*/ 0 h 155"/>
                  <a:gd name="T6" fmla="*/ 0 w 151"/>
                  <a:gd name="T7" fmla="*/ 78 h 155"/>
                  <a:gd name="T8" fmla="*/ 76 w 151"/>
                  <a:gd name="T9" fmla="*/ 155 h 155"/>
                  <a:gd name="T10" fmla="*/ 103 w 151"/>
                  <a:gd name="T11" fmla="*/ 138 h 155"/>
                  <a:gd name="T12" fmla="*/ 119 w 151"/>
                  <a:gd name="T13" fmla="*/ 83 h 155"/>
                  <a:gd name="T14" fmla="*/ 140 w 151"/>
                  <a:gd name="T15" fmla="*/ 83 h 155"/>
                  <a:gd name="T16" fmla="*/ 103 w 151"/>
                  <a:gd name="T17" fmla="*/ 138 h 155"/>
                  <a:gd name="T18" fmla="*/ 140 w 151"/>
                  <a:gd name="T19" fmla="*/ 72 h 155"/>
                  <a:gd name="T20" fmla="*/ 119 w 151"/>
                  <a:gd name="T21" fmla="*/ 72 h 155"/>
                  <a:gd name="T22" fmla="*/ 103 w 151"/>
                  <a:gd name="T23" fmla="*/ 17 h 155"/>
                  <a:gd name="T24" fmla="*/ 140 w 151"/>
                  <a:gd name="T25" fmla="*/ 72 h 155"/>
                  <a:gd name="T26" fmla="*/ 81 w 151"/>
                  <a:gd name="T27" fmla="*/ 12 h 155"/>
                  <a:gd name="T28" fmla="*/ 108 w 151"/>
                  <a:gd name="T29" fmla="*/ 72 h 155"/>
                  <a:gd name="T30" fmla="*/ 81 w 151"/>
                  <a:gd name="T31" fmla="*/ 72 h 155"/>
                  <a:gd name="T32" fmla="*/ 81 w 151"/>
                  <a:gd name="T33" fmla="*/ 12 h 155"/>
                  <a:gd name="T34" fmla="*/ 81 w 151"/>
                  <a:gd name="T35" fmla="*/ 83 h 155"/>
                  <a:gd name="T36" fmla="*/ 108 w 151"/>
                  <a:gd name="T37" fmla="*/ 83 h 155"/>
                  <a:gd name="T38" fmla="*/ 81 w 151"/>
                  <a:gd name="T39" fmla="*/ 143 h 155"/>
                  <a:gd name="T40" fmla="*/ 81 w 151"/>
                  <a:gd name="T41" fmla="*/ 83 h 155"/>
                  <a:gd name="T42" fmla="*/ 70 w 151"/>
                  <a:gd name="T43" fmla="*/ 143 h 155"/>
                  <a:gd name="T44" fmla="*/ 43 w 151"/>
                  <a:gd name="T45" fmla="*/ 83 h 155"/>
                  <a:gd name="T46" fmla="*/ 70 w 151"/>
                  <a:gd name="T47" fmla="*/ 83 h 155"/>
                  <a:gd name="T48" fmla="*/ 70 w 151"/>
                  <a:gd name="T49" fmla="*/ 143 h 155"/>
                  <a:gd name="T50" fmla="*/ 70 w 151"/>
                  <a:gd name="T51" fmla="*/ 12 h 155"/>
                  <a:gd name="T52" fmla="*/ 70 w 151"/>
                  <a:gd name="T53" fmla="*/ 72 h 155"/>
                  <a:gd name="T54" fmla="*/ 43 w 151"/>
                  <a:gd name="T55" fmla="*/ 72 h 155"/>
                  <a:gd name="T56" fmla="*/ 70 w 151"/>
                  <a:gd name="T57" fmla="*/ 12 h 155"/>
                  <a:gd name="T58" fmla="*/ 48 w 151"/>
                  <a:gd name="T59" fmla="*/ 17 h 155"/>
                  <a:gd name="T60" fmla="*/ 32 w 151"/>
                  <a:gd name="T61" fmla="*/ 72 h 155"/>
                  <a:gd name="T62" fmla="*/ 11 w 151"/>
                  <a:gd name="T63" fmla="*/ 72 h 155"/>
                  <a:gd name="T64" fmla="*/ 48 w 151"/>
                  <a:gd name="T65" fmla="*/ 17 h 155"/>
                  <a:gd name="T66" fmla="*/ 32 w 151"/>
                  <a:gd name="T67" fmla="*/ 83 h 155"/>
                  <a:gd name="T68" fmla="*/ 48 w 151"/>
                  <a:gd name="T69" fmla="*/ 138 h 155"/>
                  <a:gd name="T70" fmla="*/ 11 w 151"/>
                  <a:gd name="T71" fmla="*/ 83 h 155"/>
                  <a:gd name="T72" fmla="*/ 32 w 151"/>
                  <a:gd name="T73" fmla="*/ 8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1" h="155">
                    <a:moveTo>
                      <a:pt x="76" y="155"/>
                    </a:moveTo>
                    <a:cubicBezTo>
                      <a:pt x="117" y="155"/>
                      <a:pt x="151" y="120"/>
                      <a:pt x="151" y="78"/>
                    </a:cubicBezTo>
                    <a:cubicBezTo>
                      <a:pt x="151" y="35"/>
                      <a:pt x="117" y="0"/>
                      <a:pt x="76" y="0"/>
                    </a:cubicBezTo>
                    <a:cubicBezTo>
                      <a:pt x="34" y="0"/>
                      <a:pt x="0" y="35"/>
                      <a:pt x="0" y="78"/>
                    </a:cubicBezTo>
                    <a:cubicBezTo>
                      <a:pt x="0" y="120"/>
                      <a:pt x="34" y="155"/>
                      <a:pt x="76" y="155"/>
                    </a:cubicBezTo>
                    <a:close/>
                    <a:moveTo>
                      <a:pt x="103" y="138"/>
                    </a:moveTo>
                    <a:cubicBezTo>
                      <a:pt x="112" y="125"/>
                      <a:pt x="118" y="106"/>
                      <a:pt x="119" y="83"/>
                    </a:cubicBezTo>
                    <a:cubicBezTo>
                      <a:pt x="140" y="83"/>
                      <a:pt x="140" y="83"/>
                      <a:pt x="140" y="83"/>
                    </a:cubicBezTo>
                    <a:cubicBezTo>
                      <a:pt x="138" y="107"/>
                      <a:pt x="124" y="128"/>
                      <a:pt x="103" y="138"/>
                    </a:cubicBezTo>
                    <a:close/>
                    <a:moveTo>
                      <a:pt x="140" y="72"/>
                    </a:moveTo>
                    <a:cubicBezTo>
                      <a:pt x="119" y="72"/>
                      <a:pt x="119" y="72"/>
                      <a:pt x="119" y="72"/>
                    </a:cubicBezTo>
                    <a:cubicBezTo>
                      <a:pt x="118" y="50"/>
                      <a:pt x="112" y="30"/>
                      <a:pt x="103" y="17"/>
                    </a:cubicBezTo>
                    <a:cubicBezTo>
                      <a:pt x="124" y="27"/>
                      <a:pt x="138" y="48"/>
                      <a:pt x="140" y="72"/>
                    </a:cubicBezTo>
                    <a:close/>
                    <a:moveTo>
                      <a:pt x="81" y="12"/>
                    </a:moveTo>
                    <a:cubicBezTo>
                      <a:pt x="95" y="17"/>
                      <a:pt x="107" y="42"/>
                      <a:pt x="108" y="72"/>
                    </a:cubicBezTo>
                    <a:cubicBezTo>
                      <a:pt x="81" y="72"/>
                      <a:pt x="81" y="72"/>
                      <a:pt x="81" y="72"/>
                    </a:cubicBezTo>
                    <a:lnTo>
                      <a:pt x="81" y="12"/>
                    </a:lnTo>
                    <a:close/>
                    <a:moveTo>
                      <a:pt x="81" y="83"/>
                    </a:moveTo>
                    <a:cubicBezTo>
                      <a:pt x="108" y="83"/>
                      <a:pt x="108" y="83"/>
                      <a:pt x="108" y="83"/>
                    </a:cubicBezTo>
                    <a:cubicBezTo>
                      <a:pt x="107" y="113"/>
                      <a:pt x="95" y="138"/>
                      <a:pt x="81" y="143"/>
                    </a:cubicBezTo>
                    <a:lnTo>
                      <a:pt x="81" y="83"/>
                    </a:lnTo>
                    <a:close/>
                    <a:moveTo>
                      <a:pt x="70" y="143"/>
                    </a:moveTo>
                    <a:cubicBezTo>
                      <a:pt x="56" y="138"/>
                      <a:pt x="44" y="113"/>
                      <a:pt x="43" y="83"/>
                    </a:cubicBezTo>
                    <a:cubicBezTo>
                      <a:pt x="70" y="83"/>
                      <a:pt x="70" y="83"/>
                      <a:pt x="70" y="83"/>
                    </a:cubicBezTo>
                    <a:lnTo>
                      <a:pt x="70" y="143"/>
                    </a:lnTo>
                    <a:close/>
                    <a:moveTo>
                      <a:pt x="70" y="12"/>
                    </a:moveTo>
                    <a:cubicBezTo>
                      <a:pt x="70" y="72"/>
                      <a:pt x="70" y="72"/>
                      <a:pt x="70" y="72"/>
                    </a:cubicBezTo>
                    <a:cubicBezTo>
                      <a:pt x="43" y="72"/>
                      <a:pt x="43" y="72"/>
                      <a:pt x="43" y="72"/>
                    </a:cubicBezTo>
                    <a:cubicBezTo>
                      <a:pt x="44" y="42"/>
                      <a:pt x="56" y="17"/>
                      <a:pt x="70" y="12"/>
                    </a:cubicBezTo>
                    <a:close/>
                    <a:moveTo>
                      <a:pt x="48" y="17"/>
                    </a:moveTo>
                    <a:cubicBezTo>
                      <a:pt x="39" y="30"/>
                      <a:pt x="33" y="50"/>
                      <a:pt x="32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3" y="48"/>
                      <a:pt x="27" y="27"/>
                      <a:pt x="48" y="17"/>
                    </a:cubicBezTo>
                    <a:close/>
                    <a:moveTo>
                      <a:pt x="32" y="83"/>
                    </a:moveTo>
                    <a:cubicBezTo>
                      <a:pt x="33" y="106"/>
                      <a:pt x="39" y="125"/>
                      <a:pt x="48" y="138"/>
                    </a:cubicBezTo>
                    <a:cubicBezTo>
                      <a:pt x="27" y="128"/>
                      <a:pt x="13" y="107"/>
                      <a:pt x="11" y="83"/>
                    </a:cubicBezTo>
                    <a:lnTo>
                      <a:pt x="32" y="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7E5C829B-202B-4DD4-AB73-0C74B89F1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6" y="1217"/>
                <a:ext cx="264" cy="300"/>
              </a:xfrm>
              <a:custGeom>
                <a:avLst/>
                <a:gdLst>
                  <a:gd name="T0" fmla="*/ 110 w 110"/>
                  <a:gd name="T1" fmla="*/ 7 h 125"/>
                  <a:gd name="T2" fmla="*/ 110 w 110"/>
                  <a:gd name="T3" fmla="*/ 5 h 125"/>
                  <a:gd name="T4" fmla="*/ 105 w 110"/>
                  <a:gd name="T5" fmla="*/ 0 h 125"/>
                  <a:gd name="T6" fmla="*/ 99 w 110"/>
                  <a:gd name="T7" fmla="*/ 5 h 125"/>
                  <a:gd name="T8" fmla="*/ 99 w 110"/>
                  <a:gd name="T9" fmla="*/ 7 h 125"/>
                  <a:gd name="T10" fmla="*/ 20 w 110"/>
                  <a:gd name="T11" fmla="*/ 102 h 125"/>
                  <a:gd name="T12" fmla="*/ 20 w 110"/>
                  <a:gd name="T13" fmla="*/ 101 h 125"/>
                  <a:gd name="T14" fmla="*/ 20 w 110"/>
                  <a:gd name="T15" fmla="*/ 93 h 125"/>
                  <a:gd name="T16" fmla="*/ 13 w 110"/>
                  <a:gd name="T17" fmla="*/ 93 h 125"/>
                  <a:gd name="T18" fmla="*/ 3 w 110"/>
                  <a:gd name="T19" fmla="*/ 103 h 125"/>
                  <a:gd name="T20" fmla="*/ 0 w 110"/>
                  <a:gd name="T21" fmla="*/ 108 h 125"/>
                  <a:gd name="T22" fmla="*/ 1 w 110"/>
                  <a:gd name="T23" fmla="*/ 111 h 125"/>
                  <a:gd name="T24" fmla="*/ 2 w 110"/>
                  <a:gd name="T25" fmla="*/ 112 h 125"/>
                  <a:gd name="T26" fmla="*/ 13 w 110"/>
                  <a:gd name="T27" fmla="*/ 123 h 125"/>
                  <a:gd name="T28" fmla="*/ 17 w 110"/>
                  <a:gd name="T29" fmla="*/ 125 h 125"/>
                  <a:gd name="T30" fmla="*/ 20 w 110"/>
                  <a:gd name="T31" fmla="*/ 123 h 125"/>
                  <a:gd name="T32" fmla="*/ 20 w 110"/>
                  <a:gd name="T33" fmla="*/ 116 h 125"/>
                  <a:gd name="T34" fmla="*/ 17 w 110"/>
                  <a:gd name="T35" fmla="*/ 113 h 125"/>
                  <a:gd name="T36" fmla="*/ 110 w 110"/>
                  <a:gd name="T37" fmla="*/ 7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0" h="125">
                    <a:moveTo>
                      <a:pt x="110" y="7"/>
                    </a:moveTo>
                    <a:cubicBezTo>
                      <a:pt x="110" y="5"/>
                      <a:pt x="110" y="5"/>
                      <a:pt x="110" y="5"/>
                    </a:cubicBezTo>
                    <a:cubicBezTo>
                      <a:pt x="110" y="2"/>
                      <a:pt x="107" y="0"/>
                      <a:pt x="105" y="0"/>
                    </a:cubicBezTo>
                    <a:cubicBezTo>
                      <a:pt x="102" y="0"/>
                      <a:pt x="99" y="3"/>
                      <a:pt x="99" y="5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55"/>
                      <a:pt x="65" y="95"/>
                      <a:pt x="20" y="102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3" y="99"/>
                      <a:pt x="22" y="95"/>
                      <a:pt x="20" y="93"/>
                    </a:cubicBezTo>
                    <a:cubicBezTo>
                      <a:pt x="18" y="91"/>
                      <a:pt x="15" y="91"/>
                      <a:pt x="13" y="93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1" y="104"/>
                      <a:pt x="0" y="106"/>
                      <a:pt x="0" y="108"/>
                    </a:cubicBezTo>
                    <a:cubicBezTo>
                      <a:pt x="0" y="109"/>
                      <a:pt x="1" y="110"/>
                      <a:pt x="1" y="111"/>
                    </a:cubicBezTo>
                    <a:cubicBezTo>
                      <a:pt x="1" y="111"/>
                      <a:pt x="2" y="112"/>
                      <a:pt x="2" y="112"/>
                    </a:cubicBezTo>
                    <a:cubicBezTo>
                      <a:pt x="13" y="123"/>
                      <a:pt x="13" y="123"/>
                      <a:pt x="13" y="123"/>
                    </a:cubicBezTo>
                    <a:cubicBezTo>
                      <a:pt x="14" y="124"/>
                      <a:pt x="15" y="125"/>
                      <a:pt x="17" y="125"/>
                    </a:cubicBezTo>
                    <a:cubicBezTo>
                      <a:pt x="18" y="125"/>
                      <a:pt x="19" y="124"/>
                      <a:pt x="20" y="123"/>
                    </a:cubicBezTo>
                    <a:cubicBezTo>
                      <a:pt x="22" y="121"/>
                      <a:pt x="23" y="118"/>
                      <a:pt x="20" y="116"/>
                    </a:cubicBezTo>
                    <a:cubicBezTo>
                      <a:pt x="17" y="113"/>
                      <a:pt x="17" y="113"/>
                      <a:pt x="17" y="113"/>
                    </a:cubicBezTo>
                    <a:cubicBezTo>
                      <a:pt x="69" y="107"/>
                      <a:pt x="110" y="61"/>
                      <a:pt x="11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828AC205-1B2E-4818-A6C5-261201BEFC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9" y="1459"/>
                <a:ext cx="29" cy="27"/>
              </a:xfrm>
              <a:custGeom>
                <a:avLst/>
                <a:gdLst>
                  <a:gd name="T0" fmla="*/ 8 w 12"/>
                  <a:gd name="T1" fmla="*/ 0 h 11"/>
                  <a:gd name="T2" fmla="*/ 6 w 12"/>
                  <a:gd name="T3" fmla="*/ 0 h 11"/>
                  <a:gd name="T4" fmla="*/ 0 w 12"/>
                  <a:gd name="T5" fmla="*/ 4 h 11"/>
                  <a:gd name="T6" fmla="*/ 4 w 12"/>
                  <a:gd name="T7" fmla="*/ 11 h 11"/>
                  <a:gd name="T8" fmla="*/ 6 w 12"/>
                  <a:gd name="T9" fmla="*/ 11 h 11"/>
                  <a:gd name="T10" fmla="*/ 7 w 12"/>
                  <a:gd name="T11" fmla="*/ 11 h 11"/>
                  <a:gd name="T12" fmla="*/ 12 w 12"/>
                  <a:gd name="T13" fmla="*/ 6 h 11"/>
                  <a:gd name="T14" fmla="*/ 8 w 12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1">
                    <a:moveTo>
                      <a:pt x="8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1" y="1"/>
                      <a:pt x="0" y="4"/>
                    </a:cubicBezTo>
                    <a:cubicBezTo>
                      <a:pt x="0" y="7"/>
                      <a:pt x="2" y="10"/>
                      <a:pt x="4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7" y="11"/>
                    </a:cubicBezTo>
                    <a:cubicBezTo>
                      <a:pt x="9" y="11"/>
                      <a:pt x="12" y="9"/>
                      <a:pt x="12" y="6"/>
                    </a:cubicBezTo>
                    <a:cubicBezTo>
                      <a:pt x="12" y="4"/>
                      <a:pt x="11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E99B9BA9-8A58-4359-A900-79D2FE36EE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7" y="1313"/>
                <a:ext cx="32" cy="29"/>
              </a:xfrm>
              <a:custGeom>
                <a:avLst/>
                <a:gdLst>
                  <a:gd name="T0" fmla="*/ 11 w 13"/>
                  <a:gd name="T1" fmla="*/ 5 h 12"/>
                  <a:gd name="T2" fmla="*/ 11 w 13"/>
                  <a:gd name="T3" fmla="*/ 4 h 12"/>
                  <a:gd name="T4" fmla="*/ 4 w 13"/>
                  <a:gd name="T5" fmla="*/ 1 h 12"/>
                  <a:gd name="T6" fmla="*/ 1 w 13"/>
                  <a:gd name="T7" fmla="*/ 8 h 12"/>
                  <a:gd name="T8" fmla="*/ 2 w 13"/>
                  <a:gd name="T9" fmla="*/ 9 h 12"/>
                  <a:gd name="T10" fmla="*/ 7 w 13"/>
                  <a:gd name="T11" fmla="*/ 12 h 12"/>
                  <a:gd name="T12" fmla="*/ 9 w 13"/>
                  <a:gd name="T13" fmla="*/ 12 h 12"/>
                  <a:gd name="T14" fmla="*/ 11 w 13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2">
                    <a:moveTo>
                      <a:pt x="11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1"/>
                      <a:pt x="7" y="0"/>
                      <a:pt x="4" y="1"/>
                    </a:cubicBezTo>
                    <a:cubicBezTo>
                      <a:pt x="1" y="2"/>
                      <a:pt x="0" y="5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1"/>
                      <a:pt x="4" y="12"/>
                      <a:pt x="7" y="12"/>
                    </a:cubicBezTo>
                    <a:cubicBezTo>
                      <a:pt x="7" y="12"/>
                      <a:pt x="8" y="12"/>
                      <a:pt x="9" y="12"/>
                    </a:cubicBezTo>
                    <a:cubicBezTo>
                      <a:pt x="11" y="11"/>
                      <a:pt x="13" y="7"/>
                      <a:pt x="1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9">
                <a:extLst>
                  <a:ext uri="{FF2B5EF4-FFF2-40B4-BE49-F238E27FC236}">
                    <a16:creationId xmlns:a16="http://schemas.microsoft.com/office/drawing/2014/main" id="{36FE059D-F1B7-4FE1-BA43-F05C07DD16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89" y="1267"/>
                <a:ext cx="27" cy="29"/>
              </a:xfrm>
              <a:custGeom>
                <a:avLst/>
                <a:gdLst>
                  <a:gd name="T0" fmla="*/ 11 w 11"/>
                  <a:gd name="T1" fmla="*/ 6 h 12"/>
                  <a:gd name="T2" fmla="*/ 11 w 11"/>
                  <a:gd name="T3" fmla="*/ 4 h 12"/>
                  <a:gd name="T4" fmla="*/ 4 w 11"/>
                  <a:gd name="T5" fmla="*/ 0 h 12"/>
                  <a:gd name="T6" fmla="*/ 0 w 11"/>
                  <a:gd name="T7" fmla="*/ 6 h 12"/>
                  <a:gd name="T8" fmla="*/ 0 w 11"/>
                  <a:gd name="T9" fmla="*/ 8 h 12"/>
                  <a:gd name="T10" fmla="*/ 6 w 11"/>
                  <a:gd name="T11" fmla="*/ 12 h 12"/>
                  <a:gd name="T12" fmla="*/ 7 w 11"/>
                  <a:gd name="T13" fmla="*/ 12 h 12"/>
                  <a:gd name="T14" fmla="*/ 11 w 11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2"/>
                      <a:pt x="7" y="0"/>
                      <a:pt x="4" y="0"/>
                    </a:cubicBezTo>
                    <a:cubicBezTo>
                      <a:pt x="2" y="1"/>
                      <a:pt x="0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0"/>
                      <a:pt x="3" y="12"/>
                      <a:pt x="6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10" y="11"/>
                      <a:pt x="11" y="9"/>
                      <a:pt x="1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10">
                <a:extLst>
                  <a:ext uri="{FF2B5EF4-FFF2-40B4-BE49-F238E27FC236}">
                    <a16:creationId xmlns:a16="http://schemas.microsoft.com/office/drawing/2014/main" id="{C00BA754-F968-4471-9080-E7F88E3EF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55" y="1354"/>
                <a:ext cx="31" cy="31"/>
              </a:xfrm>
              <a:custGeom>
                <a:avLst/>
                <a:gdLst>
                  <a:gd name="T0" fmla="*/ 11 w 13"/>
                  <a:gd name="T1" fmla="*/ 3 h 13"/>
                  <a:gd name="T2" fmla="*/ 3 w 13"/>
                  <a:gd name="T3" fmla="*/ 2 h 13"/>
                  <a:gd name="T4" fmla="*/ 2 w 13"/>
                  <a:gd name="T5" fmla="*/ 9 h 13"/>
                  <a:gd name="T6" fmla="*/ 3 w 13"/>
                  <a:gd name="T7" fmla="*/ 10 h 13"/>
                  <a:gd name="T8" fmla="*/ 7 w 13"/>
                  <a:gd name="T9" fmla="*/ 13 h 13"/>
                  <a:gd name="T10" fmla="*/ 10 w 13"/>
                  <a:gd name="T11" fmla="*/ 12 h 13"/>
                  <a:gd name="T12" fmla="*/ 11 w 13"/>
                  <a:gd name="T13" fmla="*/ 4 h 13"/>
                  <a:gd name="T14" fmla="*/ 11 w 13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3">
                    <a:moveTo>
                      <a:pt x="11" y="3"/>
                    </a:moveTo>
                    <a:cubicBezTo>
                      <a:pt x="9" y="1"/>
                      <a:pt x="6" y="0"/>
                      <a:pt x="3" y="2"/>
                    </a:cubicBezTo>
                    <a:cubicBezTo>
                      <a:pt x="1" y="3"/>
                      <a:pt x="0" y="7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2"/>
                      <a:pt x="5" y="13"/>
                      <a:pt x="7" y="13"/>
                    </a:cubicBezTo>
                    <a:cubicBezTo>
                      <a:pt x="8" y="13"/>
                      <a:pt x="9" y="12"/>
                      <a:pt x="10" y="12"/>
                    </a:cubicBezTo>
                    <a:cubicBezTo>
                      <a:pt x="12" y="10"/>
                      <a:pt x="13" y="7"/>
                      <a:pt x="11" y="4"/>
                    </a:cubicBezTo>
                    <a:lnTo>
                      <a:pt x="1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11">
                <a:extLst>
                  <a:ext uri="{FF2B5EF4-FFF2-40B4-BE49-F238E27FC236}">
                    <a16:creationId xmlns:a16="http://schemas.microsoft.com/office/drawing/2014/main" id="{5DDA6C1D-EB60-4FFD-BD8E-6CB6C242FC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93" y="949"/>
                <a:ext cx="264" cy="299"/>
              </a:xfrm>
              <a:custGeom>
                <a:avLst/>
                <a:gdLst>
                  <a:gd name="T0" fmla="*/ 6 w 110"/>
                  <a:gd name="T1" fmla="*/ 125 h 125"/>
                  <a:gd name="T2" fmla="*/ 11 w 110"/>
                  <a:gd name="T3" fmla="*/ 120 h 125"/>
                  <a:gd name="T4" fmla="*/ 11 w 110"/>
                  <a:gd name="T5" fmla="*/ 119 h 125"/>
                  <a:gd name="T6" fmla="*/ 91 w 110"/>
                  <a:gd name="T7" fmla="*/ 24 h 125"/>
                  <a:gd name="T8" fmla="*/ 90 w 110"/>
                  <a:gd name="T9" fmla="*/ 25 h 125"/>
                  <a:gd name="T10" fmla="*/ 90 w 110"/>
                  <a:gd name="T11" fmla="*/ 32 h 125"/>
                  <a:gd name="T12" fmla="*/ 93 w 110"/>
                  <a:gd name="T13" fmla="*/ 34 h 125"/>
                  <a:gd name="T14" fmla="*/ 97 w 110"/>
                  <a:gd name="T15" fmla="*/ 32 h 125"/>
                  <a:gd name="T16" fmla="*/ 107 w 110"/>
                  <a:gd name="T17" fmla="*/ 22 h 125"/>
                  <a:gd name="T18" fmla="*/ 110 w 110"/>
                  <a:gd name="T19" fmla="*/ 17 h 125"/>
                  <a:gd name="T20" fmla="*/ 109 w 110"/>
                  <a:gd name="T21" fmla="*/ 14 h 125"/>
                  <a:gd name="T22" fmla="*/ 108 w 110"/>
                  <a:gd name="T23" fmla="*/ 13 h 125"/>
                  <a:gd name="T24" fmla="*/ 97 w 110"/>
                  <a:gd name="T25" fmla="*/ 2 h 125"/>
                  <a:gd name="T26" fmla="*/ 90 w 110"/>
                  <a:gd name="T27" fmla="*/ 2 h 125"/>
                  <a:gd name="T28" fmla="*/ 90 w 110"/>
                  <a:gd name="T29" fmla="*/ 10 h 125"/>
                  <a:gd name="T30" fmla="*/ 93 w 110"/>
                  <a:gd name="T31" fmla="*/ 13 h 125"/>
                  <a:gd name="T32" fmla="*/ 0 w 110"/>
                  <a:gd name="T33" fmla="*/ 119 h 125"/>
                  <a:gd name="T34" fmla="*/ 0 w 110"/>
                  <a:gd name="T35" fmla="*/ 120 h 125"/>
                  <a:gd name="T36" fmla="*/ 6 w 110"/>
                  <a:gd name="T37" fmla="*/ 125 h 125"/>
                  <a:gd name="T38" fmla="*/ 6 w 110"/>
                  <a:gd name="T3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10" h="125">
                    <a:moveTo>
                      <a:pt x="6" y="125"/>
                    </a:moveTo>
                    <a:cubicBezTo>
                      <a:pt x="9" y="125"/>
                      <a:pt x="11" y="123"/>
                      <a:pt x="11" y="120"/>
                    </a:cubicBezTo>
                    <a:cubicBezTo>
                      <a:pt x="11" y="119"/>
                      <a:pt x="11" y="119"/>
                      <a:pt x="11" y="119"/>
                    </a:cubicBezTo>
                    <a:cubicBezTo>
                      <a:pt x="11" y="71"/>
                      <a:pt x="45" y="31"/>
                      <a:pt x="91" y="24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8" y="27"/>
                      <a:pt x="88" y="30"/>
                      <a:pt x="90" y="32"/>
                    </a:cubicBezTo>
                    <a:cubicBezTo>
                      <a:pt x="91" y="33"/>
                      <a:pt x="92" y="34"/>
                      <a:pt x="93" y="34"/>
                    </a:cubicBezTo>
                    <a:cubicBezTo>
                      <a:pt x="95" y="34"/>
                      <a:pt x="96" y="33"/>
                      <a:pt x="97" y="32"/>
                    </a:cubicBezTo>
                    <a:cubicBezTo>
                      <a:pt x="107" y="22"/>
                      <a:pt x="107" y="22"/>
                      <a:pt x="107" y="22"/>
                    </a:cubicBezTo>
                    <a:cubicBezTo>
                      <a:pt x="109" y="21"/>
                      <a:pt x="110" y="19"/>
                      <a:pt x="110" y="17"/>
                    </a:cubicBezTo>
                    <a:cubicBezTo>
                      <a:pt x="110" y="16"/>
                      <a:pt x="109" y="15"/>
                      <a:pt x="109" y="14"/>
                    </a:cubicBezTo>
                    <a:cubicBezTo>
                      <a:pt x="109" y="14"/>
                      <a:pt x="108" y="14"/>
                      <a:pt x="108" y="13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5" y="0"/>
                      <a:pt x="92" y="0"/>
                      <a:pt x="90" y="2"/>
                    </a:cubicBezTo>
                    <a:cubicBezTo>
                      <a:pt x="88" y="4"/>
                      <a:pt x="88" y="8"/>
                      <a:pt x="90" y="10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41" y="19"/>
                      <a:pt x="0" y="64"/>
                      <a:pt x="0" y="119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0" y="123"/>
                      <a:pt x="3" y="125"/>
                      <a:pt x="6" y="125"/>
                    </a:cubicBezTo>
                    <a:cubicBezTo>
                      <a:pt x="6" y="125"/>
                      <a:pt x="6" y="125"/>
                      <a:pt x="6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12">
                <a:extLst>
                  <a:ext uri="{FF2B5EF4-FFF2-40B4-BE49-F238E27FC236}">
                    <a16:creationId xmlns:a16="http://schemas.microsoft.com/office/drawing/2014/main" id="{36540FFB-FAEF-480C-82E1-A1FA0C062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88" y="1421"/>
                <a:ext cx="31" cy="29"/>
              </a:xfrm>
              <a:custGeom>
                <a:avLst/>
                <a:gdLst>
                  <a:gd name="T0" fmla="*/ 10 w 13"/>
                  <a:gd name="T1" fmla="*/ 3 h 12"/>
                  <a:gd name="T2" fmla="*/ 9 w 13"/>
                  <a:gd name="T3" fmla="*/ 2 h 12"/>
                  <a:gd name="T4" fmla="*/ 2 w 13"/>
                  <a:gd name="T5" fmla="*/ 3 h 12"/>
                  <a:gd name="T6" fmla="*/ 3 w 13"/>
                  <a:gd name="T7" fmla="*/ 11 h 12"/>
                  <a:gd name="T8" fmla="*/ 4 w 13"/>
                  <a:gd name="T9" fmla="*/ 11 h 12"/>
                  <a:gd name="T10" fmla="*/ 7 w 13"/>
                  <a:gd name="T11" fmla="*/ 12 h 12"/>
                  <a:gd name="T12" fmla="*/ 12 w 13"/>
                  <a:gd name="T13" fmla="*/ 10 h 12"/>
                  <a:gd name="T14" fmla="*/ 10 w 13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2">
                    <a:moveTo>
                      <a:pt x="10" y="3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7" y="0"/>
                      <a:pt x="3" y="1"/>
                      <a:pt x="2" y="3"/>
                    </a:cubicBezTo>
                    <a:cubicBezTo>
                      <a:pt x="0" y="6"/>
                      <a:pt x="1" y="9"/>
                      <a:pt x="3" y="11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5" y="12"/>
                      <a:pt x="6" y="12"/>
                      <a:pt x="7" y="12"/>
                    </a:cubicBezTo>
                    <a:cubicBezTo>
                      <a:pt x="9" y="12"/>
                      <a:pt x="10" y="11"/>
                      <a:pt x="12" y="10"/>
                    </a:cubicBezTo>
                    <a:cubicBezTo>
                      <a:pt x="13" y="7"/>
                      <a:pt x="12" y="4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13">
                <a:extLst>
                  <a:ext uri="{FF2B5EF4-FFF2-40B4-BE49-F238E27FC236}">
                    <a16:creationId xmlns:a16="http://schemas.microsoft.com/office/drawing/2014/main" id="{50D94E84-FF07-4F4F-9101-F41B64927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24" y="1392"/>
                <a:ext cx="29" cy="29"/>
              </a:xfrm>
              <a:custGeom>
                <a:avLst/>
                <a:gdLst>
                  <a:gd name="T0" fmla="*/ 10 w 12"/>
                  <a:gd name="T1" fmla="*/ 2 h 12"/>
                  <a:gd name="T2" fmla="*/ 2 w 12"/>
                  <a:gd name="T3" fmla="*/ 2 h 12"/>
                  <a:gd name="T4" fmla="*/ 2 w 12"/>
                  <a:gd name="T5" fmla="*/ 9 h 12"/>
                  <a:gd name="T6" fmla="*/ 3 w 12"/>
                  <a:gd name="T7" fmla="*/ 10 h 12"/>
                  <a:gd name="T8" fmla="*/ 7 w 12"/>
                  <a:gd name="T9" fmla="*/ 12 h 12"/>
                  <a:gd name="T10" fmla="*/ 10 w 12"/>
                  <a:gd name="T11" fmla="*/ 10 h 12"/>
                  <a:gd name="T12" fmla="*/ 10 w 12"/>
                  <a:gd name="T13" fmla="*/ 3 h 12"/>
                  <a:gd name="T14" fmla="*/ 10 w 12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5" y="12"/>
                      <a:pt x="7" y="12"/>
                    </a:cubicBezTo>
                    <a:cubicBezTo>
                      <a:pt x="8" y="12"/>
                      <a:pt x="9" y="11"/>
                      <a:pt x="10" y="10"/>
                    </a:cubicBezTo>
                    <a:cubicBezTo>
                      <a:pt x="12" y="8"/>
                      <a:pt x="12" y="5"/>
                      <a:pt x="10" y="3"/>
                    </a:cubicBezTo>
                    <a:lnTo>
                      <a:pt x="1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Freeform 14">
                <a:extLst>
                  <a:ext uri="{FF2B5EF4-FFF2-40B4-BE49-F238E27FC236}">
                    <a16:creationId xmlns:a16="http://schemas.microsoft.com/office/drawing/2014/main" id="{00A78DF1-F633-4E9A-AD73-33B8C9AF1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7" y="1445"/>
                <a:ext cx="34" cy="26"/>
              </a:xfrm>
              <a:custGeom>
                <a:avLst/>
                <a:gdLst>
                  <a:gd name="T0" fmla="*/ 10 w 14"/>
                  <a:gd name="T1" fmla="*/ 1 h 11"/>
                  <a:gd name="T2" fmla="*/ 8 w 14"/>
                  <a:gd name="T3" fmla="*/ 1 h 11"/>
                  <a:gd name="T4" fmla="*/ 2 w 14"/>
                  <a:gd name="T5" fmla="*/ 4 h 11"/>
                  <a:gd name="T6" fmla="*/ 4 w 14"/>
                  <a:gd name="T7" fmla="*/ 11 h 11"/>
                  <a:gd name="T8" fmla="*/ 6 w 14"/>
                  <a:gd name="T9" fmla="*/ 11 h 11"/>
                  <a:gd name="T10" fmla="*/ 8 w 14"/>
                  <a:gd name="T11" fmla="*/ 11 h 11"/>
                  <a:gd name="T12" fmla="*/ 13 w 14"/>
                  <a:gd name="T13" fmla="*/ 8 h 11"/>
                  <a:gd name="T14" fmla="*/ 10 w 14"/>
                  <a:gd name="T1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1">
                    <a:moveTo>
                      <a:pt x="10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3" y="1"/>
                      <a:pt x="2" y="4"/>
                    </a:cubicBezTo>
                    <a:cubicBezTo>
                      <a:pt x="0" y="6"/>
                      <a:pt x="2" y="9"/>
                      <a:pt x="4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0" y="11"/>
                      <a:pt x="12" y="10"/>
                      <a:pt x="13" y="8"/>
                    </a:cubicBezTo>
                    <a:cubicBezTo>
                      <a:pt x="14" y="5"/>
                      <a:pt x="12" y="2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15">
                <a:extLst>
                  <a:ext uri="{FF2B5EF4-FFF2-40B4-BE49-F238E27FC236}">
                    <a16:creationId xmlns:a16="http://schemas.microsoft.com/office/drawing/2014/main" id="{BF5E1A8A-0DDA-4E58-88B9-2FBA2AC20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" y="1080"/>
                <a:ext cx="31" cy="32"/>
              </a:xfrm>
              <a:custGeom>
                <a:avLst/>
                <a:gdLst>
                  <a:gd name="T0" fmla="*/ 2 w 13"/>
                  <a:gd name="T1" fmla="*/ 10 h 13"/>
                  <a:gd name="T2" fmla="*/ 7 w 13"/>
                  <a:gd name="T3" fmla="*/ 13 h 13"/>
                  <a:gd name="T4" fmla="*/ 10 w 13"/>
                  <a:gd name="T5" fmla="*/ 12 h 13"/>
                  <a:gd name="T6" fmla="*/ 11 w 13"/>
                  <a:gd name="T7" fmla="*/ 4 h 13"/>
                  <a:gd name="T8" fmla="*/ 11 w 13"/>
                  <a:gd name="T9" fmla="*/ 3 h 13"/>
                  <a:gd name="T10" fmla="*/ 3 w 13"/>
                  <a:gd name="T11" fmla="*/ 2 h 13"/>
                  <a:gd name="T12" fmla="*/ 2 w 13"/>
                  <a:gd name="T13" fmla="*/ 9 h 13"/>
                  <a:gd name="T14" fmla="*/ 2 w 13"/>
                  <a:gd name="T15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3">
                    <a:moveTo>
                      <a:pt x="2" y="10"/>
                    </a:moveTo>
                    <a:cubicBezTo>
                      <a:pt x="3" y="12"/>
                      <a:pt x="5" y="13"/>
                      <a:pt x="7" y="13"/>
                    </a:cubicBezTo>
                    <a:cubicBezTo>
                      <a:pt x="8" y="13"/>
                      <a:pt x="9" y="12"/>
                      <a:pt x="10" y="12"/>
                    </a:cubicBezTo>
                    <a:cubicBezTo>
                      <a:pt x="12" y="10"/>
                      <a:pt x="13" y="7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1"/>
                      <a:pt x="6" y="0"/>
                      <a:pt x="3" y="2"/>
                    </a:cubicBezTo>
                    <a:cubicBezTo>
                      <a:pt x="1" y="3"/>
                      <a:pt x="0" y="7"/>
                      <a:pt x="2" y="9"/>
                    </a:cubicBezTo>
                    <a:lnTo>
                      <a:pt x="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16">
                <a:extLst>
                  <a:ext uri="{FF2B5EF4-FFF2-40B4-BE49-F238E27FC236}">
                    <a16:creationId xmlns:a16="http://schemas.microsoft.com/office/drawing/2014/main" id="{46D4C87C-9D53-4F48-8F5E-303C2AE58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" y="1124"/>
                <a:ext cx="29" cy="28"/>
              </a:xfrm>
              <a:custGeom>
                <a:avLst/>
                <a:gdLst>
                  <a:gd name="T0" fmla="*/ 1 w 12"/>
                  <a:gd name="T1" fmla="*/ 8 h 12"/>
                  <a:gd name="T2" fmla="*/ 1 w 12"/>
                  <a:gd name="T3" fmla="*/ 9 h 12"/>
                  <a:gd name="T4" fmla="*/ 6 w 12"/>
                  <a:gd name="T5" fmla="*/ 12 h 12"/>
                  <a:gd name="T6" fmla="*/ 8 w 12"/>
                  <a:gd name="T7" fmla="*/ 12 h 12"/>
                  <a:gd name="T8" fmla="*/ 11 w 12"/>
                  <a:gd name="T9" fmla="*/ 5 h 12"/>
                  <a:gd name="T10" fmla="*/ 10 w 12"/>
                  <a:gd name="T11" fmla="*/ 4 h 12"/>
                  <a:gd name="T12" fmla="*/ 4 w 12"/>
                  <a:gd name="T13" fmla="*/ 1 h 12"/>
                  <a:gd name="T14" fmla="*/ 1 w 12"/>
                  <a:gd name="T15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" y="8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2" y="11"/>
                      <a:pt x="4" y="12"/>
                      <a:pt x="6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11" y="11"/>
                      <a:pt x="12" y="8"/>
                      <a:pt x="11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1"/>
                      <a:pt x="6" y="0"/>
                      <a:pt x="4" y="1"/>
                    </a:cubicBezTo>
                    <a:cubicBezTo>
                      <a:pt x="1" y="2"/>
                      <a:pt x="0" y="5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17">
                <a:extLst>
                  <a:ext uri="{FF2B5EF4-FFF2-40B4-BE49-F238E27FC236}">
                    <a16:creationId xmlns:a16="http://schemas.microsoft.com/office/drawing/2014/main" id="{E39E39AA-F9C9-497F-99D2-E4FCB022E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" y="1169"/>
                <a:ext cx="27" cy="29"/>
              </a:xfrm>
              <a:custGeom>
                <a:avLst/>
                <a:gdLst>
                  <a:gd name="T0" fmla="*/ 0 w 11"/>
                  <a:gd name="T1" fmla="*/ 7 h 12"/>
                  <a:gd name="T2" fmla="*/ 0 w 11"/>
                  <a:gd name="T3" fmla="*/ 8 h 12"/>
                  <a:gd name="T4" fmla="*/ 6 w 11"/>
                  <a:gd name="T5" fmla="*/ 12 h 12"/>
                  <a:gd name="T6" fmla="*/ 7 w 11"/>
                  <a:gd name="T7" fmla="*/ 12 h 12"/>
                  <a:gd name="T8" fmla="*/ 11 w 11"/>
                  <a:gd name="T9" fmla="*/ 6 h 12"/>
                  <a:gd name="T10" fmla="*/ 11 w 11"/>
                  <a:gd name="T11" fmla="*/ 5 h 12"/>
                  <a:gd name="T12" fmla="*/ 4 w 11"/>
                  <a:gd name="T13" fmla="*/ 0 h 12"/>
                  <a:gd name="T14" fmla="*/ 0 w 11"/>
                  <a:gd name="T1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0" y="7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3" y="12"/>
                      <a:pt x="6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10" y="12"/>
                      <a:pt x="11" y="9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2"/>
                      <a:pt x="7" y="0"/>
                      <a:pt x="4" y="0"/>
                    </a:cubicBezTo>
                    <a:cubicBezTo>
                      <a:pt x="2" y="1"/>
                      <a:pt x="0" y="4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18">
                <a:extLst>
                  <a:ext uri="{FF2B5EF4-FFF2-40B4-BE49-F238E27FC236}">
                    <a16:creationId xmlns:a16="http://schemas.microsoft.com/office/drawing/2014/main" id="{F24A23BF-A964-4DC9-B8BB-9C80A272B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" y="980"/>
                <a:ext cx="29" cy="26"/>
              </a:xfrm>
              <a:custGeom>
                <a:avLst/>
                <a:gdLst>
                  <a:gd name="T0" fmla="*/ 4 w 12"/>
                  <a:gd name="T1" fmla="*/ 11 h 11"/>
                  <a:gd name="T2" fmla="*/ 6 w 12"/>
                  <a:gd name="T3" fmla="*/ 11 h 11"/>
                  <a:gd name="T4" fmla="*/ 7 w 12"/>
                  <a:gd name="T5" fmla="*/ 11 h 11"/>
                  <a:gd name="T6" fmla="*/ 12 w 12"/>
                  <a:gd name="T7" fmla="*/ 7 h 11"/>
                  <a:gd name="T8" fmla="*/ 8 w 12"/>
                  <a:gd name="T9" fmla="*/ 1 h 11"/>
                  <a:gd name="T10" fmla="*/ 6 w 12"/>
                  <a:gd name="T11" fmla="*/ 1 h 11"/>
                  <a:gd name="T12" fmla="*/ 0 w 12"/>
                  <a:gd name="T13" fmla="*/ 5 h 11"/>
                  <a:gd name="T14" fmla="*/ 4 w 12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1">
                    <a:moveTo>
                      <a:pt x="4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7" y="11"/>
                    </a:cubicBezTo>
                    <a:cubicBezTo>
                      <a:pt x="9" y="11"/>
                      <a:pt x="11" y="10"/>
                      <a:pt x="12" y="7"/>
                    </a:cubicBezTo>
                    <a:cubicBezTo>
                      <a:pt x="12" y="4"/>
                      <a:pt x="11" y="1"/>
                      <a:pt x="8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0"/>
                      <a:pt x="1" y="2"/>
                      <a:pt x="0" y="5"/>
                    </a:cubicBezTo>
                    <a:cubicBezTo>
                      <a:pt x="0" y="8"/>
                      <a:pt x="2" y="11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C81EA615-5E0F-404F-BF31-AF7A28661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" y="1044"/>
                <a:ext cx="29" cy="29"/>
              </a:xfrm>
              <a:custGeom>
                <a:avLst/>
                <a:gdLst>
                  <a:gd name="T0" fmla="*/ 3 w 12"/>
                  <a:gd name="T1" fmla="*/ 11 h 12"/>
                  <a:gd name="T2" fmla="*/ 6 w 12"/>
                  <a:gd name="T3" fmla="*/ 12 h 12"/>
                  <a:gd name="T4" fmla="*/ 10 w 12"/>
                  <a:gd name="T5" fmla="*/ 11 h 12"/>
                  <a:gd name="T6" fmla="*/ 10 w 12"/>
                  <a:gd name="T7" fmla="*/ 3 h 12"/>
                  <a:gd name="T8" fmla="*/ 9 w 12"/>
                  <a:gd name="T9" fmla="*/ 2 h 12"/>
                  <a:gd name="T10" fmla="*/ 2 w 12"/>
                  <a:gd name="T11" fmla="*/ 2 h 12"/>
                  <a:gd name="T12" fmla="*/ 2 w 12"/>
                  <a:gd name="T13" fmla="*/ 10 h 12"/>
                  <a:gd name="T14" fmla="*/ 3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3" y="11"/>
                    </a:moveTo>
                    <a:cubicBezTo>
                      <a:pt x="4" y="12"/>
                      <a:pt x="5" y="12"/>
                      <a:pt x="6" y="12"/>
                    </a:cubicBezTo>
                    <a:cubicBezTo>
                      <a:pt x="8" y="12"/>
                      <a:pt x="9" y="12"/>
                      <a:pt x="10" y="11"/>
                    </a:cubicBezTo>
                    <a:cubicBezTo>
                      <a:pt x="12" y="9"/>
                      <a:pt x="12" y="5"/>
                      <a:pt x="10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lnTo>
                      <a:pt x="3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2E27CE5F-2CFF-4071-B8D6-1B56D8E09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" y="1013"/>
                <a:ext cx="31" cy="29"/>
              </a:xfrm>
              <a:custGeom>
                <a:avLst/>
                <a:gdLst>
                  <a:gd name="T0" fmla="*/ 3 w 13"/>
                  <a:gd name="T1" fmla="*/ 11 h 12"/>
                  <a:gd name="T2" fmla="*/ 4 w 13"/>
                  <a:gd name="T3" fmla="*/ 12 h 12"/>
                  <a:gd name="T4" fmla="*/ 7 w 13"/>
                  <a:gd name="T5" fmla="*/ 12 h 12"/>
                  <a:gd name="T6" fmla="*/ 12 w 13"/>
                  <a:gd name="T7" fmla="*/ 10 h 12"/>
                  <a:gd name="T8" fmla="*/ 10 w 13"/>
                  <a:gd name="T9" fmla="*/ 3 h 12"/>
                  <a:gd name="T10" fmla="*/ 9 w 13"/>
                  <a:gd name="T11" fmla="*/ 2 h 12"/>
                  <a:gd name="T12" fmla="*/ 2 w 13"/>
                  <a:gd name="T13" fmla="*/ 4 h 12"/>
                  <a:gd name="T14" fmla="*/ 3 w 13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2">
                    <a:moveTo>
                      <a:pt x="3" y="11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7" y="12"/>
                    </a:cubicBezTo>
                    <a:cubicBezTo>
                      <a:pt x="9" y="12"/>
                      <a:pt x="10" y="12"/>
                      <a:pt x="12" y="10"/>
                    </a:cubicBezTo>
                    <a:cubicBezTo>
                      <a:pt x="13" y="8"/>
                      <a:pt x="13" y="4"/>
                      <a:pt x="10" y="3"/>
                    </a:cubicBezTo>
                    <a:cubicBezTo>
                      <a:pt x="10" y="3"/>
                      <a:pt x="9" y="2"/>
                      <a:pt x="9" y="2"/>
                    </a:cubicBezTo>
                    <a:cubicBezTo>
                      <a:pt x="6" y="0"/>
                      <a:pt x="3" y="1"/>
                      <a:pt x="2" y="4"/>
                    </a:cubicBezTo>
                    <a:cubicBezTo>
                      <a:pt x="0" y="6"/>
                      <a:pt x="1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Freeform 21">
                <a:extLst>
                  <a:ext uri="{FF2B5EF4-FFF2-40B4-BE49-F238E27FC236}">
                    <a16:creationId xmlns:a16="http://schemas.microsoft.com/office/drawing/2014/main" id="{9BC89F35-AA8A-4E9B-A045-413E28521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" y="992"/>
                <a:ext cx="34" cy="28"/>
              </a:xfrm>
              <a:custGeom>
                <a:avLst/>
                <a:gdLst>
                  <a:gd name="T0" fmla="*/ 4 w 14"/>
                  <a:gd name="T1" fmla="*/ 11 h 12"/>
                  <a:gd name="T2" fmla="*/ 6 w 14"/>
                  <a:gd name="T3" fmla="*/ 12 h 12"/>
                  <a:gd name="T4" fmla="*/ 8 w 14"/>
                  <a:gd name="T5" fmla="*/ 12 h 12"/>
                  <a:gd name="T6" fmla="*/ 13 w 14"/>
                  <a:gd name="T7" fmla="*/ 9 h 12"/>
                  <a:gd name="T8" fmla="*/ 10 w 14"/>
                  <a:gd name="T9" fmla="*/ 2 h 12"/>
                  <a:gd name="T10" fmla="*/ 8 w 14"/>
                  <a:gd name="T11" fmla="*/ 1 h 12"/>
                  <a:gd name="T12" fmla="*/ 2 w 14"/>
                  <a:gd name="T13" fmla="*/ 4 h 12"/>
                  <a:gd name="T14" fmla="*/ 4 w 14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2">
                    <a:moveTo>
                      <a:pt x="4" y="11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10" y="12"/>
                      <a:pt x="12" y="11"/>
                      <a:pt x="13" y="9"/>
                    </a:cubicBezTo>
                    <a:cubicBezTo>
                      <a:pt x="14" y="6"/>
                      <a:pt x="12" y="3"/>
                      <a:pt x="10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3" y="2"/>
                      <a:pt x="2" y="4"/>
                    </a:cubicBezTo>
                    <a:cubicBezTo>
                      <a:pt x="0" y="7"/>
                      <a:pt x="2" y="10"/>
                      <a:pt x="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30" name="TextBox 17">
              <a:extLst>
                <a:ext uri="{FF2B5EF4-FFF2-40B4-BE49-F238E27FC236}">
                  <a16:creationId xmlns:a16="http://schemas.microsoft.com/office/drawing/2014/main" id="{DD293DA7-2A09-4685-B5EA-1E178F34975C}"/>
                </a:ext>
              </a:extLst>
            </p:cNvPr>
            <p:cNvSpPr txBox="1"/>
            <p:nvPr/>
          </p:nvSpPr>
          <p:spPr>
            <a:xfrm flipH="1">
              <a:off x="153248" y="3593939"/>
              <a:ext cx="3145541" cy="2000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 fontAlgn="base">
                <a:lnSpc>
                  <a:spcPct val="150000"/>
                </a:lnSpc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1G</a:t>
              </a: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(‘79, 1</a:t>
              </a:r>
              <a:r>
                <a:rPr lang="en-US" altLang="ko-KR" sz="1200" baseline="300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st</a:t>
              </a: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by Japan) 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2G</a:t>
              </a: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(’91, EU(GSM)/’96, Korea (CDMA)) </a:t>
              </a:r>
              <a:endPara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marL="171450" indent="-171450" fontAlgn="base">
                <a:lnSpc>
                  <a:spcPct val="150000"/>
                </a:lnSpc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3G</a:t>
              </a: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(’01, 1</a:t>
              </a:r>
              <a:r>
                <a:rPr lang="en-US" altLang="ko-KR" sz="1200" baseline="300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st</a:t>
              </a: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by Japan) 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4G</a:t>
              </a: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(’09, 1</a:t>
              </a:r>
              <a:r>
                <a:rPr lang="en-US" altLang="ko-KR" sz="1200" baseline="300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st</a:t>
              </a: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by EU)</a:t>
              </a:r>
            </a:p>
            <a:p>
              <a:pPr marL="171450" indent="-171450" fontAlgn="base">
                <a:lnSpc>
                  <a:spcPct val="150000"/>
                </a:lnSpc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5G</a:t>
              </a: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(’19, 1</a:t>
              </a:r>
              <a:r>
                <a:rPr lang="en-US" altLang="ko-KR" sz="1200" baseline="300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st</a:t>
              </a: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by Korea)</a:t>
              </a:r>
            </a:p>
            <a:p>
              <a:pPr marL="171450" indent="-171450" fontAlgn="base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6G</a:t>
              </a: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(Commercialization</a:t>
              </a:r>
            </a:p>
            <a:p>
              <a:pPr fontAlgn="base">
                <a:spcBef>
                  <a:spcPts val="200"/>
                </a:spcBef>
              </a:pPr>
              <a:r>
                <a:rPr lang="en-US" altLang="ko-KR" sz="12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         expected btw ‘28-30)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EAF8C73-6573-4ADD-9544-054B12262F0F}"/>
              </a:ext>
            </a:extLst>
          </p:cNvPr>
          <p:cNvGrpSpPr/>
          <p:nvPr/>
        </p:nvGrpSpPr>
        <p:grpSpPr>
          <a:xfrm>
            <a:off x="7802880" y="5002363"/>
            <a:ext cx="885083" cy="839405"/>
            <a:chOff x="7802880" y="4914861"/>
            <a:chExt cx="885083" cy="926898"/>
          </a:xfrm>
        </p:grpSpPr>
        <p:sp>
          <p:nvSpPr>
            <p:cNvPr id="51" name="자유형: 도형 50">
              <a:extLst>
                <a:ext uri="{FF2B5EF4-FFF2-40B4-BE49-F238E27FC236}">
                  <a16:creationId xmlns:a16="http://schemas.microsoft.com/office/drawing/2014/main" id="{5965F99B-CD97-422A-8A83-977B97148C0C}"/>
                </a:ext>
              </a:extLst>
            </p:cNvPr>
            <p:cNvSpPr/>
            <p:nvPr/>
          </p:nvSpPr>
          <p:spPr>
            <a:xfrm flipH="1" flipV="1">
              <a:off x="7802880" y="4931172"/>
              <a:ext cx="852169" cy="910587"/>
            </a:xfrm>
            <a:custGeom>
              <a:avLst/>
              <a:gdLst>
                <a:gd name="connsiteX0" fmla="*/ 1294646 w 1294646"/>
                <a:gd name="connsiteY0" fmla="*/ 0 h 977774"/>
                <a:gd name="connsiteX1" fmla="*/ 0 w 1294646"/>
                <a:gd name="connsiteY1" fmla="*/ 0 h 977774"/>
                <a:gd name="connsiteX2" fmla="*/ 0 w 1294646"/>
                <a:gd name="connsiteY2" fmla="*/ 977774 h 977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4646" h="977774">
                  <a:moveTo>
                    <a:pt x="1294646" y="0"/>
                  </a:moveTo>
                  <a:lnTo>
                    <a:pt x="0" y="0"/>
                  </a:lnTo>
                  <a:lnTo>
                    <a:pt x="0" y="977774"/>
                  </a:lnTo>
                </a:path>
              </a:pathLst>
            </a:custGeom>
            <a:noFill/>
            <a:ln w="19050" cap="rnd">
              <a:solidFill>
                <a:srgbClr val="1C64B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31E65247-A712-4D29-8EDC-1BC2F3722886}"/>
                </a:ext>
              </a:extLst>
            </p:cNvPr>
            <p:cNvSpPr/>
            <p:nvPr/>
          </p:nvSpPr>
          <p:spPr>
            <a:xfrm flipH="1" flipV="1">
              <a:off x="8622507" y="4914861"/>
              <a:ext cx="65456" cy="7102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1C64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3" name="슬라이드 번호 개체 틀 4">
            <a:extLst>
              <a:ext uri="{FF2B5EF4-FFF2-40B4-BE49-F238E27FC236}">
                <a16:creationId xmlns:a16="http://schemas.microsoft.com/office/drawing/2014/main" id="{F3997491-BA4E-4CA3-AB2C-4B2BA9D25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2246" y="6479539"/>
            <a:ext cx="650225" cy="365125"/>
          </a:xfrm>
        </p:spPr>
        <p:txBody>
          <a:bodyPr/>
          <a:lstStyle/>
          <a:p>
            <a:fld id="{2DCB18FE-46AA-4BE0-88C7-F5AF093AC2C4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8DED9297-E3E2-4129-8E69-126AC075B04A}"/>
              </a:ext>
            </a:extLst>
          </p:cNvPr>
          <p:cNvSpPr/>
          <p:nvPr/>
        </p:nvSpPr>
        <p:spPr>
          <a:xfrm>
            <a:off x="9725835" y="6645983"/>
            <a:ext cx="180165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A42356F-908E-4F1F-B982-4728F5BCA3E4}"/>
              </a:ext>
            </a:extLst>
          </p:cNvPr>
          <p:cNvSpPr txBox="1"/>
          <p:nvPr/>
        </p:nvSpPr>
        <p:spPr>
          <a:xfrm>
            <a:off x="9397183" y="6561120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0" eaLnBrk="1" latinLnBrk="1" hangingPunct="1"/>
            <a:r>
              <a:rPr lang="en-US" altLang="ko-KR" sz="800" b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16</a:t>
            </a:r>
            <a:endParaRPr lang="ko-KR" altLang="en-US" sz="800" b="1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화살표: 아래쪽 1">
            <a:extLst>
              <a:ext uri="{FF2B5EF4-FFF2-40B4-BE49-F238E27FC236}">
                <a16:creationId xmlns:a16="http://schemas.microsoft.com/office/drawing/2014/main" id="{28185ED0-252D-4C9A-9B88-17C8ADADA743}"/>
              </a:ext>
            </a:extLst>
          </p:cNvPr>
          <p:cNvSpPr/>
          <p:nvPr/>
        </p:nvSpPr>
        <p:spPr>
          <a:xfrm>
            <a:off x="146191" y="3821986"/>
            <a:ext cx="243840" cy="1875142"/>
          </a:xfrm>
          <a:prstGeom prst="downArrow">
            <a:avLst/>
          </a:prstGeom>
          <a:gradFill>
            <a:gsLst>
              <a:gs pos="0">
                <a:srgbClr val="009FC6">
                  <a:alpha val="0"/>
                </a:srgbClr>
              </a:gs>
              <a:gs pos="100000">
                <a:srgbClr val="009FC6">
                  <a:alpha val="7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620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136B5EB-D2E5-440D-A2F4-8AF808A59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6"/>
            <a:ext cx="9905999" cy="6858376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4" name="사각형: 둥근 모서리 11">
            <a:extLst>
              <a:ext uri="{FF2B5EF4-FFF2-40B4-BE49-F238E27FC236}">
                <a16:creationId xmlns:a16="http://schemas.microsoft.com/office/drawing/2014/main" id="{8AD8F0E4-E7CE-4A67-B082-A5DF95CFBE0F}"/>
              </a:ext>
            </a:extLst>
          </p:cNvPr>
          <p:cNvSpPr/>
          <p:nvPr/>
        </p:nvSpPr>
        <p:spPr>
          <a:xfrm>
            <a:off x="381000" y="668669"/>
            <a:ext cx="9144000" cy="5736813"/>
          </a:xfrm>
          <a:prstGeom prst="roundRect">
            <a:avLst>
              <a:gd name="adj" fmla="val 1983"/>
            </a:avLst>
          </a:prstGeom>
          <a:solidFill>
            <a:schemeClr val="bg1"/>
          </a:solidFill>
          <a:ln w="12700">
            <a:solidFill>
              <a:srgbClr val="C1E4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" name="표 210">
            <a:extLst>
              <a:ext uri="{FF2B5EF4-FFF2-40B4-BE49-F238E27FC236}">
                <a16:creationId xmlns:a16="http://schemas.microsoft.com/office/drawing/2014/main" id="{64C74FEF-F5C2-455A-A2D0-60E5393D2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380444"/>
              </p:ext>
            </p:extLst>
          </p:nvPr>
        </p:nvGraphicFramePr>
        <p:xfrm>
          <a:off x="1000996" y="2658724"/>
          <a:ext cx="8405238" cy="861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873">
                  <a:extLst>
                    <a:ext uri="{9D8B030D-6E8A-4147-A177-3AD203B41FA5}">
                      <a16:colId xmlns:a16="http://schemas.microsoft.com/office/drawing/2014/main" val="2601431201"/>
                    </a:ext>
                  </a:extLst>
                </a:gridCol>
                <a:gridCol w="1400873">
                  <a:extLst>
                    <a:ext uri="{9D8B030D-6E8A-4147-A177-3AD203B41FA5}">
                      <a16:colId xmlns:a16="http://schemas.microsoft.com/office/drawing/2014/main" val="2093101628"/>
                    </a:ext>
                  </a:extLst>
                </a:gridCol>
                <a:gridCol w="1400873">
                  <a:extLst>
                    <a:ext uri="{9D8B030D-6E8A-4147-A177-3AD203B41FA5}">
                      <a16:colId xmlns:a16="http://schemas.microsoft.com/office/drawing/2014/main" val="2872454557"/>
                    </a:ext>
                  </a:extLst>
                </a:gridCol>
                <a:gridCol w="1400873">
                  <a:extLst>
                    <a:ext uri="{9D8B030D-6E8A-4147-A177-3AD203B41FA5}">
                      <a16:colId xmlns:a16="http://schemas.microsoft.com/office/drawing/2014/main" val="938662294"/>
                    </a:ext>
                  </a:extLst>
                </a:gridCol>
                <a:gridCol w="1400873">
                  <a:extLst>
                    <a:ext uri="{9D8B030D-6E8A-4147-A177-3AD203B41FA5}">
                      <a16:colId xmlns:a16="http://schemas.microsoft.com/office/drawing/2014/main" val="564651710"/>
                    </a:ext>
                  </a:extLst>
                </a:gridCol>
                <a:gridCol w="1400873">
                  <a:extLst>
                    <a:ext uri="{9D8B030D-6E8A-4147-A177-3AD203B41FA5}">
                      <a16:colId xmlns:a16="http://schemas.microsoft.com/office/drawing/2014/main" val="2984899834"/>
                    </a:ext>
                  </a:extLst>
                </a:gridCol>
              </a:tblGrid>
              <a:tr h="51335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Bef>
                          <a:spcPts val="200"/>
                        </a:spcBef>
                      </a:pPr>
                      <a:r>
                        <a:rPr lang="en-US" altLang="ko-KR" sz="10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-</a:t>
                      </a:r>
                      <a:endParaRPr lang="ko-KR" altLang="en-US" sz="100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14.5~153.6kbps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(32hrs)</a:t>
                      </a:r>
                      <a:endParaRPr lang="ko-KR" altLang="en-US" sz="1000" b="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2~14.4Mbps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(19min)</a:t>
                      </a:r>
                      <a:endParaRPr lang="ko-KR" altLang="en-US" sz="1000" b="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75Mbps~1Gbps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(16sec)</a:t>
                      </a:r>
                      <a:endParaRPr lang="ko-KR" altLang="en-US" sz="1000" b="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20Gbps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(Below</a:t>
                      </a:r>
                      <a:r>
                        <a:rPr lang="en-US" altLang="ko-KR" sz="1000" b="0" kern="12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1sec</a:t>
                      </a:r>
                      <a:r>
                        <a:rPr lang="en-US" altLang="ko-KR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(0.8sec))</a:t>
                      </a: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1,000Gbps</a:t>
                      </a: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169119"/>
                  </a:ext>
                </a:extLst>
              </a:tr>
              <a:tr h="319573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en-US" altLang="ko-KR" sz="9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Voice</a:t>
                      </a:r>
                      <a:endParaRPr lang="ko-KR" altLang="en-US" sz="90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Voice·Text</a:t>
                      </a:r>
                      <a:endParaRPr lang="ko-KR" altLang="en-US" sz="90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Photo·Music·Video</a:t>
                      </a:r>
                      <a:r>
                        <a:rPr lang="en-US" altLang="ko-KR" sz="900" kern="12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Call</a:t>
                      </a:r>
                      <a:endParaRPr lang="ko-KR" altLang="en-US" sz="90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HD</a:t>
                      </a:r>
                      <a:r>
                        <a:rPr lang="en-US" altLang="ko-KR" sz="900" kern="12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Video</a:t>
                      </a:r>
                      <a:r>
                        <a:rPr lang="en-US" altLang="ko-KR" sz="9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(Smartphone)</a:t>
                      </a:r>
                      <a:endParaRPr lang="ko-KR" altLang="en-US" sz="90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VR·AR·Self</a:t>
                      </a:r>
                      <a:r>
                        <a:rPr lang="en-US" altLang="ko-KR" sz="900" kern="1200" baseline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-driving</a:t>
                      </a:r>
                      <a:r>
                        <a:rPr lang="en-US" altLang="ko-KR" sz="900" kern="12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car</a:t>
                      </a:r>
                      <a:endParaRPr lang="ko-KR" altLang="en-US" sz="90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Hologram, Flying</a:t>
                      </a:r>
                      <a:r>
                        <a:rPr lang="en-US" altLang="ko-KR" sz="900" kern="12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 Car</a:t>
                      </a:r>
                      <a:endParaRPr lang="en-US" altLang="ko-KR" sz="90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(Satellite</a:t>
                      </a:r>
                      <a:r>
                        <a:rPr lang="en-US" altLang="ko-KR" sz="900" kern="12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-based</a:t>
                      </a:r>
                      <a:r>
                        <a:rPr lang="en-US" altLang="ko-KR" sz="90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나눔바른고딕" panose="020B0603020101020101" pitchFamily="50" charset="-127"/>
                          <a:cs typeface="Arial" panose="020B0604020202020204" pitchFamily="34" charset="0"/>
                        </a:rPr>
                        <a:t>)</a:t>
                      </a:r>
                      <a:endParaRPr lang="ko-KR" altLang="en-US" sz="90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나눔바른고딕" panose="020B0603020101020101" pitchFamily="50" charset="-127"/>
                        <a:cs typeface="Arial" panose="020B0604020202020204" pitchFamily="34" charset="0"/>
                      </a:endParaRPr>
                    </a:p>
                  </a:txBody>
                  <a:tcPr marL="74295" marR="74295" marT="37148" marB="37148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159757"/>
                  </a:ext>
                </a:extLst>
              </a:tr>
            </a:tbl>
          </a:graphicData>
        </a:graphic>
      </p:graphicFrame>
      <p:grpSp>
        <p:nvGrpSpPr>
          <p:cNvPr id="7" name="그룹 6">
            <a:extLst>
              <a:ext uri="{FF2B5EF4-FFF2-40B4-BE49-F238E27FC236}">
                <a16:creationId xmlns:a16="http://schemas.microsoft.com/office/drawing/2014/main" id="{851DD2D0-CF2E-46C4-B278-26D51EFAF8E2}"/>
              </a:ext>
            </a:extLst>
          </p:cNvPr>
          <p:cNvGrpSpPr/>
          <p:nvPr/>
        </p:nvGrpSpPr>
        <p:grpSpPr>
          <a:xfrm>
            <a:off x="418766" y="1047797"/>
            <a:ext cx="8987471" cy="5295013"/>
            <a:chOff x="347445" y="1176344"/>
            <a:chExt cx="9167212" cy="5295013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8E778152-1005-4E6C-A9F1-391902D3ADE1}"/>
                </a:ext>
              </a:extLst>
            </p:cNvPr>
            <p:cNvGrpSpPr/>
            <p:nvPr/>
          </p:nvGrpSpPr>
          <p:grpSpPr>
            <a:xfrm>
              <a:off x="939275" y="1176344"/>
              <a:ext cx="8575382" cy="348589"/>
              <a:chOff x="1598315" y="695395"/>
              <a:chExt cx="12162597" cy="432386"/>
            </a:xfrm>
          </p:grpSpPr>
          <p:sp>
            <p:nvSpPr>
              <p:cNvPr id="89" name="오각형 45">
                <a:extLst>
                  <a:ext uri="{FF2B5EF4-FFF2-40B4-BE49-F238E27FC236}">
                    <a16:creationId xmlns:a16="http://schemas.microsoft.com/office/drawing/2014/main" id="{800B7B18-759E-4707-B349-0B69DE58C66A}"/>
                  </a:ext>
                </a:extLst>
              </p:cNvPr>
              <p:cNvSpPr/>
              <p:nvPr/>
            </p:nvSpPr>
            <p:spPr>
              <a:xfrm>
                <a:off x="1598315" y="695395"/>
                <a:ext cx="2165886" cy="432386"/>
              </a:xfrm>
              <a:prstGeom prst="homePlat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63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1G</a:t>
                </a:r>
                <a:endParaRPr lang="ko-KR" altLang="en-US" sz="1463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0" name="갈매기형 수장 46">
                <a:extLst>
                  <a:ext uri="{FF2B5EF4-FFF2-40B4-BE49-F238E27FC236}">
                    <a16:creationId xmlns:a16="http://schemas.microsoft.com/office/drawing/2014/main" id="{C40CEA63-AF8B-402C-BD6E-E0A8AC95905D}"/>
                  </a:ext>
                </a:extLst>
              </p:cNvPr>
              <p:cNvSpPr/>
              <p:nvPr/>
            </p:nvSpPr>
            <p:spPr>
              <a:xfrm>
                <a:off x="3597657" y="695395"/>
                <a:ext cx="2165886" cy="432386"/>
              </a:xfrm>
              <a:prstGeom prst="chevr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63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2G</a:t>
                </a:r>
                <a:endParaRPr lang="ko-KR" altLang="en-US" sz="1463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1" name="갈매기형 수장 47">
                <a:extLst>
                  <a:ext uri="{FF2B5EF4-FFF2-40B4-BE49-F238E27FC236}">
                    <a16:creationId xmlns:a16="http://schemas.microsoft.com/office/drawing/2014/main" id="{A0B381C3-9CD6-43A6-9AF7-ABC65DF216D2}"/>
                  </a:ext>
                </a:extLst>
              </p:cNvPr>
              <p:cNvSpPr/>
              <p:nvPr/>
            </p:nvSpPr>
            <p:spPr>
              <a:xfrm>
                <a:off x="5596999" y="695395"/>
                <a:ext cx="2165886" cy="432386"/>
              </a:xfrm>
              <a:prstGeom prst="chevron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63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3G</a:t>
                </a:r>
                <a:endParaRPr lang="ko-KR" altLang="en-US" sz="1463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92" name="갈매기형 수장 48">
                <a:extLst>
                  <a:ext uri="{FF2B5EF4-FFF2-40B4-BE49-F238E27FC236}">
                    <a16:creationId xmlns:a16="http://schemas.microsoft.com/office/drawing/2014/main" id="{4237C9BB-EE3F-45EC-9D9A-7D51E354E4BC}"/>
                  </a:ext>
                </a:extLst>
              </p:cNvPr>
              <p:cNvSpPr/>
              <p:nvPr/>
            </p:nvSpPr>
            <p:spPr>
              <a:xfrm>
                <a:off x="7596341" y="695395"/>
                <a:ext cx="2165886" cy="432386"/>
              </a:xfrm>
              <a:prstGeom prst="chevron">
                <a:avLst/>
              </a:prstGeom>
              <a:solidFill>
                <a:srgbClr val="1C64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63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4G</a:t>
                </a:r>
                <a:endParaRPr lang="ko-KR" altLang="en-US" sz="1463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93" name="그룹 92">
                <a:extLst>
                  <a:ext uri="{FF2B5EF4-FFF2-40B4-BE49-F238E27FC236}">
                    <a16:creationId xmlns:a16="http://schemas.microsoft.com/office/drawing/2014/main" id="{85ED9866-87FE-46A1-BA29-FB8E1E413625}"/>
                  </a:ext>
                </a:extLst>
              </p:cNvPr>
              <p:cNvGrpSpPr/>
              <p:nvPr/>
            </p:nvGrpSpPr>
            <p:grpSpPr>
              <a:xfrm>
                <a:off x="9595683" y="695395"/>
                <a:ext cx="4165229" cy="432386"/>
                <a:chOff x="9595683" y="702656"/>
                <a:chExt cx="4165229" cy="432386"/>
              </a:xfrm>
            </p:grpSpPr>
            <p:sp>
              <p:nvSpPr>
                <p:cNvPr id="94" name="갈매기형 수장 49">
                  <a:extLst>
                    <a:ext uri="{FF2B5EF4-FFF2-40B4-BE49-F238E27FC236}">
                      <a16:creationId xmlns:a16="http://schemas.microsoft.com/office/drawing/2014/main" id="{C4A1F2D2-6FF0-4902-BF7B-875F6635B22E}"/>
                    </a:ext>
                  </a:extLst>
                </p:cNvPr>
                <p:cNvSpPr/>
                <p:nvPr/>
              </p:nvSpPr>
              <p:spPr>
                <a:xfrm>
                  <a:off x="9595683" y="702656"/>
                  <a:ext cx="2165886" cy="432386"/>
                </a:xfrm>
                <a:prstGeom prst="chevron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463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5G</a:t>
                  </a:r>
                  <a:endParaRPr lang="ko-KR" altLang="en-US" sz="1463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갈매기형 수장 49">
                  <a:extLst>
                    <a:ext uri="{FF2B5EF4-FFF2-40B4-BE49-F238E27FC236}">
                      <a16:creationId xmlns:a16="http://schemas.microsoft.com/office/drawing/2014/main" id="{44FF5C96-EE18-4682-8338-1D15F75B5F32}"/>
                    </a:ext>
                  </a:extLst>
                </p:cNvPr>
                <p:cNvSpPr/>
                <p:nvPr/>
              </p:nvSpPr>
              <p:spPr>
                <a:xfrm>
                  <a:off x="11595025" y="702656"/>
                  <a:ext cx="2165887" cy="432386"/>
                </a:xfrm>
                <a:prstGeom prst="chevron">
                  <a:avLst/>
                </a:prstGeom>
                <a:solidFill>
                  <a:srgbClr val="F66B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463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6G</a:t>
                  </a:r>
                  <a:endParaRPr lang="ko-KR" altLang="en-US" sz="1463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6" name="갈매기형 수장 49">
                  <a:extLst>
                    <a:ext uri="{FF2B5EF4-FFF2-40B4-BE49-F238E27FC236}">
                      <a16:creationId xmlns:a16="http://schemas.microsoft.com/office/drawing/2014/main" id="{A94216D4-D11F-4714-9B8B-DC81044B5C8B}"/>
                    </a:ext>
                  </a:extLst>
                </p:cNvPr>
                <p:cNvSpPr/>
                <p:nvPr/>
              </p:nvSpPr>
              <p:spPr>
                <a:xfrm>
                  <a:off x="13327742" y="702656"/>
                  <a:ext cx="433170" cy="432386"/>
                </a:xfrm>
                <a:prstGeom prst="rect">
                  <a:avLst/>
                </a:prstGeom>
                <a:solidFill>
                  <a:srgbClr val="F66B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3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6EACF8AE-A84A-4285-B101-7F62A5B4B80B}"/>
                </a:ext>
              </a:extLst>
            </p:cNvPr>
            <p:cNvGrpSpPr/>
            <p:nvPr/>
          </p:nvGrpSpPr>
          <p:grpSpPr>
            <a:xfrm>
              <a:off x="389850" y="1541128"/>
              <a:ext cx="521256" cy="4596897"/>
              <a:chOff x="389850" y="1541128"/>
              <a:chExt cx="873166" cy="4596897"/>
            </a:xfrm>
          </p:grpSpPr>
          <p:sp>
            <p:nvSpPr>
              <p:cNvPr id="81" name="사각형: 둥근 한쪽 모서리 196">
                <a:extLst>
                  <a:ext uri="{FF2B5EF4-FFF2-40B4-BE49-F238E27FC236}">
                    <a16:creationId xmlns:a16="http://schemas.microsoft.com/office/drawing/2014/main" id="{BC7CFEF8-548E-4008-88BE-C87490B26425}"/>
                  </a:ext>
                </a:extLst>
              </p:cNvPr>
              <p:cNvSpPr/>
              <p:nvPr/>
            </p:nvSpPr>
            <p:spPr>
              <a:xfrm flipH="1">
                <a:off x="398417" y="1541128"/>
                <a:ext cx="816416" cy="1224608"/>
              </a:xfrm>
              <a:prstGeom prst="round1Rect">
                <a:avLst>
                  <a:gd name="adj" fmla="val 9561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000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3020101020101" pitchFamily="50" charset="-127"/>
                    <a:cs typeface="Arial" panose="020B0604020202020204" pitchFamily="34" charset="0"/>
                  </a:rPr>
                  <a:t>Technology</a:t>
                </a:r>
              </a:p>
            </p:txBody>
          </p:sp>
          <p:grpSp>
            <p:nvGrpSpPr>
              <p:cNvPr id="82" name="그룹 81">
                <a:extLst>
                  <a:ext uri="{FF2B5EF4-FFF2-40B4-BE49-F238E27FC236}">
                    <a16:creationId xmlns:a16="http://schemas.microsoft.com/office/drawing/2014/main" id="{3C86E402-EFD3-486D-BC89-85C692E4C847}"/>
                  </a:ext>
                </a:extLst>
              </p:cNvPr>
              <p:cNvGrpSpPr/>
              <p:nvPr/>
            </p:nvGrpSpPr>
            <p:grpSpPr>
              <a:xfrm>
                <a:off x="389850" y="2796829"/>
                <a:ext cx="873166" cy="861580"/>
                <a:chOff x="774016" y="2691069"/>
                <a:chExt cx="1017383" cy="904865"/>
              </a:xfrm>
            </p:grpSpPr>
            <p:sp>
              <p:nvSpPr>
                <p:cNvPr id="87" name="직사각형 86">
                  <a:extLst>
                    <a:ext uri="{FF2B5EF4-FFF2-40B4-BE49-F238E27FC236}">
                      <a16:creationId xmlns:a16="http://schemas.microsoft.com/office/drawing/2014/main" id="{8D5FED67-A063-4127-8F4F-A71385C35915}"/>
                    </a:ext>
                  </a:extLst>
                </p:cNvPr>
                <p:cNvSpPr/>
                <p:nvPr/>
              </p:nvSpPr>
              <p:spPr>
                <a:xfrm>
                  <a:off x="774016" y="2691069"/>
                  <a:ext cx="1017383" cy="54055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Trans</a:t>
                  </a:r>
                </a:p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mission</a:t>
                  </a:r>
                </a:p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Speed</a:t>
                  </a:r>
                </a:p>
                <a:p>
                  <a:pPr algn="ctr"/>
                  <a:r>
                    <a:rPr lang="en-US" altLang="ko-KR" sz="70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(Movie download)</a:t>
                  </a:r>
                  <a:endParaRPr lang="ko-KR" altLang="en-US" sz="80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" name="직사각형 87">
                  <a:extLst>
                    <a:ext uri="{FF2B5EF4-FFF2-40B4-BE49-F238E27FC236}">
                      <a16:creationId xmlns:a16="http://schemas.microsoft.com/office/drawing/2014/main" id="{3C63A106-BF12-49BB-B44B-46999BA01307}"/>
                    </a:ext>
                  </a:extLst>
                </p:cNvPr>
                <p:cNvSpPr/>
                <p:nvPr/>
              </p:nvSpPr>
              <p:spPr>
                <a:xfrm>
                  <a:off x="774016" y="3264279"/>
                  <a:ext cx="1015794" cy="33165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spc="-15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Service</a:t>
                  </a:r>
                  <a:endParaRPr lang="ko-KR" altLang="en-US" sz="10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id="{0A20560A-F923-49E0-8E54-D727E8B0CB79}"/>
                  </a:ext>
                </a:extLst>
              </p:cNvPr>
              <p:cNvGrpSpPr/>
              <p:nvPr/>
            </p:nvGrpSpPr>
            <p:grpSpPr>
              <a:xfrm>
                <a:off x="389851" y="3709711"/>
                <a:ext cx="871802" cy="2428314"/>
                <a:chOff x="774016" y="3735439"/>
                <a:chExt cx="1015795" cy="2540916"/>
              </a:xfrm>
            </p:grpSpPr>
            <p:sp>
              <p:nvSpPr>
                <p:cNvPr id="84" name="직사각형 83">
                  <a:extLst>
                    <a:ext uri="{FF2B5EF4-FFF2-40B4-BE49-F238E27FC236}">
                      <a16:creationId xmlns:a16="http://schemas.microsoft.com/office/drawing/2014/main" id="{0FB7F979-3D83-420E-A99A-AA9A35761BB9}"/>
                    </a:ext>
                  </a:extLst>
                </p:cNvPr>
                <p:cNvSpPr/>
                <p:nvPr/>
              </p:nvSpPr>
              <p:spPr>
                <a:xfrm>
                  <a:off x="774016" y="3735439"/>
                  <a:ext cx="488920" cy="2540916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Key</a:t>
                  </a:r>
                </a:p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 Company</a:t>
                  </a:r>
                </a:p>
              </p:txBody>
            </p:sp>
            <p:sp>
              <p:nvSpPr>
                <p:cNvPr id="85" name="직사각형 84">
                  <a:extLst>
                    <a:ext uri="{FF2B5EF4-FFF2-40B4-BE49-F238E27FC236}">
                      <a16:creationId xmlns:a16="http://schemas.microsoft.com/office/drawing/2014/main" id="{9B27A98A-68A2-4ACD-B248-9A4C6EC4E1AF}"/>
                    </a:ext>
                  </a:extLst>
                </p:cNvPr>
                <p:cNvSpPr/>
                <p:nvPr/>
              </p:nvSpPr>
              <p:spPr>
                <a:xfrm>
                  <a:off x="1300891" y="3747136"/>
                  <a:ext cx="488920" cy="124156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Mobile</a:t>
                  </a:r>
                </a:p>
              </p:txBody>
            </p:sp>
            <p:sp>
              <p:nvSpPr>
                <p:cNvPr id="86" name="직사각형 85">
                  <a:extLst>
                    <a:ext uri="{FF2B5EF4-FFF2-40B4-BE49-F238E27FC236}">
                      <a16:creationId xmlns:a16="http://schemas.microsoft.com/office/drawing/2014/main" id="{5CBA7DBB-835D-49F5-B495-332B93AB67F0}"/>
                    </a:ext>
                  </a:extLst>
                </p:cNvPr>
                <p:cNvSpPr/>
                <p:nvPr/>
              </p:nvSpPr>
              <p:spPr>
                <a:xfrm>
                  <a:off x="1300890" y="5034787"/>
                  <a:ext cx="488921" cy="1241568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800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Equipment</a:t>
                  </a:r>
                </a:p>
              </p:txBody>
            </p:sp>
          </p:grp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0BCAF9DE-7561-4635-B674-06C52FAA70CF}"/>
                </a:ext>
              </a:extLst>
            </p:cNvPr>
            <p:cNvGrpSpPr/>
            <p:nvPr/>
          </p:nvGrpSpPr>
          <p:grpSpPr>
            <a:xfrm>
              <a:off x="939274" y="1557143"/>
              <a:ext cx="7048299" cy="1154165"/>
              <a:chOff x="1871073" y="1313304"/>
              <a:chExt cx="9394108" cy="1344794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8F2EC18C-DF86-4608-9E9D-DD6654D8D419}"/>
                  </a:ext>
                </a:extLst>
              </p:cNvPr>
              <p:cNvGrpSpPr/>
              <p:nvPr/>
            </p:nvGrpSpPr>
            <p:grpSpPr>
              <a:xfrm>
                <a:off x="1871073" y="2205422"/>
                <a:ext cx="9394108" cy="452676"/>
                <a:chOff x="1598314" y="2143046"/>
                <a:chExt cx="10000587" cy="583099"/>
              </a:xfrm>
            </p:grpSpPr>
            <p:sp>
              <p:nvSpPr>
                <p:cNvPr id="67" name="사각형: 둥근 모서리 167">
                  <a:extLst>
                    <a:ext uri="{FF2B5EF4-FFF2-40B4-BE49-F238E27FC236}">
                      <a16:creationId xmlns:a16="http://schemas.microsoft.com/office/drawing/2014/main" id="{89E11F51-BE11-4E5C-9EB0-0EB5D9EA8B85}"/>
                    </a:ext>
                  </a:extLst>
                </p:cNvPr>
                <p:cNvSpPr/>
                <p:nvPr/>
              </p:nvSpPr>
              <p:spPr>
                <a:xfrm>
                  <a:off x="3805532" y="2143046"/>
                  <a:ext cx="1659712" cy="259775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75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GSM</a:t>
                  </a:r>
                </a:p>
              </p:txBody>
            </p:sp>
            <p:sp>
              <p:nvSpPr>
                <p:cNvPr id="68" name="사각형: 둥근 모서리 168">
                  <a:extLst>
                    <a:ext uri="{FF2B5EF4-FFF2-40B4-BE49-F238E27FC236}">
                      <a16:creationId xmlns:a16="http://schemas.microsoft.com/office/drawing/2014/main" id="{63DBF225-13BE-4BD3-B02D-134C0A4B57D0}"/>
                    </a:ext>
                  </a:extLst>
                </p:cNvPr>
                <p:cNvSpPr/>
                <p:nvPr/>
              </p:nvSpPr>
              <p:spPr>
                <a:xfrm>
                  <a:off x="5850084" y="2143046"/>
                  <a:ext cx="1659712" cy="259775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75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WCDMA</a:t>
                  </a:r>
                </a:p>
              </p:txBody>
            </p:sp>
            <p:sp>
              <p:nvSpPr>
                <p:cNvPr id="69" name="사각형: 둥근 모서리 169">
                  <a:extLst>
                    <a:ext uri="{FF2B5EF4-FFF2-40B4-BE49-F238E27FC236}">
                      <a16:creationId xmlns:a16="http://schemas.microsoft.com/office/drawing/2014/main" id="{B5A8E0C4-0F90-4710-B86F-27E0539808A7}"/>
                    </a:ext>
                  </a:extLst>
                </p:cNvPr>
                <p:cNvSpPr/>
                <p:nvPr/>
              </p:nvSpPr>
              <p:spPr>
                <a:xfrm>
                  <a:off x="7894636" y="2143046"/>
                  <a:ext cx="1659712" cy="259775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75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LTE</a:t>
                  </a:r>
                </a:p>
              </p:txBody>
            </p:sp>
            <p:cxnSp>
              <p:nvCxnSpPr>
                <p:cNvPr id="70" name="직선 연결선 69">
                  <a:extLst>
                    <a:ext uri="{FF2B5EF4-FFF2-40B4-BE49-F238E27FC236}">
                      <a16:creationId xmlns:a16="http://schemas.microsoft.com/office/drawing/2014/main" id="{9A2EB317-FE4E-4483-97BF-200B3E62A7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50811" y="2434596"/>
                  <a:ext cx="339631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직선 연결선 70">
                  <a:extLst>
                    <a:ext uri="{FF2B5EF4-FFF2-40B4-BE49-F238E27FC236}">
                      <a16:creationId xmlns:a16="http://schemas.microsoft.com/office/drawing/2014/main" id="{77BD51FB-0CDA-4DF5-A770-BD73BCB5F2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4025" y="2269208"/>
                  <a:ext cx="373594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직선 연결선 71">
                  <a:extLst>
                    <a:ext uri="{FF2B5EF4-FFF2-40B4-BE49-F238E27FC236}">
                      <a16:creationId xmlns:a16="http://schemas.microsoft.com/office/drawing/2014/main" id="{1E1ACEE7-EB0F-46B8-BC28-AB435D91C9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9795" y="2269208"/>
                  <a:ext cx="373594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연결선: 꺾임 173">
                  <a:extLst>
                    <a:ext uri="{FF2B5EF4-FFF2-40B4-BE49-F238E27FC236}">
                      <a16:creationId xmlns:a16="http://schemas.microsoft.com/office/drawing/2014/main" id="{BE106798-A58C-4D44-8F3E-B4FE6A48F122}"/>
                    </a:ext>
                  </a:extLst>
                </p:cNvPr>
                <p:cNvCxnSpPr>
                  <a:stCxn id="69" idx="3"/>
                  <a:endCxn id="75" idx="1"/>
                </p:cNvCxnSpPr>
                <p:nvPr/>
              </p:nvCxnSpPr>
              <p:spPr>
                <a:xfrm>
                  <a:off x="9554347" y="2272934"/>
                  <a:ext cx="384841" cy="161663"/>
                </a:xfrm>
                <a:prstGeom prst="bentConnector3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사각형: 둥근 모서리 174">
                  <a:extLst>
                    <a:ext uri="{FF2B5EF4-FFF2-40B4-BE49-F238E27FC236}">
                      <a16:creationId xmlns:a16="http://schemas.microsoft.com/office/drawing/2014/main" id="{36873E10-21BF-4BB5-B53E-FE0E2A5AFD97}"/>
                    </a:ext>
                  </a:extLst>
                </p:cNvPr>
                <p:cNvSpPr/>
                <p:nvPr/>
              </p:nvSpPr>
              <p:spPr>
                <a:xfrm>
                  <a:off x="1598314" y="2304709"/>
                  <a:ext cx="1659712" cy="259775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75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Analog</a:t>
                  </a:r>
                  <a:endParaRPr lang="ko-KR" altLang="en-US" sz="975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사각형: 둥근 모서리 175">
                  <a:extLst>
                    <a:ext uri="{FF2B5EF4-FFF2-40B4-BE49-F238E27FC236}">
                      <a16:creationId xmlns:a16="http://schemas.microsoft.com/office/drawing/2014/main" id="{46EB8CEF-29AC-46E4-BC33-EF53A26DAED2}"/>
                    </a:ext>
                  </a:extLst>
                </p:cNvPr>
                <p:cNvSpPr/>
                <p:nvPr/>
              </p:nvSpPr>
              <p:spPr>
                <a:xfrm>
                  <a:off x="9939189" y="2304709"/>
                  <a:ext cx="1659712" cy="259775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75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NR(New Radio)</a:t>
                  </a:r>
                </a:p>
              </p:txBody>
            </p:sp>
            <p:sp>
              <p:nvSpPr>
                <p:cNvPr id="76" name="사각형: 둥근 모서리 176">
                  <a:extLst>
                    <a:ext uri="{FF2B5EF4-FFF2-40B4-BE49-F238E27FC236}">
                      <a16:creationId xmlns:a16="http://schemas.microsoft.com/office/drawing/2014/main" id="{F4EFB171-A104-4D3C-A5D6-8CB7CD264CBD}"/>
                    </a:ext>
                  </a:extLst>
                </p:cNvPr>
                <p:cNvSpPr/>
                <p:nvPr/>
              </p:nvSpPr>
              <p:spPr>
                <a:xfrm>
                  <a:off x="3805532" y="2466370"/>
                  <a:ext cx="1659712" cy="259775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75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CDMA</a:t>
                  </a:r>
                </a:p>
              </p:txBody>
            </p:sp>
            <p:sp>
              <p:nvSpPr>
                <p:cNvPr id="77" name="사각형: 둥근 모서리 177">
                  <a:extLst>
                    <a:ext uri="{FF2B5EF4-FFF2-40B4-BE49-F238E27FC236}">
                      <a16:creationId xmlns:a16="http://schemas.microsoft.com/office/drawing/2014/main" id="{A04ECFF0-A580-424C-8851-7E8192065104}"/>
                    </a:ext>
                  </a:extLst>
                </p:cNvPr>
                <p:cNvSpPr/>
                <p:nvPr/>
              </p:nvSpPr>
              <p:spPr>
                <a:xfrm>
                  <a:off x="5850084" y="2466370"/>
                  <a:ext cx="1659712" cy="259775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75" b="1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CDMA 2000</a:t>
                  </a:r>
                </a:p>
              </p:txBody>
            </p:sp>
            <p:sp>
              <p:nvSpPr>
                <p:cNvPr id="78" name="사각형: 둥근 모서리 178">
                  <a:extLst>
                    <a:ext uri="{FF2B5EF4-FFF2-40B4-BE49-F238E27FC236}">
                      <a16:creationId xmlns:a16="http://schemas.microsoft.com/office/drawing/2014/main" id="{502334D2-CC7D-4E60-891B-CE4FC68E0B06}"/>
                    </a:ext>
                  </a:extLst>
                </p:cNvPr>
                <p:cNvSpPr/>
                <p:nvPr/>
              </p:nvSpPr>
              <p:spPr>
                <a:xfrm>
                  <a:off x="7634326" y="2466370"/>
                  <a:ext cx="1659712" cy="259775"/>
                </a:xfrm>
                <a:prstGeom prst="round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75" b="1" dirty="0" err="1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WiBro</a:t>
                  </a:r>
                  <a:endParaRPr lang="ko-KR" altLang="en-US" sz="975" b="1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79" name="연결선: 꺾임 179">
                  <a:extLst>
                    <a:ext uri="{FF2B5EF4-FFF2-40B4-BE49-F238E27FC236}">
                      <a16:creationId xmlns:a16="http://schemas.microsoft.com/office/drawing/2014/main" id="{147A68E4-E534-450C-8144-99D4E78FD150}"/>
                    </a:ext>
                  </a:extLst>
                </p:cNvPr>
                <p:cNvCxnSpPr>
                  <a:stCxn id="67" idx="1"/>
                  <a:endCxn id="76" idx="1"/>
                </p:cNvCxnSpPr>
                <p:nvPr/>
              </p:nvCxnSpPr>
              <p:spPr>
                <a:xfrm rot="10800000" flipV="1">
                  <a:off x="3805532" y="2272933"/>
                  <a:ext cx="12827" cy="323324"/>
                </a:xfrm>
                <a:prstGeom prst="bentConnector3">
                  <a:avLst>
                    <a:gd name="adj1" fmla="val 1800000"/>
                  </a:avLst>
                </a:prstGeom>
                <a:ln>
                  <a:solidFill>
                    <a:schemeClr val="bg1">
                      <a:lumMod val="6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직선 연결선 79">
                  <a:extLst>
                    <a:ext uri="{FF2B5EF4-FFF2-40B4-BE49-F238E27FC236}">
                      <a16:creationId xmlns:a16="http://schemas.microsoft.com/office/drawing/2014/main" id="{5F645ED2-83F2-429E-9676-D00AB0F588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74025" y="2596257"/>
                  <a:ext cx="373594" cy="0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그룹 56">
                <a:extLst>
                  <a:ext uri="{FF2B5EF4-FFF2-40B4-BE49-F238E27FC236}">
                    <a16:creationId xmlns:a16="http://schemas.microsoft.com/office/drawing/2014/main" id="{7CE4B03B-AC41-458E-BDB0-07D218761865}"/>
                  </a:ext>
                </a:extLst>
              </p:cNvPr>
              <p:cNvGrpSpPr/>
              <p:nvPr/>
            </p:nvGrpSpPr>
            <p:grpSpPr>
              <a:xfrm>
                <a:off x="2453554" y="1313304"/>
                <a:ext cx="8283075" cy="878079"/>
                <a:chOff x="2218399" y="1167733"/>
                <a:chExt cx="8817826" cy="934767"/>
              </a:xfrm>
            </p:grpSpPr>
            <p:pic>
              <p:nvPicPr>
                <p:cNvPr id="58" name="그림 57">
                  <a:extLst>
                    <a:ext uri="{FF2B5EF4-FFF2-40B4-BE49-F238E27FC236}">
                      <a16:creationId xmlns:a16="http://schemas.microsoft.com/office/drawing/2014/main" id="{215BA12C-763F-49CF-9E78-37E77A046E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188" r="28188"/>
                <a:stretch/>
              </p:blipFill>
              <p:spPr>
                <a:xfrm>
                  <a:off x="10410896" y="1193214"/>
                  <a:ext cx="625329" cy="827095"/>
                </a:xfrm>
                <a:prstGeom prst="rect">
                  <a:avLst/>
                </a:prstGeom>
              </p:spPr>
            </p:pic>
            <p:pic>
              <p:nvPicPr>
                <p:cNvPr id="59" name="Picture 4" descr="이야기알뜰폰">
                  <a:extLst>
                    <a:ext uri="{FF2B5EF4-FFF2-40B4-BE49-F238E27FC236}">
                      <a16:creationId xmlns:a16="http://schemas.microsoft.com/office/drawing/2014/main" id="{71886DE2-301C-455C-B75C-5B09DA9BD7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96470" y="1204425"/>
                  <a:ext cx="525595" cy="8046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0" name="Picture 6">
                  <a:extLst>
                    <a:ext uri="{FF2B5EF4-FFF2-40B4-BE49-F238E27FC236}">
                      <a16:creationId xmlns:a16="http://schemas.microsoft.com/office/drawing/2014/main" id="{23F32A3B-61F3-4A3B-AE3A-30E9D1ED0B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11234" y="1176455"/>
                  <a:ext cx="922198" cy="9001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1" name="Picture 12">
                  <a:extLst>
                    <a:ext uri="{FF2B5EF4-FFF2-40B4-BE49-F238E27FC236}">
                      <a16:creationId xmlns:a16="http://schemas.microsoft.com/office/drawing/2014/main" id="{78A0C7AB-5BBB-41BE-8942-FE2DFF9729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28538" y="1178268"/>
                  <a:ext cx="474349" cy="87583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2" name="Picture 14">
                  <a:extLst>
                    <a:ext uri="{FF2B5EF4-FFF2-40B4-BE49-F238E27FC236}">
                      <a16:creationId xmlns:a16="http://schemas.microsoft.com/office/drawing/2014/main" id="{8ADE8922-C371-4A01-8E28-EC71474CCBE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8399" y="1167733"/>
                  <a:ext cx="769522" cy="9347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3" name="직선 연결선 62">
                  <a:extLst>
                    <a:ext uri="{FF2B5EF4-FFF2-40B4-BE49-F238E27FC236}">
                      <a16:creationId xmlns:a16="http://schemas.microsoft.com/office/drawing/2014/main" id="{9D75A3A3-6E3A-4818-BFC7-5509DF2770E7}"/>
                    </a:ext>
                  </a:extLst>
                </p:cNvPr>
                <p:cNvCxnSpPr/>
                <p:nvPr/>
              </p:nvCxnSpPr>
              <p:spPr>
                <a:xfrm>
                  <a:off x="3620090" y="1220687"/>
                  <a:ext cx="0" cy="780383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직선 연결선 63">
                  <a:extLst>
                    <a:ext uri="{FF2B5EF4-FFF2-40B4-BE49-F238E27FC236}">
                      <a16:creationId xmlns:a16="http://schemas.microsoft.com/office/drawing/2014/main" id="{BE926DC8-4013-4431-AE25-5F97449B3A70}"/>
                    </a:ext>
                  </a:extLst>
                </p:cNvPr>
                <p:cNvCxnSpPr/>
                <p:nvPr/>
              </p:nvCxnSpPr>
              <p:spPr>
                <a:xfrm>
                  <a:off x="5639711" y="1220687"/>
                  <a:ext cx="0" cy="780383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직선 연결선 64">
                  <a:extLst>
                    <a:ext uri="{FF2B5EF4-FFF2-40B4-BE49-F238E27FC236}">
                      <a16:creationId xmlns:a16="http://schemas.microsoft.com/office/drawing/2014/main" id="{FAAF9C71-3BE1-4C29-BFDC-C1CC77A2D24A}"/>
                    </a:ext>
                  </a:extLst>
                </p:cNvPr>
                <p:cNvCxnSpPr/>
                <p:nvPr/>
              </p:nvCxnSpPr>
              <p:spPr>
                <a:xfrm>
                  <a:off x="7686373" y="1220687"/>
                  <a:ext cx="0" cy="780383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직선 연결선 65">
                  <a:extLst>
                    <a:ext uri="{FF2B5EF4-FFF2-40B4-BE49-F238E27FC236}">
                      <a16:creationId xmlns:a16="http://schemas.microsoft.com/office/drawing/2014/main" id="{4B58DFFB-DA13-4D69-B39D-F5542172BBF8}"/>
                    </a:ext>
                  </a:extLst>
                </p:cNvPr>
                <p:cNvCxnSpPr/>
                <p:nvPr/>
              </p:nvCxnSpPr>
              <p:spPr>
                <a:xfrm>
                  <a:off x="9697890" y="1220686"/>
                  <a:ext cx="0" cy="780383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TextBox 10"/>
            <p:cNvSpPr txBox="1"/>
            <p:nvPr/>
          </p:nvSpPr>
          <p:spPr>
            <a:xfrm>
              <a:off x="347445" y="6225136"/>
              <a:ext cx="38999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000" b="1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※ The size of a company’s logo stands for its market share. </a:t>
              </a:r>
              <a:endParaRPr lang="ko-KR" altLang="en-US" sz="10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2" name="자유형: 도형 31">
              <a:extLst>
                <a:ext uri="{FF2B5EF4-FFF2-40B4-BE49-F238E27FC236}">
                  <a16:creationId xmlns:a16="http://schemas.microsoft.com/office/drawing/2014/main" id="{74BCE17D-C41D-4083-BD37-EF8D75B0C95D}"/>
                </a:ext>
              </a:extLst>
            </p:cNvPr>
            <p:cNvSpPr/>
            <p:nvPr/>
          </p:nvSpPr>
          <p:spPr>
            <a:xfrm>
              <a:off x="944438" y="3725476"/>
              <a:ext cx="1335981" cy="1112310"/>
            </a:xfrm>
            <a:custGeom>
              <a:avLst/>
              <a:gdLst>
                <a:gd name="connsiteX0" fmla="*/ 0 w 1828800"/>
                <a:gd name="connsiteY0" fmla="*/ 0 h 885825"/>
                <a:gd name="connsiteX1" fmla="*/ 0 w 1828800"/>
                <a:gd name="connsiteY1" fmla="*/ 885825 h 885825"/>
                <a:gd name="connsiteX2" fmla="*/ 1828800 w 1828800"/>
                <a:gd name="connsiteY2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885825">
                  <a:moveTo>
                    <a:pt x="0" y="0"/>
                  </a:moveTo>
                  <a:lnTo>
                    <a:pt x="0" y="885825"/>
                  </a:lnTo>
                  <a:lnTo>
                    <a:pt x="1828800" y="885825"/>
                  </a:ln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13" name="자유형: 도형 86">
              <a:extLst>
                <a:ext uri="{FF2B5EF4-FFF2-40B4-BE49-F238E27FC236}">
                  <a16:creationId xmlns:a16="http://schemas.microsoft.com/office/drawing/2014/main" id="{D42D338B-FA03-45EF-90DC-F6C920520EA1}"/>
                </a:ext>
              </a:extLst>
            </p:cNvPr>
            <p:cNvSpPr/>
            <p:nvPr/>
          </p:nvSpPr>
          <p:spPr>
            <a:xfrm>
              <a:off x="944438" y="5025717"/>
              <a:ext cx="1335981" cy="1112310"/>
            </a:xfrm>
            <a:custGeom>
              <a:avLst/>
              <a:gdLst>
                <a:gd name="connsiteX0" fmla="*/ 0 w 1828800"/>
                <a:gd name="connsiteY0" fmla="*/ 0 h 885825"/>
                <a:gd name="connsiteX1" fmla="*/ 0 w 1828800"/>
                <a:gd name="connsiteY1" fmla="*/ 885825 h 885825"/>
                <a:gd name="connsiteX2" fmla="*/ 1828800 w 1828800"/>
                <a:gd name="connsiteY2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885825">
                  <a:moveTo>
                    <a:pt x="0" y="0"/>
                  </a:moveTo>
                  <a:lnTo>
                    <a:pt x="0" y="885825"/>
                  </a:lnTo>
                  <a:lnTo>
                    <a:pt x="1828800" y="885825"/>
                  </a:ln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 dirty="0"/>
            </a:p>
          </p:txBody>
        </p: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4FF755F3-0BDF-4998-847D-0FB68A50A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9404" y="3788566"/>
              <a:ext cx="1263985" cy="256562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E1A56B10-2104-4CAB-BC3B-9A233DC9E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5851" y="5666405"/>
              <a:ext cx="931464" cy="175180"/>
            </a:xfrm>
            <a:prstGeom prst="rect">
              <a:avLst/>
            </a:prstGeom>
          </p:spPr>
        </p:pic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C5C17E47-072F-49E0-8FA5-530EEE930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4644" y="5088653"/>
              <a:ext cx="1150073" cy="233441"/>
            </a:xfrm>
            <a:prstGeom prst="rect">
              <a:avLst/>
            </a:prstGeom>
          </p:spPr>
        </p:pic>
        <p:sp>
          <p:nvSpPr>
            <p:cNvPr id="17" name="자유형: 도형 103">
              <a:extLst>
                <a:ext uri="{FF2B5EF4-FFF2-40B4-BE49-F238E27FC236}">
                  <a16:creationId xmlns:a16="http://schemas.microsoft.com/office/drawing/2014/main" id="{DA39BE25-443D-47EB-90AF-A8324365544C}"/>
                </a:ext>
              </a:extLst>
            </p:cNvPr>
            <p:cNvSpPr/>
            <p:nvPr/>
          </p:nvSpPr>
          <p:spPr>
            <a:xfrm>
              <a:off x="2382930" y="3725476"/>
              <a:ext cx="1335981" cy="1112310"/>
            </a:xfrm>
            <a:custGeom>
              <a:avLst/>
              <a:gdLst>
                <a:gd name="connsiteX0" fmla="*/ 0 w 1828800"/>
                <a:gd name="connsiteY0" fmla="*/ 0 h 885825"/>
                <a:gd name="connsiteX1" fmla="*/ 0 w 1828800"/>
                <a:gd name="connsiteY1" fmla="*/ 885825 h 885825"/>
                <a:gd name="connsiteX2" fmla="*/ 1828800 w 1828800"/>
                <a:gd name="connsiteY2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885825">
                  <a:moveTo>
                    <a:pt x="0" y="0"/>
                  </a:moveTo>
                  <a:lnTo>
                    <a:pt x="0" y="885825"/>
                  </a:lnTo>
                  <a:lnTo>
                    <a:pt x="1828800" y="885825"/>
                  </a:lnTo>
                </a:path>
              </a:pathLst>
            </a:custGeom>
            <a:noFill/>
            <a:ln>
              <a:solidFill>
                <a:srgbClr val="009FC6"/>
              </a:solidFill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18" name="자유형: 도형 105">
              <a:extLst>
                <a:ext uri="{FF2B5EF4-FFF2-40B4-BE49-F238E27FC236}">
                  <a16:creationId xmlns:a16="http://schemas.microsoft.com/office/drawing/2014/main" id="{FE1A23A1-39D0-4DAA-82FA-E79542D0CD47}"/>
                </a:ext>
              </a:extLst>
            </p:cNvPr>
            <p:cNvSpPr/>
            <p:nvPr/>
          </p:nvSpPr>
          <p:spPr>
            <a:xfrm>
              <a:off x="2382930" y="5025717"/>
              <a:ext cx="1335981" cy="1112310"/>
            </a:xfrm>
            <a:custGeom>
              <a:avLst/>
              <a:gdLst>
                <a:gd name="connsiteX0" fmla="*/ 0 w 1828800"/>
                <a:gd name="connsiteY0" fmla="*/ 0 h 885825"/>
                <a:gd name="connsiteX1" fmla="*/ 0 w 1828800"/>
                <a:gd name="connsiteY1" fmla="*/ 885825 h 885825"/>
                <a:gd name="connsiteX2" fmla="*/ 1828800 w 1828800"/>
                <a:gd name="connsiteY2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885825">
                  <a:moveTo>
                    <a:pt x="0" y="0"/>
                  </a:moveTo>
                  <a:lnTo>
                    <a:pt x="0" y="885825"/>
                  </a:lnTo>
                  <a:lnTo>
                    <a:pt x="1828800" y="885825"/>
                  </a:lnTo>
                </a:path>
              </a:pathLst>
            </a:custGeom>
            <a:noFill/>
            <a:ln>
              <a:solidFill>
                <a:srgbClr val="009FC6"/>
              </a:solidFill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09E62803-2A66-4471-9973-DB7AB17E5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80943" y="4118709"/>
              <a:ext cx="756499" cy="136024"/>
            </a:xfrm>
            <a:prstGeom prst="rect">
              <a:avLst/>
            </a:prstGeom>
          </p:spPr>
        </p:pic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BA7D5960-1521-467B-96CE-621C4D3D8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12060" y="4633114"/>
              <a:ext cx="461885" cy="83783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7000245-E83A-4F1E-AB8A-AB5EAA199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761" y="3856221"/>
              <a:ext cx="601398" cy="122071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DBBD630D-F114-4C42-945E-E78BD466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80943" y="5421471"/>
              <a:ext cx="756499" cy="136024"/>
            </a:xfrm>
            <a:prstGeom prst="rect">
              <a:avLst/>
            </a:prstGeom>
          </p:spPr>
        </p:pic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D8D98C11-D2DA-4F23-9B1A-061F66E1F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13332" y="5680397"/>
              <a:ext cx="860613" cy="161855"/>
            </a:xfrm>
            <a:prstGeom prst="rect">
              <a:avLst/>
            </a:prstGeom>
          </p:spPr>
        </p:pic>
        <p:sp>
          <p:nvSpPr>
            <p:cNvPr id="24" name="자유형: 도형 108">
              <a:extLst>
                <a:ext uri="{FF2B5EF4-FFF2-40B4-BE49-F238E27FC236}">
                  <a16:creationId xmlns:a16="http://schemas.microsoft.com/office/drawing/2014/main" id="{D1E2AF0C-D762-452C-8EC7-0FEF3F949DD1}"/>
                </a:ext>
              </a:extLst>
            </p:cNvPr>
            <p:cNvSpPr/>
            <p:nvPr/>
          </p:nvSpPr>
          <p:spPr>
            <a:xfrm>
              <a:off x="3800214" y="3725476"/>
              <a:ext cx="1335981" cy="1112310"/>
            </a:xfrm>
            <a:custGeom>
              <a:avLst/>
              <a:gdLst>
                <a:gd name="connsiteX0" fmla="*/ 0 w 1828800"/>
                <a:gd name="connsiteY0" fmla="*/ 0 h 885825"/>
                <a:gd name="connsiteX1" fmla="*/ 0 w 1828800"/>
                <a:gd name="connsiteY1" fmla="*/ 885825 h 885825"/>
                <a:gd name="connsiteX2" fmla="*/ 1828800 w 1828800"/>
                <a:gd name="connsiteY2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885825">
                  <a:moveTo>
                    <a:pt x="0" y="0"/>
                  </a:moveTo>
                  <a:lnTo>
                    <a:pt x="0" y="885825"/>
                  </a:lnTo>
                  <a:lnTo>
                    <a:pt x="1828800" y="885825"/>
                  </a:lnTo>
                </a:path>
              </a:pathLst>
            </a:custGeom>
            <a:noFill/>
            <a:ln>
              <a:solidFill>
                <a:srgbClr val="00B0F0"/>
              </a:solidFill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25" name="자유형: 도형 109">
              <a:extLst>
                <a:ext uri="{FF2B5EF4-FFF2-40B4-BE49-F238E27FC236}">
                  <a16:creationId xmlns:a16="http://schemas.microsoft.com/office/drawing/2014/main" id="{FC37F214-68B5-4D97-A59E-19A2808A1278}"/>
                </a:ext>
              </a:extLst>
            </p:cNvPr>
            <p:cNvSpPr/>
            <p:nvPr/>
          </p:nvSpPr>
          <p:spPr>
            <a:xfrm>
              <a:off x="3800214" y="5025717"/>
              <a:ext cx="1335981" cy="1112310"/>
            </a:xfrm>
            <a:custGeom>
              <a:avLst/>
              <a:gdLst>
                <a:gd name="connsiteX0" fmla="*/ 0 w 1828800"/>
                <a:gd name="connsiteY0" fmla="*/ 0 h 885825"/>
                <a:gd name="connsiteX1" fmla="*/ 0 w 1828800"/>
                <a:gd name="connsiteY1" fmla="*/ 885825 h 885825"/>
                <a:gd name="connsiteX2" fmla="*/ 1828800 w 1828800"/>
                <a:gd name="connsiteY2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885825">
                  <a:moveTo>
                    <a:pt x="0" y="0"/>
                  </a:moveTo>
                  <a:lnTo>
                    <a:pt x="0" y="885825"/>
                  </a:lnTo>
                  <a:lnTo>
                    <a:pt x="1828800" y="885825"/>
                  </a:lnTo>
                </a:path>
              </a:pathLst>
            </a:custGeom>
            <a:noFill/>
            <a:ln>
              <a:solidFill>
                <a:srgbClr val="00B0F0"/>
              </a:solidFill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6655F980-5BBB-44F2-8AAF-6C9E63B6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76885" y="3830438"/>
              <a:ext cx="328028" cy="391657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8FA4DF79-2ACF-454B-8A91-57E1D96D5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71661" y="3839150"/>
              <a:ext cx="330758" cy="87327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65889ABD-2F40-4F1E-B772-C1433562A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76166" y="4567684"/>
              <a:ext cx="740562" cy="134333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D0AF80AC-428B-48BB-929D-67C1AA135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2990" y="4125880"/>
              <a:ext cx="491114" cy="88305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EB3AD895-11EE-4910-A2A9-86ABC0F84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27228" y="4345966"/>
              <a:ext cx="389500" cy="179468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3C75B089-C5E6-42B3-8E43-A661899E2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79974" y="5416097"/>
              <a:ext cx="756499" cy="136024"/>
            </a:xfrm>
            <a:prstGeom prst="rect">
              <a:avLst/>
            </a:prstGeom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911E00D8-38D9-4C98-A209-DBB6AD8E3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76636" y="5680396"/>
              <a:ext cx="860613" cy="161855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9B095B6E-04CF-466C-B9BC-F10E87C44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24960" y="5942131"/>
              <a:ext cx="396394" cy="71904"/>
            </a:xfrm>
            <a:prstGeom prst="rect">
              <a:avLst/>
            </a:pr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09A6A0C6-202D-4F1E-94DB-7092FB162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864245" y="5079355"/>
              <a:ext cx="482519" cy="127396"/>
            </a:xfrm>
            <a:prstGeom prst="rect">
              <a:avLst/>
            </a:prstGeom>
          </p:spPr>
        </p:pic>
        <p:sp>
          <p:nvSpPr>
            <p:cNvPr id="35" name="자유형: 도형 111">
              <a:extLst>
                <a:ext uri="{FF2B5EF4-FFF2-40B4-BE49-F238E27FC236}">
                  <a16:creationId xmlns:a16="http://schemas.microsoft.com/office/drawing/2014/main" id="{92111542-0BB0-411F-B8F1-7DD0E2F5ACAE}"/>
                </a:ext>
              </a:extLst>
            </p:cNvPr>
            <p:cNvSpPr/>
            <p:nvPr/>
          </p:nvSpPr>
          <p:spPr>
            <a:xfrm>
              <a:off x="5223805" y="3725476"/>
              <a:ext cx="1335981" cy="1112310"/>
            </a:xfrm>
            <a:custGeom>
              <a:avLst/>
              <a:gdLst>
                <a:gd name="connsiteX0" fmla="*/ 0 w 1828800"/>
                <a:gd name="connsiteY0" fmla="*/ 0 h 885825"/>
                <a:gd name="connsiteX1" fmla="*/ 0 w 1828800"/>
                <a:gd name="connsiteY1" fmla="*/ 885825 h 885825"/>
                <a:gd name="connsiteX2" fmla="*/ 1828800 w 1828800"/>
                <a:gd name="connsiteY2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885825">
                  <a:moveTo>
                    <a:pt x="0" y="0"/>
                  </a:moveTo>
                  <a:lnTo>
                    <a:pt x="0" y="885825"/>
                  </a:lnTo>
                  <a:lnTo>
                    <a:pt x="1828800" y="885825"/>
                  </a:lnTo>
                </a:path>
              </a:pathLst>
            </a:custGeom>
            <a:noFill/>
            <a:ln>
              <a:solidFill>
                <a:srgbClr val="1C64B4"/>
              </a:solidFill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36" name="자유형: 도형 112">
              <a:extLst>
                <a:ext uri="{FF2B5EF4-FFF2-40B4-BE49-F238E27FC236}">
                  <a16:creationId xmlns:a16="http://schemas.microsoft.com/office/drawing/2014/main" id="{C70F2A8E-B137-444E-A2CA-0982EEE7064D}"/>
                </a:ext>
              </a:extLst>
            </p:cNvPr>
            <p:cNvSpPr/>
            <p:nvPr/>
          </p:nvSpPr>
          <p:spPr>
            <a:xfrm>
              <a:off x="5223805" y="5025717"/>
              <a:ext cx="1335981" cy="1112310"/>
            </a:xfrm>
            <a:custGeom>
              <a:avLst/>
              <a:gdLst>
                <a:gd name="connsiteX0" fmla="*/ 0 w 1828800"/>
                <a:gd name="connsiteY0" fmla="*/ 0 h 885825"/>
                <a:gd name="connsiteX1" fmla="*/ 0 w 1828800"/>
                <a:gd name="connsiteY1" fmla="*/ 885825 h 885825"/>
                <a:gd name="connsiteX2" fmla="*/ 1828800 w 1828800"/>
                <a:gd name="connsiteY2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885825">
                  <a:moveTo>
                    <a:pt x="0" y="0"/>
                  </a:moveTo>
                  <a:lnTo>
                    <a:pt x="0" y="885825"/>
                  </a:lnTo>
                  <a:lnTo>
                    <a:pt x="1828800" y="885825"/>
                  </a:lnTo>
                </a:path>
              </a:pathLst>
            </a:custGeom>
            <a:noFill/>
            <a:ln>
              <a:solidFill>
                <a:srgbClr val="1C64B4"/>
              </a:solidFill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B1FC17F0-7EBF-4F1D-A825-33C6F4BBC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26301" y="3788859"/>
              <a:ext cx="401776" cy="479709"/>
            </a:xfrm>
            <a:prstGeom prst="rect">
              <a:avLst/>
            </a:prstGeom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A806C574-2735-44A1-9219-5F9436A8C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04903" y="4549689"/>
              <a:ext cx="835029" cy="151470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94B11F7E-C119-4B38-8287-B330343D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76436" y="3776762"/>
              <a:ext cx="627102" cy="165569"/>
            </a:xfrm>
            <a:prstGeom prst="rect">
              <a:avLst/>
            </a:prstGeom>
          </p:spPr>
        </p:pic>
        <p:pic>
          <p:nvPicPr>
            <p:cNvPr id="40" name="그림 39">
              <a:extLst>
                <a:ext uri="{FF2B5EF4-FFF2-40B4-BE49-F238E27FC236}">
                  <a16:creationId xmlns:a16="http://schemas.microsoft.com/office/drawing/2014/main" id="{62CDDC9C-30A5-4F4B-8219-32DC88ECD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263047" y="4583288"/>
              <a:ext cx="403697" cy="101908"/>
            </a:xfrm>
            <a:prstGeom prst="rect">
              <a:avLst/>
            </a:prstGeom>
          </p:spPr>
        </p:pic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72D338AD-1C57-4C54-A6A9-4C9A1F5B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282368" y="4382893"/>
              <a:ext cx="262130" cy="120780"/>
            </a:xfrm>
            <a:prstGeom prst="rect">
              <a:avLst/>
            </a:prstGeom>
          </p:spPr>
        </p:pic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C4020C25-C227-4EB5-9BDC-305D68B822A3}"/>
                </a:ext>
              </a:extLst>
            </p:cNvPr>
            <p:cNvGrpSpPr/>
            <p:nvPr/>
          </p:nvGrpSpPr>
          <p:grpSpPr>
            <a:xfrm>
              <a:off x="5301345" y="5442448"/>
              <a:ext cx="1243577" cy="368173"/>
              <a:chOff x="3817141" y="5577504"/>
              <a:chExt cx="1858024" cy="541262"/>
            </a:xfrm>
          </p:grpSpPr>
          <p:pic>
            <p:nvPicPr>
              <p:cNvPr id="54" name="그림 53">
                <a:extLst>
                  <a:ext uri="{FF2B5EF4-FFF2-40B4-BE49-F238E27FC236}">
                    <a16:creationId xmlns:a16="http://schemas.microsoft.com/office/drawing/2014/main" id="{9E8B8DDA-DBAF-4B29-8C50-6B892FEA8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17141" y="5577504"/>
                <a:ext cx="1019250" cy="180330"/>
              </a:xfrm>
              <a:prstGeom prst="rect">
                <a:avLst/>
              </a:prstGeom>
            </p:spPr>
          </p:pic>
          <p:pic>
            <p:nvPicPr>
              <p:cNvPr id="55" name="그림 54">
                <a:extLst>
                  <a:ext uri="{FF2B5EF4-FFF2-40B4-BE49-F238E27FC236}">
                    <a16:creationId xmlns:a16="http://schemas.microsoft.com/office/drawing/2014/main" id="{925E855D-A420-4EAC-8D82-2CDC6B2C1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15640" y="5904194"/>
                <a:ext cx="1159525" cy="214572"/>
              </a:xfrm>
              <a:prstGeom prst="rect">
                <a:avLst/>
              </a:prstGeom>
            </p:spPr>
          </p:pic>
        </p:grp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2CA4C1F4-FF95-47B2-AB57-07B52AB9D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281303" y="5050371"/>
              <a:ext cx="710656" cy="187629"/>
            </a:xfrm>
            <a:prstGeom prst="rect">
              <a:avLst/>
            </a:prstGeom>
          </p:spPr>
        </p:pic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115A1830-C36E-4F84-8E69-BE1ADEFD0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75161" y="5914481"/>
              <a:ext cx="482519" cy="87527"/>
            </a:xfrm>
            <a:prstGeom prst="rect">
              <a:avLst/>
            </a:prstGeom>
          </p:spPr>
        </p:pic>
        <p:sp>
          <p:nvSpPr>
            <p:cNvPr id="45" name="자유형: 도형 114">
              <a:extLst>
                <a:ext uri="{FF2B5EF4-FFF2-40B4-BE49-F238E27FC236}">
                  <a16:creationId xmlns:a16="http://schemas.microsoft.com/office/drawing/2014/main" id="{A42EA415-9DDC-4A18-8C72-3A2B213C7BD4}"/>
                </a:ext>
              </a:extLst>
            </p:cNvPr>
            <p:cNvSpPr/>
            <p:nvPr/>
          </p:nvSpPr>
          <p:spPr>
            <a:xfrm>
              <a:off x="6664293" y="3725476"/>
              <a:ext cx="1335981" cy="1112310"/>
            </a:xfrm>
            <a:custGeom>
              <a:avLst/>
              <a:gdLst>
                <a:gd name="connsiteX0" fmla="*/ 0 w 1828800"/>
                <a:gd name="connsiteY0" fmla="*/ 0 h 885825"/>
                <a:gd name="connsiteX1" fmla="*/ 0 w 1828800"/>
                <a:gd name="connsiteY1" fmla="*/ 885825 h 885825"/>
                <a:gd name="connsiteX2" fmla="*/ 1828800 w 1828800"/>
                <a:gd name="connsiteY2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885825">
                  <a:moveTo>
                    <a:pt x="0" y="0"/>
                  </a:moveTo>
                  <a:lnTo>
                    <a:pt x="0" y="885825"/>
                  </a:lnTo>
                  <a:lnTo>
                    <a:pt x="1828800" y="885825"/>
                  </a:lnTo>
                </a:path>
              </a:pathLst>
            </a:custGeom>
            <a:noFill/>
            <a:ln>
              <a:solidFill>
                <a:srgbClr val="002060"/>
              </a:solidFill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sp>
          <p:nvSpPr>
            <p:cNvPr id="46" name="자유형: 도형 115">
              <a:extLst>
                <a:ext uri="{FF2B5EF4-FFF2-40B4-BE49-F238E27FC236}">
                  <a16:creationId xmlns:a16="http://schemas.microsoft.com/office/drawing/2014/main" id="{C26A78E1-BAE3-43F6-8434-1AA864FFF7F6}"/>
                </a:ext>
              </a:extLst>
            </p:cNvPr>
            <p:cNvSpPr/>
            <p:nvPr/>
          </p:nvSpPr>
          <p:spPr>
            <a:xfrm>
              <a:off x="6664293" y="5025716"/>
              <a:ext cx="1335981" cy="1112310"/>
            </a:xfrm>
            <a:custGeom>
              <a:avLst/>
              <a:gdLst>
                <a:gd name="connsiteX0" fmla="*/ 0 w 1828800"/>
                <a:gd name="connsiteY0" fmla="*/ 0 h 885825"/>
                <a:gd name="connsiteX1" fmla="*/ 0 w 1828800"/>
                <a:gd name="connsiteY1" fmla="*/ 885825 h 885825"/>
                <a:gd name="connsiteX2" fmla="*/ 1828800 w 1828800"/>
                <a:gd name="connsiteY2" fmla="*/ 885825 h 885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8800" h="885825">
                  <a:moveTo>
                    <a:pt x="0" y="0"/>
                  </a:moveTo>
                  <a:lnTo>
                    <a:pt x="0" y="885825"/>
                  </a:lnTo>
                  <a:lnTo>
                    <a:pt x="1828800" y="885825"/>
                  </a:lnTo>
                </a:path>
              </a:pathLst>
            </a:custGeom>
            <a:noFill/>
            <a:ln>
              <a:solidFill>
                <a:srgbClr val="002060"/>
              </a:solidFill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63"/>
            </a:p>
          </p:txBody>
        </p:sp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A175A662-CE04-4CB4-A21B-2266C88D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91944" y="4511102"/>
              <a:ext cx="1108330" cy="201044"/>
            </a:xfrm>
            <a:prstGeom prst="rect">
              <a:avLst/>
            </a:prstGeom>
          </p:spPr>
        </p:pic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10BC0EBA-0065-494F-B588-8DC4A38DD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41159" y="3740273"/>
              <a:ext cx="837191" cy="221036"/>
            </a:xfrm>
            <a:prstGeom prst="rect">
              <a:avLst/>
            </a:prstGeom>
          </p:spPr>
        </p:pic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C7F258DA-6FC6-40F5-98F6-58139B24F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21316" y="4293291"/>
              <a:ext cx="356351" cy="164195"/>
            </a:xfrm>
            <a:prstGeom prst="rect">
              <a:avLst/>
            </a:prstGeom>
          </p:spPr>
        </p:pic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2B113254-FB40-4EF1-87D8-F4EA95B2E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42383" y="5873431"/>
              <a:ext cx="835285" cy="151516"/>
            </a:xfrm>
            <a:prstGeom prst="rect">
              <a:avLst/>
            </a:prstGeom>
          </p:spPr>
        </p:pic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A34CAF31-41F9-476F-B63D-21094A9D1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731316" y="5034257"/>
              <a:ext cx="1080374" cy="285241"/>
            </a:xfrm>
            <a:prstGeom prst="rect">
              <a:avLst/>
            </a:prstGeom>
          </p:spPr>
        </p:pic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0997E14C-A259-4215-B7F8-0229E127D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1317" y="5443197"/>
              <a:ext cx="460383" cy="82781"/>
            </a:xfrm>
            <a:prstGeom prst="rect">
              <a:avLst/>
            </a:prstGeom>
          </p:spPr>
        </p:pic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D8D98C11-D2DA-4F23-9B1A-061F66E1F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9660" y="5602306"/>
              <a:ext cx="860613" cy="161855"/>
            </a:xfrm>
            <a:prstGeom prst="rect">
              <a:avLst/>
            </a:prstGeom>
          </p:spPr>
        </p:pic>
      </p:grp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D8A8B719-4220-4F3E-811D-93A1CE68F25C}"/>
              </a:ext>
            </a:extLst>
          </p:cNvPr>
          <p:cNvGrpSpPr/>
          <p:nvPr/>
        </p:nvGrpSpPr>
        <p:grpSpPr>
          <a:xfrm>
            <a:off x="9397183" y="6561120"/>
            <a:ext cx="508817" cy="215444"/>
            <a:chOff x="9397183" y="6561120"/>
            <a:chExt cx="508817" cy="215444"/>
          </a:xfrm>
        </p:grpSpPr>
        <p:sp>
          <p:nvSpPr>
            <p:cNvPr id="99" name="직사각형 98">
              <a:extLst>
                <a:ext uri="{FF2B5EF4-FFF2-40B4-BE49-F238E27FC236}">
                  <a16:creationId xmlns:a16="http://schemas.microsoft.com/office/drawing/2014/main" id="{FFA018A4-7706-4AAF-A7F4-432DA834404B}"/>
                </a:ext>
              </a:extLst>
            </p:cNvPr>
            <p:cNvSpPr/>
            <p:nvPr/>
          </p:nvSpPr>
          <p:spPr>
            <a:xfrm>
              <a:off x="9725835" y="6645983"/>
              <a:ext cx="180165" cy="4571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E4B1EB1-D77A-4F90-9CD0-379056C7D8E9}"/>
                </a:ext>
              </a:extLst>
            </p:cNvPr>
            <p:cNvSpPr txBox="1"/>
            <p:nvPr/>
          </p:nvSpPr>
          <p:spPr>
            <a:xfrm>
              <a:off x="9397183" y="6561120"/>
              <a:ext cx="35779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algn="r" defTabSz="914400" rtl="0" eaLnBrk="1" latinLnBrk="1" hangingPunct="1"/>
              <a:r>
                <a:rPr lang="en-US" altLang="ko-KR" sz="800" b="1" kern="12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/ 16</a:t>
              </a:r>
              <a:endParaRPr lang="ko-KR" altLang="en-US" sz="800" b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10EFCF35-489E-4F59-9B2D-7F87EFE2D5AD}"/>
              </a:ext>
            </a:extLst>
          </p:cNvPr>
          <p:cNvSpPr/>
          <p:nvPr/>
        </p:nvSpPr>
        <p:spPr>
          <a:xfrm>
            <a:off x="8017870" y="3601599"/>
            <a:ext cx="1388364" cy="241713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TextBox 101"/>
          <p:cNvSpPr txBox="1"/>
          <p:nvPr/>
        </p:nvSpPr>
        <p:spPr>
          <a:xfrm>
            <a:off x="8378702" y="4400024"/>
            <a:ext cx="65541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500" dirty="0">
                <a:solidFill>
                  <a:srgbClr val="FF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?</a:t>
            </a:r>
            <a:endParaRPr lang="ko-KR" altLang="en-US" sz="6500" dirty="0">
              <a:solidFill>
                <a:srgbClr val="FF0000"/>
              </a:solidFill>
              <a:latin typeface="휴먼엑스포" panose="02030504000101010101" pitchFamily="18" charset="-127"/>
              <a:ea typeface="휴먼엑스포" panose="02030504000101010101" pitchFamily="18" charset="-127"/>
            </a:endParaRPr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10EFCF35-489E-4F59-9B2D-7F87EFE2D5AD}"/>
              </a:ext>
            </a:extLst>
          </p:cNvPr>
          <p:cNvSpPr/>
          <p:nvPr/>
        </p:nvSpPr>
        <p:spPr>
          <a:xfrm>
            <a:off x="8524439" y="1490985"/>
            <a:ext cx="399231" cy="624957"/>
          </a:xfrm>
          <a:prstGeom prst="rect">
            <a:avLst/>
          </a:prstGeom>
          <a:noFill/>
          <a:ln w="15875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10EFCF35-489E-4F59-9B2D-7F87EFE2D5AD}"/>
              </a:ext>
            </a:extLst>
          </p:cNvPr>
          <p:cNvSpPr/>
          <p:nvPr/>
        </p:nvSpPr>
        <p:spPr>
          <a:xfrm>
            <a:off x="8084066" y="2314762"/>
            <a:ext cx="1288706" cy="152400"/>
          </a:xfrm>
          <a:prstGeom prst="rect">
            <a:avLst/>
          </a:prstGeom>
          <a:noFill/>
          <a:ln w="15875">
            <a:solidFill>
              <a:srgbClr val="FF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7">
            <a:extLst>
              <a:ext uri="{FF2B5EF4-FFF2-40B4-BE49-F238E27FC236}">
                <a16:creationId xmlns:a16="http://schemas.microsoft.com/office/drawing/2014/main" id="{902D38E7-483E-4207-8E7D-E6E0FF8EB47D}"/>
              </a:ext>
            </a:extLst>
          </p:cNvPr>
          <p:cNvSpPr txBox="1"/>
          <p:nvPr/>
        </p:nvSpPr>
        <p:spPr>
          <a:xfrm>
            <a:off x="160953" y="464560"/>
            <a:ext cx="2363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2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이동통신 세대별 현황</a:t>
            </a:r>
          </a:p>
        </p:txBody>
      </p:sp>
      <p:sp>
        <p:nvSpPr>
          <p:cNvPr id="109" name="Freeform 5">
            <a:extLst>
              <a:ext uri="{FF2B5EF4-FFF2-40B4-BE49-F238E27FC236}">
                <a16:creationId xmlns:a16="http://schemas.microsoft.com/office/drawing/2014/main" id="{4BEC12CE-5F9C-456E-A446-EB1FA0B0D3EF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0" y="-376"/>
            <a:ext cx="2245519" cy="281364"/>
          </a:xfrm>
          <a:custGeom>
            <a:avLst/>
            <a:gdLst>
              <a:gd name="T0" fmla="*/ 0 w 2181"/>
              <a:gd name="T1" fmla="*/ 245 h 245"/>
              <a:gd name="T2" fmla="*/ 180 w 2181"/>
              <a:gd name="T3" fmla="*/ 122 h 245"/>
              <a:gd name="T4" fmla="*/ 380 w 2181"/>
              <a:gd name="T5" fmla="*/ 5 h 245"/>
              <a:gd name="T6" fmla="*/ 2181 w 2181"/>
              <a:gd name="T7" fmla="*/ 5 h 245"/>
              <a:gd name="T8" fmla="*/ 2181 w 2181"/>
              <a:gd name="T9" fmla="*/ 245 h 245"/>
              <a:gd name="T10" fmla="*/ 0 w 2181"/>
              <a:gd name="T1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1" h="245">
                <a:moveTo>
                  <a:pt x="0" y="245"/>
                </a:moveTo>
                <a:cubicBezTo>
                  <a:pt x="0" y="245"/>
                  <a:pt x="134" y="244"/>
                  <a:pt x="180" y="122"/>
                </a:cubicBezTo>
                <a:cubicBezTo>
                  <a:pt x="226" y="0"/>
                  <a:pt x="303" y="5"/>
                  <a:pt x="380" y="5"/>
                </a:cubicBezTo>
                <a:cubicBezTo>
                  <a:pt x="457" y="5"/>
                  <a:pt x="2181" y="5"/>
                  <a:pt x="2181" y="5"/>
                </a:cubicBezTo>
                <a:cubicBezTo>
                  <a:pt x="2181" y="245"/>
                  <a:pt x="2181" y="245"/>
                  <a:pt x="2181" y="245"/>
                </a:cubicBezTo>
                <a:lnTo>
                  <a:pt x="0" y="24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1" name="화살표: 오각형 83">
            <a:extLst>
              <a:ext uri="{FF2B5EF4-FFF2-40B4-BE49-F238E27FC236}">
                <a16:creationId xmlns:a16="http://schemas.microsoft.com/office/drawing/2014/main" id="{9A91173A-0F22-4F87-B6B5-880279EE1F19}"/>
              </a:ext>
            </a:extLst>
          </p:cNvPr>
          <p:cNvSpPr/>
          <p:nvPr/>
        </p:nvSpPr>
        <p:spPr>
          <a:xfrm rot="10800000" flipH="1" flipV="1">
            <a:off x="1" y="467908"/>
            <a:ext cx="3143846" cy="410372"/>
          </a:xfrm>
          <a:prstGeom prst="homePlate">
            <a:avLst>
              <a:gd name="adj" fmla="val 44989"/>
            </a:avLst>
          </a:prstGeom>
          <a:solidFill>
            <a:srgbClr val="0092B4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   </a:t>
            </a:r>
            <a:r>
              <a: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Mobile Com. by Generation</a:t>
            </a:r>
            <a:endParaRPr lang="ko-KR" altLang="en-US" sz="16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10" name="TextBox 17">
            <a:extLst>
              <a:ext uri="{FF2B5EF4-FFF2-40B4-BE49-F238E27FC236}">
                <a16:creationId xmlns:a16="http://schemas.microsoft.com/office/drawing/2014/main" id="{F7DDD373-4A28-4625-B5F1-0F1EE975467C}"/>
              </a:ext>
            </a:extLst>
          </p:cNvPr>
          <p:cNvSpPr txBox="1"/>
          <p:nvPr/>
        </p:nvSpPr>
        <p:spPr>
          <a:xfrm>
            <a:off x="163726" y="6560579"/>
            <a:ext cx="3021981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Provisional R&amp;D Strategies of Future Mobile Communications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lead the 6G era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4" name="TextBox 17">
            <a:extLst>
              <a:ext uri="{FF2B5EF4-FFF2-40B4-BE49-F238E27FC236}">
                <a16:creationId xmlns:a16="http://schemas.microsoft.com/office/drawing/2014/main" id="{C0FC26A3-ADB1-4812-9954-05B9E691D3A7}"/>
              </a:ext>
            </a:extLst>
          </p:cNvPr>
          <p:cNvSpPr txBox="1"/>
          <p:nvPr/>
        </p:nvSpPr>
        <p:spPr>
          <a:xfrm flipH="1">
            <a:off x="-25936" y="-3775"/>
            <a:ext cx="2076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Ⅰ. </a:t>
            </a:r>
            <a:r>
              <a:rPr lang="en-US" altLang="ko-KR" sz="1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Background &amp; Development</a:t>
            </a:r>
            <a:endParaRPr lang="ko-KR" altLang="en-US" sz="10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7606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화살표: 아래쪽 17">
            <a:extLst>
              <a:ext uri="{FF2B5EF4-FFF2-40B4-BE49-F238E27FC236}">
                <a16:creationId xmlns:a16="http://schemas.microsoft.com/office/drawing/2014/main" id="{845B0554-85D8-40DC-A75C-60D24E23F65F}"/>
              </a:ext>
            </a:extLst>
          </p:cNvPr>
          <p:cNvSpPr/>
          <p:nvPr/>
        </p:nvSpPr>
        <p:spPr>
          <a:xfrm>
            <a:off x="674207" y="1029740"/>
            <a:ext cx="238125" cy="4708078"/>
          </a:xfrm>
          <a:prstGeom prst="downArrow">
            <a:avLst/>
          </a:prstGeom>
          <a:gradFill>
            <a:gsLst>
              <a:gs pos="0">
                <a:srgbClr val="009FC6"/>
              </a:gs>
              <a:gs pos="100000">
                <a:srgbClr val="1C64B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02" name="그룹 301">
            <a:extLst>
              <a:ext uri="{FF2B5EF4-FFF2-40B4-BE49-F238E27FC236}">
                <a16:creationId xmlns:a16="http://schemas.microsoft.com/office/drawing/2014/main" id="{5A89F8F2-C271-46B8-8EFE-92C14CC1C727}"/>
              </a:ext>
            </a:extLst>
          </p:cNvPr>
          <p:cNvGrpSpPr/>
          <p:nvPr/>
        </p:nvGrpSpPr>
        <p:grpSpPr>
          <a:xfrm>
            <a:off x="0" y="-376"/>
            <a:ext cx="2718027" cy="281740"/>
            <a:chOff x="0" y="-376"/>
            <a:chExt cx="2718027" cy="281740"/>
          </a:xfrm>
        </p:grpSpPr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80C8940B-ED4B-4718-BDEC-BE2881D896B8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472508" y="0"/>
              <a:ext cx="2245519" cy="281364"/>
            </a:xfrm>
            <a:custGeom>
              <a:avLst/>
              <a:gdLst>
                <a:gd name="T0" fmla="*/ 0 w 2181"/>
                <a:gd name="T1" fmla="*/ 245 h 245"/>
                <a:gd name="T2" fmla="*/ 180 w 2181"/>
                <a:gd name="T3" fmla="*/ 122 h 245"/>
                <a:gd name="T4" fmla="*/ 380 w 2181"/>
                <a:gd name="T5" fmla="*/ 5 h 245"/>
                <a:gd name="T6" fmla="*/ 2181 w 2181"/>
                <a:gd name="T7" fmla="*/ 5 h 245"/>
                <a:gd name="T8" fmla="*/ 2181 w 2181"/>
                <a:gd name="T9" fmla="*/ 245 h 245"/>
                <a:gd name="T10" fmla="*/ 0 w 2181"/>
                <a:gd name="T1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1" h="245">
                  <a:moveTo>
                    <a:pt x="0" y="245"/>
                  </a:moveTo>
                  <a:cubicBezTo>
                    <a:pt x="0" y="245"/>
                    <a:pt x="134" y="244"/>
                    <a:pt x="180" y="122"/>
                  </a:cubicBezTo>
                  <a:cubicBezTo>
                    <a:pt x="226" y="0"/>
                    <a:pt x="303" y="5"/>
                    <a:pt x="380" y="5"/>
                  </a:cubicBezTo>
                  <a:cubicBezTo>
                    <a:pt x="457" y="5"/>
                    <a:pt x="2181" y="5"/>
                    <a:pt x="2181" y="5"/>
                  </a:cubicBezTo>
                  <a:cubicBezTo>
                    <a:pt x="2181" y="245"/>
                    <a:pt x="2181" y="245"/>
                    <a:pt x="2181" y="245"/>
                  </a:cubicBezTo>
                  <a:lnTo>
                    <a:pt x="0" y="24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3" name="Freeform 5">
              <a:extLst>
                <a:ext uri="{FF2B5EF4-FFF2-40B4-BE49-F238E27FC236}">
                  <a16:creationId xmlns:a16="http://schemas.microsoft.com/office/drawing/2014/main" id="{6EF27943-CC62-4995-B27E-DC539191DFDA}"/>
                </a:ext>
              </a:extLst>
            </p:cNvPr>
            <p:cNvSpPr>
              <a:spLocks/>
            </p:cNvSpPr>
            <p:nvPr userDrawn="1"/>
          </p:nvSpPr>
          <p:spPr bwMode="auto">
            <a:xfrm flipH="1" flipV="1">
              <a:off x="0" y="-376"/>
              <a:ext cx="2245519" cy="281364"/>
            </a:xfrm>
            <a:custGeom>
              <a:avLst/>
              <a:gdLst>
                <a:gd name="T0" fmla="*/ 0 w 2181"/>
                <a:gd name="T1" fmla="*/ 245 h 245"/>
                <a:gd name="T2" fmla="*/ 180 w 2181"/>
                <a:gd name="T3" fmla="*/ 122 h 245"/>
                <a:gd name="T4" fmla="*/ 380 w 2181"/>
                <a:gd name="T5" fmla="*/ 5 h 245"/>
                <a:gd name="T6" fmla="*/ 2181 w 2181"/>
                <a:gd name="T7" fmla="*/ 5 h 245"/>
                <a:gd name="T8" fmla="*/ 2181 w 2181"/>
                <a:gd name="T9" fmla="*/ 245 h 245"/>
                <a:gd name="T10" fmla="*/ 0 w 2181"/>
                <a:gd name="T1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1" h="245">
                  <a:moveTo>
                    <a:pt x="0" y="245"/>
                  </a:moveTo>
                  <a:cubicBezTo>
                    <a:pt x="0" y="245"/>
                    <a:pt x="134" y="244"/>
                    <a:pt x="180" y="122"/>
                  </a:cubicBezTo>
                  <a:cubicBezTo>
                    <a:pt x="226" y="0"/>
                    <a:pt x="303" y="5"/>
                    <a:pt x="380" y="5"/>
                  </a:cubicBezTo>
                  <a:cubicBezTo>
                    <a:pt x="457" y="5"/>
                    <a:pt x="2181" y="5"/>
                    <a:pt x="2181" y="5"/>
                  </a:cubicBezTo>
                  <a:cubicBezTo>
                    <a:pt x="2181" y="245"/>
                    <a:pt x="2181" y="245"/>
                    <a:pt x="2181" y="245"/>
                  </a:cubicBezTo>
                  <a:lnTo>
                    <a:pt x="0" y="24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2C76CFF-EB72-45D5-8A70-BA40D4A84963}"/>
              </a:ext>
            </a:extLst>
          </p:cNvPr>
          <p:cNvGrpSpPr/>
          <p:nvPr/>
        </p:nvGrpSpPr>
        <p:grpSpPr>
          <a:xfrm>
            <a:off x="548708" y="454891"/>
            <a:ext cx="9120306" cy="6001587"/>
            <a:chOff x="548708" y="454891"/>
            <a:chExt cx="9120306" cy="6001587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C6D97AD3-E86D-4A89-B9DA-2729A2299BF9}"/>
                </a:ext>
              </a:extLst>
            </p:cNvPr>
            <p:cNvGrpSpPr/>
            <p:nvPr/>
          </p:nvGrpSpPr>
          <p:grpSpPr>
            <a:xfrm>
              <a:off x="548708" y="454891"/>
              <a:ext cx="8977108" cy="874077"/>
              <a:chOff x="548708" y="657543"/>
              <a:chExt cx="8977108" cy="874077"/>
            </a:xfrm>
          </p:grpSpPr>
          <p:cxnSp>
            <p:nvCxnSpPr>
              <p:cNvPr id="56" name="직선 연결선 55">
                <a:extLst>
                  <a:ext uri="{FF2B5EF4-FFF2-40B4-BE49-F238E27FC236}">
                    <a16:creationId xmlns:a16="http://schemas.microsoft.com/office/drawing/2014/main" id="{B22C8C00-9DF4-4B21-8317-B9733C4EB9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422" y="1094581"/>
                <a:ext cx="576000" cy="0"/>
              </a:xfrm>
              <a:prstGeom prst="line">
                <a:avLst/>
              </a:prstGeom>
              <a:ln w="19050" cap="rnd">
                <a:solidFill>
                  <a:srgbClr val="009FC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그룹 53">
                <a:extLst>
                  <a:ext uri="{FF2B5EF4-FFF2-40B4-BE49-F238E27FC236}">
                    <a16:creationId xmlns:a16="http://schemas.microsoft.com/office/drawing/2014/main" id="{BE6FFFF9-F442-483D-ABBD-CEC837285406}"/>
                  </a:ext>
                </a:extLst>
              </p:cNvPr>
              <p:cNvGrpSpPr/>
              <p:nvPr/>
            </p:nvGrpSpPr>
            <p:grpSpPr>
              <a:xfrm>
                <a:off x="1471544" y="657543"/>
                <a:ext cx="8054272" cy="874077"/>
                <a:chOff x="1471544" y="657543"/>
                <a:chExt cx="8054272" cy="874077"/>
              </a:xfrm>
            </p:grpSpPr>
            <p:sp>
              <p:nvSpPr>
                <p:cNvPr id="3" name="사각형: 둥근 모서리 2">
                  <a:extLst>
                    <a:ext uri="{FF2B5EF4-FFF2-40B4-BE49-F238E27FC236}">
                      <a16:creationId xmlns:a16="http://schemas.microsoft.com/office/drawing/2014/main" id="{F9C50C1F-4D24-4F5E-B817-55CC3D53B678}"/>
                    </a:ext>
                  </a:extLst>
                </p:cNvPr>
                <p:cNvSpPr/>
                <p:nvPr/>
              </p:nvSpPr>
              <p:spPr>
                <a:xfrm>
                  <a:off x="1471544" y="657543"/>
                  <a:ext cx="8054272" cy="874077"/>
                </a:xfrm>
                <a:prstGeom prst="roundRect">
                  <a:avLst>
                    <a:gd name="adj" fmla="val 7949"/>
                  </a:avLst>
                </a:prstGeom>
                <a:solidFill>
                  <a:schemeClr val="bg1"/>
                </a:solidFill>
                <a:ln w="12700">
                  <a:solidFill>
                    <a:srgbClr val="009FC6"/>
                  </a:solidFill>
                </a:ln>
                <a:effectLst>
                  <a:innerShdw blurRad="114300">
                    <a:schemeClr val="accent1">
                      <a:lumMod val="60000"/>
                      <a:lumOff val="40000"/>
                      <a:alpha val="50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b="1"/>
                </a:p>
              </p:txBody>
            </p:sp>
            <p:sp>
              <p:nvSpPr>
                <p:cNvPr id="14" name="TextBox 17">
                  <a:extLst>
                    <a:ext uri="{FF2B5EF4-FFF2-40B4-BE49-F238E27FC236}">
                      <a16:creationId xmlns:a16="http://schemas.microsoft.com/office/drawing/2014/main" id="{1F522863-E292-431D-92C8-7F74FFC70711}"/>
                    </a:ext>
                  </a:extLst>
                </p:cNvPr>
                <p:cNvSpPr txBox="1"/>
                <p:nvPr/>
              </p:nvSpPr>
              <p:spPr>
                <a:xfrm>
                  <a:off x="1573142" y="909915"/>
                  <a:ext cx="5914376" cy="3693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ts val="300"/>
                    </a:spcBef>
                  </a:pPr>
                  <a:r>
                    <a:rPr lang="en-US" altLang="ko-KR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FC6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Initiated research on preliminary feasibility </a:t>
                  </a:r>
                  <a:r>
                    <a:rPr lang="en-US" altLang="ko-KR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(Sep 2018)</a:t>
                  </a:r>
                  <a:endParaRPr lang="ko-KR" altLang="en-US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4A06E829-09D0-4D5E-80EC-1637831DA9E1}"/>
                  </a:ext>
                </a:extLst>
              </p:cNvPr>
              <p:cNvSpPr/>
              <p:nvPr/>
            </p:nvSpPr>
            <p:spPr>
              <a:xfrm>
                <a:off x="548708" y="847511"/>
                <a:ext cx="489122" cy="48912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9F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01</a:t>
                </a:r>
                <a:endPara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3577F286-1BFF-43F3-930A-13E862F74905}"/>
                </a:ext>
              </a:extLst>
            </p:cNvPr>
            <p:cNvGrpSpPr/>
            <p:nvPr/>
          </p:nvGrpSpPr>
          <p:grpSpPr>
            <a:xfrm>
              <a:off x="548708" y="1480393"/>
              <a:ext cx="9120306" cy="874077"/>
              <a:chOff x="548708" y="1642515"/>
              <a:chExt cx="9120306" cy="874077"/>
            </a:xfrm>
          </p:grpSpPr>
          <p:cxnSp>
            <p:nvCxnSpPr>
              <p:cNvPr id="60" name="직선 연결선 59">
                <a:extLst>
                  <a:ext uri="{FF2B5EF4-FFF2-40B4-BE49-F238E27FC236}">
                    <a16:creationId xmlns:a16="http://schemas.microsoft.com/office/drawing/2014/main" id="{78378225-FB24-42A7-9511-321E6D758A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422" y="2079553"/>
                <a:ext cx="576000" cy="0"/>
              </a:xfrm>
              <a:prstGeom prst="line">
                <a:avLst/>
              </a:prstGeom>
              <a:ln w="19050" cap="rnd">
                <a:solidFill>
                  <a:srgbClr val="14B6F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id="{33673C57-9578-435F-81F5-9BBBB88BDAB7}"/>
                  </a:ext>
                </a:extLst>
              </p:cNvPr>
              <p:cNvGrpSpPr/>
              <p:nvPr/>
            </p:nvGrpSpPr>
            <p:grpSpPr>
              <a:xfrm>
                <a:off x="1471544" y="1642515"/>
                <a:ext cx="8197470" cy="874077"/>
                <a:chOff x="1471544" y="1642515"/>
                <a:chExt cx="8197470" cy="874077"/>
              </a:xfrm>
            </p:grpSpPr>
            <p:sp>
              <p:nvSpPr>
                <p:cNvPr id="20" name="사각형: 둥근 모서리 19">
                  <a:extLst>
                    <a:ext uri="{FF2B5EF4-FFF2-40B4-BE49-F238E27FC236}">
                      <a16:creationId xmlns:a16="http://schemas.microsoft.com/office/drawing/2014/main" id="{5B6B64E2-2312-48A9-8076-87D9175EBC78}"/>
                    </a:ext>
                  </a:extLst>
                </p:cNvPr>
                <p:cNvSpPr/>
                <p:nvPr/>
              </p:nvSpPr>
              <p:spPr>
                <a:xfrm>
                  <a:off x="1471544" y="1642515"/>
                  <a:ext cx="8054272" cy="874077"/>
                </a:xfrm>
                <a:prstGeom prst="roundRect">
                  <a:avLst>
                    <a:gd name="adj" fmla="val 7949"/>
                  </a:avLst>
                </a:prstGeom>
                <a:solidFill>
                  <a:schemeClr val="bg1"/>
                </a:solidFill>
                <a:ln w="12700">
                  <a:solidFill>
                    <a:srgbClr val="1BA6EB"/>
                  </a:solidFill>
                </a:ln>
                <a:effectLst>
                  <a:innerShdw blurRad="114300">
                    <a:schemeClr val="accent1">
                      <a:lumMod val="60000"/>
                      <a:lumOff val="40000"/>
                      <a:alpha val="50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b="1"/>
                </a:p>
              </p:txBody>
            </p:sp>
            <p:sp>
              <p:nvSpPr>
                <p:cNvPr id="21" name="TextBox 17">
                  <a:extLst>
                    <a:ext uri="{FF2B5EF4-FFF2-40B4-BE49-F238E27FC236}">
                      <a16:creationId xmlns:a16="http://schemas.microsoft.com/office/drawing/2014/main" id="{23373DAD-6781-4809-8670-A74A71F1A3BD}"/>
                    </a:ext>
                  </a:extLst>
                </p:cNvPr>
                <p:cNvSpPr txBox="1"/>
                <p:nvPr/>
              </p:nvSpPr>
              <p:spPr>
                <a:xfrm>
                  <a:off x="1513320" y="1894887"/>
                  <a:ext cx="8155694" cy="3693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ts val="300"/>
                    </a:spcBef>
                  </a:pPr>
                  <a:r>
                    <a:rPr lang="ko-KR" altLang="en-US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lang="en-US" altLang="ko-KR" b="1" spc="-5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Industry-Academia-R&amp;D Experts Meetings </a:t>
                  </a:r>
                  <a:r>
                    <a:rPr lang="en-US" altLang="ko-KR" b="1" spc="-5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[92 sessions (Nov 2018-July 2019 ]</a:t>
                  </a:r>
                  <a:endParaRPr lang="ko-KR" altLang="en-US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46" name="타원 45">
                <a:extLst>
                  <a:ext uri="{FF2B5EF4-FFF2-40B4-BE49-F238E27FC236}">
                    <a16:creationId xmlns:a16="http://schemas.microsoft.com/office/drawing/2014/main" id="{E41E20E5-3A1F-4838-9C1A-D006CF9C9175}"/>
                  </a:ext>
                </a:extLst>
              </p:cNvPr>
              <p:cNvSpPr/>
              <p:nvPr/>
            </p:nvSpPr>
            <p:spPr>
              <a:xfrm>
                <a:off x="548708" y="1832984"/>
                <a:ext cx="489122" cy="48912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4B6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4B6F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02</a:t>
                </a:r>
                <a:endPara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4B6F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7DCD0587-D95F-4E75-9825-ACE724F2B54F}"/>
                </a:ext>
              </a:extLst>
            </p:cNvPr>
            <p:cNvGrpSpPr/>
            <p:nvPr/>
          </p:nvGrpSpPr>
          <p:grpSpPr>
            <a:xfrm>
              <a:off x="548708" y="2505895"/>
              <a:ext cx="8977108" cy="874077"/>
              <a:chOff x="548708" y="2627487"/>
              <a:chExt cx="8977108" cy="874077"/>
            </a:xfrm>
          </p:grpSpPr>
          <p:cxnSp>
            <p:nvCxnSpPr>
              <p:cNvPr id="61" name="직선 연결선 60">
                <a:extLst>
                  <a:ext uri="{FF2B5EF4-FFF2-40B4-BE49-F238E27FC236}">
                    <a16:creationId xmlns:a16="http://schemas.microsoft.com/office/drawing/2014/main" id="{3DBEA5A0-6083-43A4-AFB0-38EFEA3FB3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422" y="3064525"/>
                <a:ext cx="576000" cy="0"/>
              </a:xfrm>
              <a:prstGeom prst="line">
                <a:avLst/>
              </a:prstGeom>
              <a:ln w="19050" cap="rnd">
                <a:solidFill>
                  <a:srgbClr val="1C64B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그룹 51">
                <a:extLst>
                  <a:ext uri="{FF2B5EF4-FFF2-40B4-BE49-F238E27FC236}">
                    <a16:creationId xmlns:a16="http://schemas.microsoft.com/office/drawing/2014/main" id="{FF1BA84A-2276-4737-A7AE-A65EC8E5C79C}"/>
                  </a:ext>
                </a:extLst>
              </p:cNvPr>
              <p:cNvGrpSpPr/>
              <p:nvPr/>
            </p:nvGrpSpPr>
            <p:grpSpPr>
              <a:xfrm>
                <a:off x="1471544" y="2627487"/>
                <a:ext cx="8054272" cy="874077"/>
                <a:chOff x="1471544" y="2627487"/>
                <a:chExt cx="8054272" cy="874077"/>
              </a:xfrm>
            </p:grpSpPr>
            <p:sp>
              <p:nvSpPr>
                <p:cNvPr id="25" name="사각형: 둥근 모서리 24">
                  <a:extLst>
                    <a:ext uri="{FF2B5EF4-FFF2-40B4-BE49-F238E27FC236}">
                      <a16:creationId xmlns:a16="http://schemas.microsoft.com/office/drawing/2014/main" id="{6A970737-E593-43C0-BAF5-ABB09F6AA84C}"/>
                    </a:ext>
                  </a:extLst>
                </p:cNvPr>
                <p:cNvSpPr/>
                <p:nvPr/>
              </p:nvSpPr>
              <p:spPr>
                <a:xfrm>
                  <a:off x="1471544" y="2627487"/>
                  <a:ext cx="8054272" cy="874077"/>
                </a:xfrm>
                <a:prstGeom prst="roundRect">
                  <a:avLst>
                    <a:gd name="adj" fmla="val 7949"/>
                  </a:avLst>
                </a:prstGeom>
                <a:solidFill>
                  <a:schemeClr val="bg1"/>
                </a:solidFill>
                <a:ln w="12700">
                  <a:solidFill>
                    <a:srgbClr val="1C64B4"/>
                  </a:solidFill>
                </a:ln>
                <a:effectLst>
                  <a:innerShdw blurRad="114300">
                    <a:schemeClr val="accent1">
                      <a:lumMod val="60000"/>
                      <a:lumOff val="40000"/>
                      <a:alpha val="50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b="1"/>
                </a:p>
              </p:txBody>
            </p:sp>
            <p:sp>
              <p:nvSpPr>
                <p:cNvPr id="26" name="TextBox 17">
                  <a:extLst>
                    <a:ext uri="{FF2B5EF4-FFF2-40B4-BE49-F238E27FC236}">
                      <a16:creationId xmlns:a16="http://schemas.microsoft.com/office/drawing/2014/main" id="{74396245-EA00-48CF-8D82-74AFBC8BA8B2}"/>
                    </a:ext>
                  </a:extLst>
                </p:cNvPr>
                <p:cNvSpPr txBox="1"/>
                <p:nvPr/>
              </p:nvSpPr>
              <p:spPr>
                <a:xfrm>
                  <a:off x="1573142" y="2760595"/>
                  <a:ext cx="6714402" cy="60785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ts val="300"/>
                    </a:spcBef>
                  </a:pPr>
                  <a:r>
                    <a:rPr lang="en-US" altLang="ko-KR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C64B4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Public hearing</a:t>
                  </a:r>
                  <a:r>
                    <a:rPr lang="ko-KR" altLang="en-US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C64B4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lang="en-US" altLang="ko-KR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(July 2019) 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altLang="ko-KR" sz="13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* 200 participants from 5G-related industries, academia, research agencies, and media</a:t>
                  </a:r>
                  <a:endParaRPr lang="ko-KR" altLang="en-US" sz="13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BA6EB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47" name="타원 46">
                <a:extLst>
                  <a:ext uri="{FF2B5EF4-FFF2-40B4-BE49-F238E27FC236}">
                    <a16:creationId xmlns:a16="http://schemas.microsoft.com/office/drawing/2014/main" id="{36D15B41-1901-4B92-AB34-CAA8F0A1EA03}"/>
                  </a:ext>
                </a:extLst>
              </p:cNvPr>
              <p:cNvSpPr/>
              <p:nvPr/>
            </p:nvSpPr>
            <p:spPr>
              <a:xfrm>
                <a:off x="548708" y="2818457"/>
                <a:ext cx="489122" cy="48912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C64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03</a:t>
                </a:r>
                <a:endPara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BB2CC034-4BFD-4E2F-9D68-6F57BD97D740}"/>
                </a:ext>
              </a:extLst>
            </p:cNvPr>
            <p:cNvGrpSpPr/>
            <p:nvPr/>
          </p:nvGrpSpPr>
          <p:grpSpPr>
            <a:xfrm>
              <a:off x="548708" y="3531397"/>
              <a:ext cx="8977108" cy="874077"/>
              <a:chOff x="548708" y="3612459"/>
              <a:chExt cx="8977108" cy="874077"/>
            </a:xfrm>
          </p:grpSpPr>
          <p:cxnSp>
            <p:nvCxnSpPr>
              <p:cNvPr id="62" name="직선 연결선 61">
                <a:extLst>
                  <a:ext uri="{FF2B5EF4-FFF2-40B4-BE49-F238E27FC236}">
                    <a16:creationId xmlns:a16="http://schemas.microsoft.com/office/drawing/2014/main" id="{F7E77BA4-0388-47B7-BF34-156D55065E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422" y="4049497"/>
                <a:ext cx="576000" cy="0"/>
              </a:xfrm>
              <a:prstGeom prst="line">
                <a:avLst/>
              </a:prstGeom>
              <a:ln w="19050" cap="rnd">
                <a:solidFill>
                  <a:srgbClr val="009FC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E183884F-2B4D-4EDC-96B6-D0A013E49890}"/>
                  </a:ext>
                </a:extLst>
              </p:cNvPr>
              <p:cNvGrpSpPr/>
              <p:nvPr/>
            </p:nvGrpSpPr>
            <p:grpSpPr>
              <a:xfrm>
                <a:off x="1471544" y="3612459"/>
                <a:ext cx="8054272" cy="874077"/>
                <a:chOff x="1471544" y="3612459"/>
                <a:chExt cx="8054272" cy="874077"/>
              </a:xfrm>
            </p:grpSpPr>
            <p:sp>
              <p:nvSpPr>
                <p:cNvPr id="30" name="사각형: 둥근 모서리 29">
                  <a:extLst>
                    <a:ext uri="{FF2B5EF4-FFF2-40B4-BE49-F238E27FC236}">
                      <a16:creationId xmlns:a16="http://schemas.microsoft.com/office/drawing/2014/main" id="{6E1754BC-FB86-40CB-B790-78929775CA01}"/>
                    </a:ext>
                  </a:extLst>
                </p:cNvPr>
                <p:cNvSpPr/>
                <p:nvPr/>
              </p:nvSpPr>
              <p:spPr>
                <a:xfrm>
                  <a:off x="1471544" y="3612459"/>
                  <a:ext cx="8054272" cy="874077"/>
                </a:xfrm>
                <a:prstGeom prst="roundRect">
                  <a:avLst>
                    <a:gd name="adj" fmla="val 7949"/>
                  </a:avLst>
                </a:prstGeom>
                <a:solidFill>
                  <a:schemeClr val="bg1"/>
                </a:solidFill>
                <a:ln w="12700">
                  <a:solidFill>
                    <a:srgbClr val="009FC6"/>
                  </a:solidFill>
                </a:ln>
                <a:effectLst>
                  <a:innerShdw blurRad="114300">
                    <a:schemeClr val="accent1">
                      <a:lumMod val="60000"/>
                      <a:lumOff val="40000"/>
                      <a:alpha val="50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b="1"/>
                </a:p>
              </p:txBody>
            </p:sp>
            <p:sp>
              <p:nvSpPr>
                <p:cNvPr id="31" name="TextBox 17">
                  <a:extLst>
                    <a:ext uri="{FF2B5EF4-FFF2-40B4-BE49-F238E27FC236}">
                      <a16:creationId xmlns:a16="http://schemas.microsoft.com/office/drawing/2014/main" id="{47A76697-F262-4590-976B-C4C3EF066069}"/>
                    </a:ext>
                  </a:extLst>
                </p:cNvPr>
                <p:cNvSpPr txBox="1"/>
                <p:nvPr/>
              </p:nvSpPr>
              <p:spPr>
                <a:xfrm>
                  <a:off x="1573142" y="3864831"/>
                  <a:ext cx="4533421" cy="369332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ts val="300"/>
                    </a:spcBef>
                  </a:pPr>
                  <a:r>
                    <a:rPr lang="en-US" altLang="ko-KR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FC6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Passed technology evaluation </a:t>
                  </a:r>
                  <a:r>
                    <a:rPr lang="en-US" altLang="ko-KR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(Sep 2019)</a:t>
                  </a:r>
                </a:p>
              </p:txBody>
            </p:sp>
          </p:grpSp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id="{114DD6F5-00B0-4BAF-BDC0-40DA2664AB4E}"/>
                  </a:ext>
                </a:extLst>
              </p:cNvPr>
              <p:cNvSpPr/>
              <p:nvPr/>
            </p:nvSpPr>
            <p:spPr>
              <a:xfrm>
                <a:off x="548708" y="3803930"/>
                <a:ext cx="489122" cy="48912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9F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04</a:t>
                </a:r>
                <a:endPara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AC8EA8D-47AE-4D1F-8638-5506E144A360}"/>
                </a:ext>
              </a:extLst>
            </p:cNvPr>
            <p:cNvGrpSpPr/>
            <p:nvPr/>
          </p:nvGrpSpPr>
          <p:grpSpPr>
            <a:xfrm>
              <a:off x="548708" y="4556899"/>
              <a:ext cx="8977108" cy="874077"/>
              <a:chOff x="548708" y="4597431"/>
              <a:chExt cx="8977108" cy="874077"/>
            </a:xfrm>
          </p:grpSpPr>
          <p:cxnSp>
            <p:nvCxnSpPr>
              <p:cNvPr id="63" name="직선 연결선 62">
                <a:extLst>
                  <a:ext uri="{FF2B5EF4-FFF2-40B4-BE49-F238E27FC236}">
                    <a16:creationId xmlns:a16="http://schemas.microsoft.com/office/drawing/2014/main" id="{8CCC5F8C-FCBD-4A16-9354-4CBE9463E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422" y="5034469"/>
                <a:ext cx="576000" cy="0"/>
              </a:xfrm>
              <a:prstGeom prst="line">
                <a:avLst/>
              </a:prstGeom>
              <a:ln w="19050" cap="rnd">
                <a:solidFill>
                  <a:srgbClr val="14B6F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그룹 44">
                <a:extLst>
                  <a:ext uri="{FF2B5EF4-FFF2-40B4-BE49-F238E27FC236}">
                    <a16:creationId xmlns:a16="http://schemas.microsoft.com/office/drawing/2014/main" id="{CEABF694-BC4C-470F-8B02-0E0CB12D32AC}"/>
                  </a:ext>
                </a:extLst>
              </p:cNvPr>
              <p:cNvGrpSpPr/>
              <p:nvPr/>
            </p:nvGrpSpPr>
            <p:grpSpPr>
              <a:xfrm>
                <a:off x="1471544" y="4597431"/>
                <a:ext cx="8054272" cy="874077"/>
                <a:chOff x="1471544" y="4597431"/>
                <a:chExt cx="8054272" cy="874077"/>
              </a:xfrm>
            </p:grpSpPr>
            <p:sp>
              <p:nvSpPr>
                <p:cNvPr id="35" name="사각형: 둥근 모서리 34">
                  <a:extLst>
                    <a:ext uri="{FF2B5EF4-FFF2-40B4-BE49-F238E27FC236}">
                      <a16:creationId xmlns:a16="http://schemas.microsoft.com/office/drawing/2014/main" id="{4DC4D937-2343-41B4-ACCB-C64C11BD8E3F}"/>
                    </a:ext>
                  </a:extLst>
                </p:cNvPr>
                <p:cNvSpPr/>
                <p:nvPr/>
              </p:nvSpPr>
              <p:spPr>
                <a:xfrm>
                  <a:off x="1471544" y="4597431"/>
                  <a:ext cx="8054272" cy="874077"/>
                </a:xfrm>
                <a:prstGeom prst="roundRect">
                  <a:avLst>
                    <a:gd name="adj" fmla="val 7949"/>
                  </a:avLst>
                </a:prstGeom>
                <a:solidFill>
                  <a:schemeClr val="bg1"/>
                </a:solidFill>
                <a:ln w="12700">
                  <a:solidFill>
                    <a:srgbClr val="1BA6EB"/>
                  </a:solidFill>
                </a:ln>
                <a:effectLst>
                  <a:innerShdw blurRad="114300">
                    <a:schemeClr val="accent1">
                      <a:lumMod val="60000"/>
                      <a:lumOff val="40000"/>
                      <a:alpha val="50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b="1"/>
                </a:p>
              </p:txBody>
            </p:sp>
            <p:sp>
              <p:nvSpPr>
                <p:cNvPr id="36" name="TextBox 17">
                  <a:extLst>
                    <a:ext uri="{FF2B5EF4-FFF2-40B4-BE49-F238E27FC236}">
                      <a16:creationId xmlns:a16="http://schemas.microsoft.com/office/drawing/2014/main" id="{8D1CDC3A-470B-430B-82FB-0FD4E704E07C}"/>
                    </a:ext>
                  </a:extLst>
                </p:cNvPr>
                <p:cNvSpPr txBox="1"/>
                <p:nvPr/>
              </p:nvSpPr>
              <p:spPr>
                <a:xfrm>
                  <a:off x="1573142" y="4634357"/>
                  <a:ext cx="7465505" cy="80021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ts val="300"/>
                    </a:spcBef>
                  </a:pPr>
                  <a:r>
                    <a:rPr lang="en-US" altLang="ko-KR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Applied preliminary feasibility study (PFS) </a:t>
                  </a:r>
                  <a:r>
                    <a:rPr lang="en-US" altLang="ko-KR" sz="17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(Oct 2019)</a:t>
                  </a:r>
                </a:p>
                <a:p>
                  <a:pPr marL="171450" indent="-171450">
                    <a:spcBef>
                      <a:spcPts val="300"/>
                    </a:spcBef>
                    <a:buFontTx/>
                    <a:buChar char="-"/>
                  </a:pPr>
                  <a:r>
                    <a:rPr lang="en-US" altLang="ko-KR" sz="120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Suggested </a:t>
                  </a:r>
                  <a:r>
                    <a:rPr lang="en-US" altLang="ko-KR" sz="12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accent2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two-phase projects (8 yrs→5+3yrs)</a:t>
                  </a:r>
                  <a:r>
                    <a:rPr lang="en-US" altLang="ko-KR" sz="120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due to </a:t>
                  </a:r>
                  <a:r>
                    <a:rPr lang="en-US" altLang="ko-KR" sz="12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accent2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external uncertainties</a:t>
                  </a:r>
                  <a:endParaRPr lang="en-US" altLang="ko-KR" sz="12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  <a:p>
                  <a:pPr>
                    <a:spcBef>
                      <a:spcPts val="300"/>
                    </a:spcBef>
                  </a:pPr>
                  <a:r>
                    <a:rPr lang="en-US" altLang="ko-KR" sz="11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* (1</a:t>
                  </a:r>
                  <a:r>
                    <a:rPr lang="en-US" altLang="ko-KR" sz="1100" b="1" baseline="3000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st</a:t>
                  </a:r>
                  <a:r>
                    <a:rPr lang="en-US" altLang="ko-KR" sz="11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phase) Core Tech. development(5yrs: ’21to’25) / (2</a:t>
                  </a:r>
                  <a:r>
                    <a:rPr lang="en-US" altLang="ko-KR" sz="1100" b="1" baseline="30000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nd</a:t>
                  </a:r>
                  <a:r>
                    <a:rPr lang="en-US" altLang="ko-KR" sz="11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phase) Support for commercialization(3 yrs:’26 to’28)</a:t>
                  </a:r>
                </a:p>
              </p:txBody>
            </p:sp>
          </p:grpSp>
          <p:sp>
            <p:nvSpPr>
              <p:cNvPr id="49" name="타원 48">
                <a:extLst>
                  <a:ext uri="{FF2B5EF4-FFF2-40B4-BE49-F238E27FC236}">
                    <a16:creationId xmlns:a16="http://schemas.microsoft.com/office/drawing/2014/main" id="{2C82AC67-5271-45B7-B6C7-734D554B969F}"/>
                  </a:ext>
                </a:extLst>
              </p:cNvPr>
              <p:cNvSpPr/>
              <p:nvPr/>
            </p:nvSpPr>
            <p:spPr>
              <a:xfrm>
                <a:off x="548708" y="4789403"/>
                <a:ext cx="489122" cy="48912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4B6F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4B6F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05</a:t>
                </a:r>
                <a:endPara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4B6F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D02047F8-E0D3-4394-BAD1-E744CE5337FC}"/>
                </a:ext>
              </a:extLst>
            </p:cNvPr>
            <p:cNvGrpSpPr/>
            <p:nvPr/>
          </p:nvGrpSpPr>
          <p:grpSpPr>
            <a:xfrm>
              <a:off x="548708" y="5582401"/>
              <a:ext cx="8977108" cy="874077"/>
              <a:chOff x="548708" y="5582401"/>
              <a:chExt cx="8977108" cy="874077"/>
            </a:xfrm>
          </p:grpSpPr>
          <p:cxnSp>
            <p:nvCxnSpPr>
              <p:cNvPr id="64" name="직선 연결선 63">
                <a:extLst>
                  <a:ext uri="{FF2B5EF4-FFF2-40B4-BE49-F238E27FC236}">
                    <a16:creationId xmlns:a16="http://schemas.microsoft.com/office/drawing/2014/main" id="{EA8664A9-9BCC-4E11-92BD-2750028FE0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2422" y="6019439"/>
                <a:ext cx="576000" cy="0"/>
              </a:xfrm>
              <a:prstGeom prst="line">
                <a:avLst/>
              </a:prstGeom>
              <a:ln w="19050" cap="rnd">
                <a:solidFill>
                  <a:srgbClr val="1C64B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A05B9ECA-6A86-4864-8361-DED26E325EDA}"/>
                  </a:ext>
                </a:extLst>
              </p:cNvPr>
              <p:cNvGrpSpPr/>
              <p:nvPr/>
            </p:nvGrpSpPr>
            <p:grpSpPr>
              <a:xfrm>
                <a:off x="1471544" y="5582401"/>
                <a:ext cx="8054272" cy="874077"/>
                <a:chOff x="1471544" y="5582401"/>
                <a:chExt cx="8054272" cy="874077"/>
              </a:xfrm>
            </p:grpSpPr>
            <p:sp>
              <p:nvSpPr>
                <p:cNvPr id="40" name="사각형: 둥근 모서리 39">
                  <a:extLst>
                    <a:ext uri="{FF2B5EF4-FFF2-40B4-BE49-F238E27FC236}">
                      <a16:creationId xmlns:a16="http://schemas.microsoft.com/office/drawing/2014/main" id="{1D89CE6B-78B8-4554-B051-36E012CAAFCD}"/>
                    </a:ext>
                  </a:extLst>
                </p:cNvPr>
                <p:cNvSpPr/>
                <p:nvPr/>
              </p:nvSpPr>
              <p:spPr>
                <a:xfrm>
                  <a:off x="1471544" y="5582401"/>
                  <a:ext cx="8054272" cy="874077"/>
                </a:xfrm>
                <a:prstGeom prst="roundRect">
                  <a:avLst>
                    <a:gd name="adj" fmla="val 7949"/>
                  </a:avLst>
                </a:prstGeom>
                <a:solidFill>
                  <a:schemeClr val="bg1"/>
                </a:solidFill>
                <a:ln w="12700">
                  <a:solidFill>
                    <a:srgbClr val="1C64B4"/>
                  </a:solidFill>
                </a:ln>
                <a:effectLst>
                  <a:innerShdw blurRad="114300">
                    <a:schemeClr val="accent1">
                      <a:lumMod val="60000"/>
                      <a:lumOff val="40000"/>
                      <a:alpha val="50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b="1"/>
                </a:p>
              </p:txBody>
            </p:sp>
            <p:sp>
              <p:nvSpPr>
                <p:cNvPr id="41" name="TextBox 17">
                  <a:extLst>
                    <a:ext uri="{FF2B5EF4-FFF2-40B4-BE49-F238E27FC236}">
                      <a16:creationId xmlns:a16="http://schemas.microsoft.com/office/drawing/2014/main" id="{E9EEF0A3-D918-4D39-8D8D-CB363EDA2EBE}"/>
                    </a:ext>
                  </a:extLst>
                </p:cNvPr>
                <p:cNvSpPr txBox="1"/>
                <p:nvPr/>
              </p:nvSpPr>
              <p:spPr>
                <a:xfrm>
                  <a:off x="1573142" y="5715510"/>
                  <a:ext cx="5763629" cy="607859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spcBef>
                      <a:spcPts val="300"/>
                    </a:spcBef>
                  </a:pPr>
                  <a:r>
                    <a:rPr lang="en-US" altLang="ko-KR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C64B4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Passed </a:t>
                  </a:r>
                  <a:r>
                    <a:rPr lang="en-US" altLang="ko-KR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PFS[Apr 2020 for 5yrs(’21to’25) KRW 200bn]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altLang="ko-KR" sz="13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* For 5G</a:t>
                  </a:r>
                  <a:r>
                    <a:rPr lang="ko-KR" altLang="en-US" sz="13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lang="en-US" altLang="ko-KR" sz="13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R&amp;D(‘Giga Korea’</a:t>
                  </a:r>
                  <a:r>
                    <a:rPr lang="ko-KR" altLang="en-US" sz="13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 </a:t>
                  </a:r>
                  <a:r>
                    <a:rPr lang="en-US" altLang="ko-KR" sz="13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1BA6EB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project): KRW 550bn for 8yrs </a:t>
                  </a:r>
                  <a:endParaRPr lang="ko-KR" altLang="en-US" sz="13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endParaRPr>
                </a:p>
              </p:txBody>
            </p:sp>
          </p:grpSp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id="{65AEA0DD-79F6-4ECB-83BB-0C50A13CD271}"/>
                  </a:ext>
                </a:extLst>
              </p:cNvPr>
              <p:cNvSpPr/>
              <p:nvPr/>
            </p:nvSpPr>
            <p:spPr>
              <a:xfrm>
                <a:off x="548708" y="5774878"/>
                <a:ext cx="489122" cy="489122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1C64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2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06</a:t>
                </a:r>
                <a:endParaRPr lang="ko-KR" altLang="en-US" sz="2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7" name="TextBox 17">
            <a:extLst>
              <a:ext uri="{FF2B5EF4-FFF2-40B4-BE49-F238E27FC236}">
                <a16:creationId xmlns:a16="http://schemas.microsoft.com/office/drawing/2014/main" id="{9F4E5E2C-DF79-4708-8EBC-9E3E1B5232DF}"/>
              </a:ext>
            </a:extLst>
          </p:cNvPr>
          <p:cNvSpPr txBox="1"/>
          <p:nvPr/>
        </p:nvSpPr>
        <p:spPr>
          <a:xfrm>
            <a:off x="163726" y="6560579"/>
            <a:ext cx="2178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시대를 선도하기 위한 「미래 이동통신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R&amp;D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추진전략」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45CABF25-F2A1-4B81-B8E5-21FCE87A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57" name="TextBox 17">
            <a:extLst>
              <a:ext uri="{FF2B5EF4-FFF2-40B4-BE49-F238E27FC236}">
                <a16:creationId xmlns:a16="http://schemas.microsoft.com/office/drawing/2014/main" id="{F9CABCDA-F617-429C-8139-B84AFE055310}"/>
              </a:ext>
            </a:extLst>
          </p:cNvPr>
          <p:cNvSpPr txBox="1"/>
          <p:nvPr/>
        </p:nvSpPr>
        <p:spPr>
          <a:xfrm flipH="1">
            <a:off x="-1909" y="3989"/>
            <a:ext cx="2076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Ⅰ. </a:t>
            </a:r>
            <a:r>
              <a:rPr lang="en-US" altLang="ko-KR" sz="1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Background &amp; Development</a:t>
            </a:r>
            <a:endParaRPr lang="ko-KR" altLang="en-US" sz="10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59" name="TextBox 17">
            <a:extLst>
              <a:ext uri="{FF2B5EF4-FFF2-40B4-BE49-F238E27FC236}">
                <a16:creationId xmlns:a16="http://schemas.microsoft.com/office/drawing/2014/main" id="{8360A761-54C2-4BEF-9746-7EEF7F1C795A}"/>
              </a:ext>
            </a:extLst>
          </p:cNvPr>
          <p:cNvSpPr txBox="1"/>
          <p:nvPr/>
        </p:nvSpPr>
        <p:spPr>
          <a:xfrm>
            <a:off x="163726" y="6560579"/>
            <a:ext cx="3021981" cy="200055"/>
          </a:xfrm>
          <a:prstGeom prst="rect">
            <a:avLst/>
          </a:prstGeom>
          <a:solidFill>
            <a:srgbClr val="D6EEF6"/>
          </a:solidFill>
          <a:ln>
            <a:noFill/>
          </a:ln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Provisional R&amp;D Strategies of Future Mobile Communications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lead the 6G era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5185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19703AB7-DD86-46E6-8415-F5B04B5843E7}"/>
              </a:ext>
            </a:extLst>
          </p:cNvPr>
          <p:cNvSpPr/>
          <p:nvPr/>
        </p:nvSpPr>
        <p:spPr>
          <a:xfrm>
            <a:off x="1551268" y="1467555"/>
            <a:ext cx="8354732" cy="3387319"/>
          </a:xfrm>
          <a:prstGeom prst="rect">
            <a:avLst/>
          </a:prstGeom>
          <a:solidFill>
            <a:srgbClr val="2E82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4" name="그림 143">
            <a:extLst>
              <a:ext uri="{FF2B5EF4-FFF2-40B4-BE49-F238E27FC236}">
                <a16:creationId xmlns:a16="http://schemas.microsoft.com/office/drawing/2014/main" id="{1A4D5E74-E730-462D-A497-5B601246E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b="2013"/>
          <a:stretch/>
        </p:blipFill>
        <p:spPr>
          <a:xfrm>
            <a:off x="0" y="1304208"/>
            <a:ext cx="2761245" cy="5553792"/>
          </a:xfrm>
          <a:prstGeom prst="rect">
            <a:avLst/>
          </a:prstGeom>
        </p:spPr>
      </p:pic>
      <p:sp>
        <p:nvSpPr>
          <p:cNvPr id="68" name="TextBox 17">
            <a:extLst>
              <a:ext uri="{FF2B5EF4-FFF2-40B4-BE49-F238E27FC236}">
                <a16:creationId xmlns:a16="http://schemas.microsoft.com/office/drawing/2014/main" id="{908E0F57-20D4-4215-87AC-3BFA37CBDE63}"/>
              </a:ext>
            </a:extLst>
          </p:cNvPr>
          <p:cNvSpPr txBox="1"/>
          <p:nvPr/>
        </p:nvSpPr>
        <p:spPr>
          <a:xfrm>
            <a:off x="147603" y="453194"/>
            <a:ext cx="9262151" cy="7386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becoming </a:t>
            </a:r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 core infrastructure 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in </a:t>
            </a:r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an intelligent, </a:t>
            </a:r>
            <a:r>
              <a:rPr lang="en-US" altLang="ko-KR" sz="2400" b="1" dirty="0" smtClean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un-tact </a:t>
            </a:r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society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</a:t>
            </a:r>
          </a:p>
          <a:p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beyond the limitations of 5G</a:t>
            </a:r>
          </a:p>
        </p:txBody>
      </p:sp>
      <p:sp>
        <p:nvSpPr>
          <p:cNvPr id="70" name="Freeform 5">
            <a:extLst>
              <a:ext uri="{FF2B5EF4-FFF2-40B4-BE49-F238E27FC236}">
                <a16:creationId xmlns:a16="http://schemas.microsoft.com/office/drawing/2014/main" id="{3A2114C8-CBF3-4064-979E-C5C2604F03D7}"/>
              </a:ext>
            </a:extLst>
          </p:cNvPr>
          <p:cNvSpPr>
            <a:spLocks/>
          </p:cNvSpPr>
          <p:nvPr userDrawn="1"/>
        </p:nvSpPr>
        <p:spPr bwMode="auto">
          <a:xfrm flipH="1" flipV="1">
            <a:off x="0" y="-376"/>
            <a:ext cx="2245519" cy="281364"/>
          </a:xfrm>
          <a:custGeom>
            <a:avLst/>
            <a:gdLst>
              <a:gd name="T0" fmla="*/ 0 w 2181"/>
              <a:gd name="T1" fmla="*/ 245 h 245"/>
              <a:gd name="T2" fmla="*/ 180 w 2181"/>
              <a:gd name="T3" fmla="*/ 122 h 245"/>
              <a:gd name="T4" fmla="*/ 380 w 2181"/>
              <a:gd name="T5" fmla="*/ 5 h 245"/>
              <a:gd name="T6" fmla="*/ 2181 w 2181"/>
              <a:gd name="T7" fmla="*/ 5 h 245"/>
              <a:gd name="T8" fmla="*/ 2181 w 2181"/>
              <a:gd name="T9" fmla="*/ 245 h 245"/>
              <a:gd name="T10" fmla="*/ 0 w 2181"/>
              <a:gd name="T11" fmla="*/ 245 h 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81" h="245">
                <a:moveTo>
                  <a:pt x="0" y="245"/>
                </a:moveTo>
                <a:cubicBezTo>
                  <a:pt x="0" y="245"/>
                  <a:pt x="134" y="244"/>
                  <a:pt x="180" y="122"/>
                </a:cubicBezTo>
                <a:cubicBezTo>
                  <a:pt x="226" y="0"/>
                  <a:pt x="303" y="5"/>
                  <a:pt x="380" y="5"/>
                </a:cubicBezTo>
                <a:cubicBezTo>
                  <a:pt x="457" y="5"/>
                  <a:pt x="2181" y="5"/>
                  <a:pt x="2181" y="5"/>
                </a:cubicBezTo>
                <a:cubicBezTo>
                  <a:pt x="2181" y="245"/>
                  <a:pt x="2181" y="245"/>
                  <a:pt x="2181" y="245"/>
                </a:cubicBezTo>
                <a:lnTo>
                  <a:pt x="0" y="24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4405F4F-6FCB-4D3A-A85B-3BE0DBB1DC91}"/>
              </a:ext>
            </a:extLst>
          </p:cNvPr>
          <p:cNvGrpSpPr/>
          <p:nvPr/>
        </p:nvGrpSpPr>
        <p:grpSpPr>
          <a:xfrm>
            <a:off x="3095626" y="4490783"/>
            <a:ext cx="6429374" cy="261610"/>
            <a:chOff x="3351596" y="4498403"/>
            <a:chExt cx="6015698" cy="26161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20A7F7E5-D1DA-4D89-ADBF-D086AA41DBF6}"/>
                </a:ext>
              </a:extLst>
            </p:cNvPr>
            <p:cNvGrpSpPr/>
            <p:nvPr/>
          </p:nvGrpSpPr>
          <p:grpSpPr>
            <a:xfrm>
              <a:off x="4785046" y="4498403"/>
              <a:ext cx="3160949" cy="261610"/>
              <a:chOff x="5013779" y="2208574"/>
              <a:chExt cx="3160949" cy="261610"/>
            </a:xfrm>
          </p:grpSpPr>
          <p:sp>
            <p:nvSpPr>
              <p:cNvPr id="190" name="TextBox 17">
                <a:extLst>
                  <a:ext uri="{FF2B5EF4-FFF2-40B4-BE49-F238E27FC236}">
                    <a16:creationId xmlns:a16="http://schemas.microsoft.com/office/drawing/2014/main" id="{AAD92F33-7951-4C35-AC43-BEB76F0131B8}"/>
                  </a:ext>
                </a:extLst>
              </p:cNvPr>
              <p:cNvSpPr txBox="1"/>
              <p:nvPr/>
            </p:nvSpPr>
            <p:spPr>
              <a:xfrm>
                <a:off x="5306690" y="2208574"/>
                <a:ext cx="2868038" cy="2616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ko-KR" altLang="en-US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FF00"/>
                    </a:solidFill>
                    <a:effectLst>
                      <a:glow rad="101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Embedded Security by Design</a:t>
                </a:r>
                <a:r>
                  <a:rPr lang="ko-KR" altLang="en-US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FFFF00"/>
                    </a:solidFill>
                    <a:effectLst>
                      <a:glow rad="101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tx1"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[Hyper Trust]</a:t>
                </a:r>
              </a:p>
            </p:txBody>
          </p:sp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2E68B807-9429-4894-ABFA-FC16BF332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3779" y="2215165"/>
                <a:ext cx="205688" cy="244697"/>
              </a:xfrm>
              <a:prstGeom prst="rect">
                <a:avLst/>
              </a:prstGeom>
            </p:spPr>
          </p:pic>
        </p:grp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D5817864-362E-41F9-B68D-B63E8E17E6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1596" y="4629207"/>
              <a:ext cx="1420335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화살표 연결선 80">
              <a:extLst>
                <a:ext uri="{FF2B5EF4-FFF2-40B4-BE49-F238E27FC236}">
                  <a16:creationId xmlns:a16="http://schemas.microsoft.com/office/drawing/2014/main" id="{5ABEAF34-89A9-46EE-9DD1-369089B1CD86}"/>
                </a:ext>
              </a:extLst>
            </p:cNvPr>
            <p:cNvCxnSpPr>
              <a:cxnSpLocks/>
              <a:stCxn id="190" idx="3"/>
            </p:cNvCxnSpPr>
            <p:nvPr/>
          </p:nvCxnSpPr>
          <p:spPr>
            <a:xfrm flipV="1">
              <a:off x="7945995" y="4629207"/>
              <a:ext cx="1421299" cy="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17">
            <a:extLst>
              <a:ext uri="{FF2B5EF4-FFF2-40B4-BE49-F238E27FC236}">
                <a16:creationId xmlns:a16="http://schemas.microsoft.com/office/drawing/2014/main" id="{32200DAD-3432-48B8-9ADB-E62EDE45DE79}"/>
              </a:ext>
            </a:extLst>
          </p:cNvPr>
          <p:cNvSpPr txBox="1"/>
          <p:nvPr/>
        </p:nvSpPr>
        <p:spPr>
          <a:xfrm>
            <a:off x="163726" y="6560579"/>
            <a:ext cx="104387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시대를 선도하기 위한 「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F4D40CF-3677-4E91-BBD2-82126428DD59}"/>
              </a:ext>
            </a:extLst>
          </p:cNvPr>
          <p:cNvGrpSpPr/>
          <p:nvPr/>
        </p:nvGrpSpPr>
        <p:grpSpPr>
          <a:xfrm>
            <a:off x="1962392" y="1598293"/>
            <a:ext cx="6184040" cy="400110"/>
            <a:chOff x="1792948" y="1634389"/>
            <a:chExt cx="6184040" cy="400110"/>
          </a:xfrm>
        </p:grpSpPr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74E6DEA9-567C-4296-9573-E3FEC118EDDB}"/>
                </a:ext>
              </a:extLst>
            </p:cNvPr>
            <p:cNvCxnSpPr>
              <a:cxnSpLocks/>
            </p:cNvCxnSpPr>
            <p:nvPr/>
          </p:nvCxnSpPr>
          <p:spPr>
            <a:xfrm>
              <a:off x="1864916" y="1834444"/>
              <a:ext cx="2775130" cy="0"/>
            </a:xfrm>
            <a:prstGeom prst="line">
              <a:avLst/>
            </a:prstGeom>
            <a:ln w="25400" cap="rnd">
              <a:solidFill>
                <a:schemeClr val="bg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그룹 53">
              <a:extLst>
                <a:ext uri="{FF2B5EF4-FFF2-40B4-BE49-F238E27FC236}">
                  <a16:creationId xmlns:a16="http://schemas.microsoft.com/office/drawing/2014/main" id="{26BF0E0B-8278-4467-87A4-AA542FF2C56A}"/>
                </a:ext>
              </a:extLst>
            </p:cNvPr>
            <p:cNvGrpSpPr/>
            <p:nvPr/>
          </p:nvGrpSpPr>
          <p:grpSpPr>
            <a:xfrm>
              <a:off x="4412622" y="1634389"/>
              <a:ext cx="3564366" cy="400110"/>
              <a:chOff x="4153243" y="4737084"/>
              <a:chExt cx="3564366" cy="400110"/>
            </a:xfrm>
          </p:grpSpPr>
          <p:sp>
            <p:nvSpPr>
              <p:cNvPr id="57" name="사각형: 둥근 모서리 56">
                <a:extLst>
                  <a:ext uri="{FF2B5EF4-FFF2-40B4-BE49-F238E27FC236}">
                    <a16:creationId xmlns:a16="http://schemas.microsoft.com/office/drawing/2014/main" id="{456CC47C-6A36-4771-8ADB-7CD86F4663B8}"/>
                  </a:ext>
                </a:extLst>
              </p:cNvPr>
              <p:cNvSpPr/>
              <p:nvPr/>
            </p:nvSpPr>
            <p:spPr>
              <a:xfrm>
                <a:off x="4153243" y="4737084"/>
                <a:ext cx="3564366" cy="40011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>
                  <a:solidFill>
                    <a:srgbClr val="0070C0"/>
                  </a:solidFill>
                </a:endParaRPr>
              </a:p>
            </p:txBody>
          </p:sp>
          <p:sp>
            <p:nvSpPr>
              <p:cNvPr id="58" name="TextBox 17">
                <a:extLst>
                  <a:ext uri="{FF2B5EF4-FFF2-40B4-BE49-F238E27FC236}">
                    <a16:creationId xmlns:a16="http://schemas.microsoft.com/office/drawing/2014/main" id="{E3FBBDB1-0E0B-468D-AD4B-036FAAC22B40}"/>
                  </a:ext>
                </a:extLst>
              </p:cNvPr>
              <p:cNvSpPr txBox="1"/>
              <p:nvPr/>
            </p:nvSpPr>
            <p:spPr>
              <a:xfrm>
                <a:off x="4156805" y="4792486"/>
                <a:ext cx="3557257" cy="3077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206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Towards Intelligent, Non-Contact Society</a:t>
                </a:r>
                <a:endPara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206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D740967C-044E-4943-A477-74FE31E62F76}"/>
                </a:ext>
              </a:extLst>
            </p:cNvPr>
            <p:cNvSpPr/>
            <p:nvPr/>
          </p:nvSpPr>
          <p:spPr>
            <a:xfrm>
              <a:off x="1792948" y="1773765"/>
              <a:ext cx="121358" cy="12135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87D5EE5E-6311-4CC0-879C-AD7883230853}"/>
                </a:ext>
              </a:extLst>
            </p:cNvPr>
            <p:cNvSpPr/>
            <p:nvPr/>
          </p:nvSpPr>
          <p:spPr>
            <a:xfrm>
              <a:off x="4362359" y="1773765"/>
              <a:ext cx="121358" cy="12135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3B964F0F-4719-4071-879F-E35BAC928C82}"/>
              </a:ext>
            </a:extLst>
          </p:cNvPr>
          <p:cNvGrpSpPr/>
          <p:nvPr/>
        </p:nvGrpSpPr>
        <p:grpSpPr>
          <a:xfrm>
            <a:off x="1445433" y="5059652"/>
            <a:ext cx="3119762" cy="1109074"/>
            <a:chOff x="1868873" y="5059652"/>
            <a:chExt cx="3119762" cy="1109074"/>
          </a:xfrm>
        </p:grpSpPr>
        <p:cxnSp>
          <p:nvCxnSpPr>
            <p:cNvPr id="273" name="직선 연결선 272">
              <a:extLst>
                <a:ext uri="{FF2B5EF4-FFF2-40B4-BE49-F238E27FC236}">
                  <a16:creationId xmlns:a16="http://schemas.microsoft.com/office/drawing/2014/main" id="{42C69BDA-B4EE-4C3B-B5DB-F309041376D8}"/>
                </a:ext>
              </a:extLst>
            </p:cNvPr>
            <p:cNvCxnSpPr>
              <a:cxnSpLocks/>
            </p:cNvCxnSpPr>
            <p:nvPr/>
          </p:nvCxnSpPr>
          <p:spPr>
            <a:xfrm>
              <a:off x="2284773" y="5240967"/>
              <a:ext cx="647264" cy="0"/>
            </a:xfrm>
            <a:prstGeom prst="line">
              <a:avLst/>
            </a:prstGeom>
            <a:ln w="25400" cap="rnd">
              <a:solidFill>
                <a:srgbClr val="009FC6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타원 46">
              <a:extLst>
                <a:ext uri="{FF2B5EF4-FFF2-40B4-BE49-F238E27FC236}">
                  <a16:creationId xmlns:a16="http://schemas.microsoft.com/office/drawing/2014/main" id="{185074A9-490B-4F23-BCE3-861962923B29}"/>
                </a:ext>
              </a:extLst>
            </p:cNvPr>
            <p:cNvSpPr/>
            <p:nvPr/>
          </p:nvSpPr>
          <p:spPr>
            <a:xfrm>
              <a:off x="2164139" y="5180288"/>
              <a:ext cx="121358" cy="12135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9F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C2199E92-0B71-47F9-A995-44311909FBA7}"/>
                </a:ext>
              </a:extLst>
            </p:cNvPr>
            <p:cNvCxnSpPr>
              <a:cxnSpLocks/>
            </p:cNvCxnSpPr>
            <p:nvPr/>
          </p:nvCxnSpPr>
          <p:spPr>
            <a:xfrm>
              <a:off x="1973679" y="5941159"/>
              <a:ext cx="1106071" cy="0"/>
            </a:xfrm>
            <a:prstGeom prst="line">
              <a:avLst/>
            </a:prstGeom>
            <a:ln w="25400" cap="rnd">
              <a:solidFill>
                <a:srgbClr val="009FC6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타원 283">
              <a:extLst>
                <a:ext uri="{FF2B5EF4-FFF2-40B4-BE49-F238E27FC236}">
                  <a16:creationId xmlns:a16="http://schemas.microsoft.com/office/drawing/2014/main" id="{B08E2C35-EADC-45EB-AEFF-4D1654B89B61}"/>
                </a:ext>
              </a:extLst>
            </p:cNvPr>
            <p:cNvSpPr/>
            <p:nvPr/>
          </p:nvSpPr>
          <p:spPr>
            <a:xfrm>
              <a:off x="1868873" y="5880480"/>
              <a:ext cx="121358" cy="12135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rgbClr val="009F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855762D1-1290-433B-A28F-19D767017A80}"/>
                </a:ext>
              </a:extLst>
            </p:cNvPr>
            <p:cNvGrpSpPr/>
            <p:nvPr/>
          </p:nvGrpSpPr>
          <p:grpSpPr>
            <a:xfrm>
              <a:off x="2423811" y="5059652"/>
              <a:ext cx="2564824" cy="1109074"/>
              <a:chOff x="2423811" y="5059652"/>
              <a:chExt cx="2564824" cy="1109074"/>
            </a:xfrm>
          </p:grpSpPr>
          <p:grpSp>
            <p:nvGrpSpPr>
              <p:cNvPr id="46" name="그룹 45">
                <a:extLst>
                  <a:ext uri="{FF2B5EF4-FFF2-40B4-BE49-F238E27FC236}">
                    <a16:creationId xmlns:a16="http://schemas.microsoft.com/office/drawing/2014/main" id="{6536049B-F500-4AD0-AA61-D36124B9B32B}"/>
                  </a:ext>
                </a:extLst>
              </p:cNvPr>
              <p:cNvGrpSpPr/>
              <p:nvPr/>
            </p:nvGrpSpPr>
            <p:grpSpPr>
              <a:xfrm>
                <a:off x="2617473" y="5059652"/>
                <a:ext cx="2371162" cy="362630"/>
                <a:chOff x="3866797" y="4755824"/>
                <a:chExt cx="2371162" cy="362630"/>
              </a:xfrm>
            </p:grpSpPr>
            <p:sp>
              <p:nvSpPr>
                <p:cNvPr id="43" name="사각형: 둥근 모서리 42">
                  <a:extLst>
                    <a:ext uri="{FF2B5EF4-FFF2-40B4-BE49-F238E27FC236}">
                      <a16:creationId xmlns:a16="http://schemas.microsoft.com/office/drawing/2014/main" id="{284AF1EC-D87C-44DD-844D-9A719BA12C95}"/>
                    </a:ext>
                  </a:extLst>
                </p:cNvPr>
                <p:cNvSpPr/>
                <p:nvPr/>
              </p:nvSpPr>
              <p:spPr>
                <a:xfrm>
                  <a:off x="3895635" y="4755824"/>
                  <a:ext cx="2288590" cy="362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5400">
                  <a:solidFill>
                    <a:srgbClr val="009F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73938" tIns="36969" rIns="73938" bIns="3696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4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281" name="TextBox 17">
                  <a:extLst>
                    <a:ext uri="{FF2B5EF4-FFF2-40B4-BE49-F238E27FC236}">
                      <a16:creationId xmlns:a16="http://schemas.microsoft.com/office/drawing/2014/main" id="{05E3FC79-4215-41D6-834C-3441D9746610}"/>
                    </a:ext>
                  </a:extLst>
                </p:cNvPr>
                <p:cNvSpPr txBox="1"/>
                <p:nvPr/>
              </p:nvSpPr>
              <p:spPr>
                <a:xfrm>
                  <a:off x="3866797" y="4818457"/>
                  <a:ext cx="2371162" cy="26161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1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FC6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IT convergence in other industries</a:t>
                  </a:r>
                </a:p>
              </p:txBody>
            </p:sp>
          </p:grpSp>
          <p:grpSp>
            <p:nvGrpSpPr>
              <p:cNvPr id="44" name="그룹 43">
                <a:extLst>
                  <a:ext uri="{FF2B5EF4-FFF2-40B4-BE49-F238E27FC236}">
                    <a16:creationId xmlns:a16="http://schemas.microsoft.com/office/drawing/2014/main" id="{CA6AED5F-DCF4-4661-AC9B-60C80D5AC609}"/>
                  </a:ext>
                </a:extLst>
              </p:cNvPr>
              <p:cNvGrpSpPr/>
              <p:nvPr/>
            </p:nvGrpSpPr>
            <p:grpSpPr>
              <a:xfrm>
                <a:off x="2423811" y="5737839"/>
                <a:ext cx="1783858" cy="430887"/>
                <a:chOff x="3661103" y="5737839"/>
                <a:chExt cx="1783858" cy="430887"/>
              </a:xfrm>
            </p:grpSpPr>
            <p:sp>
              <p:nvSpPr>
                <p:cNvPr id="277" name="사각형: 둥근 모서리 276">
                  <a:extLst>
                    <a:ext uri="{FF2B5EF4-FFF2-40B4-BE49-F238E27FC236}">
                      <a16:creationId xmlns:a16="http://schemas.microsoft.com/office/drawing/2014/main" id="{17C0FA84-BB24-491A-BE2C-8BFF33D584F6}"/>
                    </a:ext>
                  </a:extLst>
                </p:cNvPr>
                <p:cNvSpPr/>
                <p:nvPr/>
              </p:nvSpPr>
              <p:spPr>
                <a:xfrm>
                  <a:off x="3661103" y="5759844"/>
                  <a:ext cx="1783858" cy="3626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5400">
                  <a:solidFill>
                    <a:srgbClr val="009F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73938" tIns="36969" rIns="73938" bIns="3696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140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279" name="TextBox 17">
                  <a:extLst>
                    <a:ext uri="{FF2B5EF4-FFF2-40B4-BE49-F238E27FC236}">
                      <a16:creationId xmlns:a16="http://schemas.microsoft.com/office/drawing/2014/main" id="{611468D9-2D0E-4486-9973-5E0C9D3A1AE5}"/>
                    </a:ext>
                  </a:extLst>
                </p:cNvPr>
                <p:cNvSpPr txBox="1"/>
                <p:nvPr/>
              </p:nvSpPr>
              <p:spPr>
                <a:xfrm>
                  <a:off x="3760979" y="5737839"/>
                  <a:ext cx="1675459" cy="430887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ko-KR" sz="11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FC6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Smartphone-centered </a:t>
                  </a:r>
                </a:p>
                <a:p>
                  <a:r>
                    <a:rPr lang="en-US" altLang="ko-KR" sz="1100" b="1" dirty="0">
                      <a:ln>
                        <a:solidFill>
                          <a:schemeClr val="tx1">
                            <a:alpha val="0"/>
                          </a:schemeClr>
                        </a:solidFill>
                      </a:ln>
                      <a:solidFill>
                        <a:srgbClr val="009FC6"/>
                      </a:solidFill>
                      <a:latin typeface="나눔바른고딕" panose="020B0603020101020101" pitchFamily="50" charset="-127"/>
                      <a:ea typeface="나눔바른고딕" panose="020B0603020101020101" pitchFamily="50" charset="-127"/>
                    </a:rPr>
                    <a:t>service</a:t>
                  </a:r>
                </a:p>
              </p:txBody>
            </p:sp>
          </p:grpSp>
        </p:grp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0CA9B464-0674-44E6-974F-A19A8ADDFF03}"/>
              </a:ext>
            </a:extLst>
          </p:cNvPr>
          <p:cNvGrpSpPr/>
          <p:nvPr/>
        </p:nvGrpSpPr>
        <p:grpSpPr>
          <a:xfrm>
            <a:off x="5018120" y="4998094"/>
            <a:ext cx="4505033" cy="1455091"/>
            <a:chOff x="5186363" y="4998094"/>
            <a:chExt cx="4338637" cy="1455091"/>
          </a:xfrm>
          <a:effectLst/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BA72BD8C-6D3B-48D7-97ED-863DD3F5806F}"/>
                </a:ext>
              </a:extLst>
            </p:cNvPr>
            <p:cNvSpPr/>
            <p:nvPr/>
          </p:nvSpPr>
          <p:spPr>
            <a:xfrm>
              <a:off x="5964681" y="4998094"/>
              <a:ext cx="3560319" cy="1455091"/>
            </a:xfrm>
            <a:prstGeom prst="roundRect">
              <a:avLst>
                <a:gd name="adj" fmla="val 2852"/>
              </a:avLst>
            </a:prstGeom>
            <a:solidFill>
              <a:schemeClr val="bg1"/>
            </a:solidFill>
            <a:ln w="12700">
              <a:solidFill>
                <a:srgbClr val="009FC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72" name="사각형: 둥근 위쪽 모서리 71">
              <a:extLst>
                <a:ext uri="{FF2B5EF4-FFF2-40B4-BE49-F238E27FC236}">
                  <a16:creationId xmlns:a16="http://schemas.microsoft.com/office/drawing/2014/main" id="{59932929-372A-433D-B099-1E62FB128C9F}"/>
                </a:ext>
              </a:extLst>
            </p:cNvPr>
            <p:cNvSpPr/>
            <p:nvPr/>
          </p:nvSpPr>
          <p:spPr>
            <a:xfrm rot="16200000">
              <a:off x="4866012" y="5318446"/>
              <a:ext cx="1455089" cy="814387"/>
            </a:xfrm>
            <a:prstGeom prst="round2SameRect">
              <a:avLst>
                <a:gd name="adj1" fmla="val 8246"/>
                <a:gd name="adj2" fmla="val 0"/>
              </a:avLst>
            </a:prstGeom>
            <a:solidFill>
              <a:srgbClr val="009FC6"/>
            </a:solidFill>
            <a:ln w="12700">
              <a:solidFill>
                <a:srgbClr val="009FC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endParaRPr lang="ko-KR" altLang="en-US" sz="160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73" name="TextBox 17">
            <a:extLst>
              <a:ext uri="{FF2B5EF4-FFF2-40B4-BE49-F238E27FC236}">
                <a16:creationId xmlns:a16="http://schemas.microsoft.com/office/drawing/2014/main" id="{4676BE97-AC1D-44DE-B6C6-B46E2921716C}"/>
              </a:ext>
            </a:extLst>
          </p:cNvPr>
          <p:cNvSpPr txBox="1"/>
          <p:nvPr/>
        </p:nvSpPr>
        <p:spPr>
          <a:xfrm>
            <a:off x="5035857" y="5043816"/>
            <a:ext cx="778418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Global </a:t>
            </a:r>
          </a:p>
          <a:p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Market</a:t>
            </a:r>
          </a:p>
          <a:p>
            <a:r>
              <a:rPr lang="en-US" altLang="ko-KR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Forecast</a:t>
            </a:r>
          </a:p>
        </p:txBody>
      </p:sp>
      <p:sp>
        <p:nvSpPr>
          <p:cNvPr id="78" name="TextBox 17">
            <a:extLst>
              <a:ext uri="{FF2B5EF4-FFF2-40B4-BE49-F238E27FC236}">
                <a16:creationId xmlns:a16="http://schemas.microsoft.com/office/drawing/2014/main" id="{487FA9EF-D0C4-4A9D-BAE4-B77E429E43AA}"/>
              </a:ext>
            </a:extLst>
          </p:cNvPr>
          <p:cNvSpPr txBox="1"/>
          <p:nvPr/>
        </p:nvSpPr>
        <p:spPr>
          <a:xfrm>
            <a:off x="4993912" y="6021572"/>
            <a:ext cx="930063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[Source]</a:t>
            </a:r>
          </a:p>
          <a:p>
            <a:r>
              <a:rPr lang="en-US" altLang="ko-KR" sz="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Ericsson (2017)</a:t>
            </a:r>
            <a:endParaRPr lang="ko-KR" altLang="en-US" sz="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F6DF7485-88ED-45AA-AC48-E94CA17DCF06}"/>
              </a:ext>
            </a:extLst>
          </p:cNvPr>
          <p:cNvSpPr/>
          <p:nvPr/>
        </p:nvSpPr>
        <p:spPr>
          <a:xfrm>
            <a:off x="6513714" y="5119872"/>
            <a:ext cx="2781421" cy="1051009"/>
          </a:xfrm>
          <a:custGeom>
            <a:avLst/>
            <a:gdLst>
              <a:gd name="connsiteX0" fmla="*/ 0 w 2324100"/>
              <a:gd name="connsiteY0" fmla="*/ 0 h 830580"/>
              <a:gd name="connsiteX1" fmla="*/ 0 w 2324100"/>
              <a:gd name="connsiteY1" fmla="*/ 830580 h 830580"/>
              <a:gd name="connsiteX2" fmla="*/ 2324100 w 2324100"/>
              <a:gd name="connsiteY2" fmla="*/ 830580 h 830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4100" h="830580">
                <a:moveTo>
                  <a:pt x="0" y="0"/>
                </a:moveTo>
                <a:lnTo>
                  <a:pt x="0" y="830580"/>
                </a:lnTo>
                <a:lnTo>
                  <a:pt x="2324100" y="830580"/>
                </a:ln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74" name="TextBox 17">
            <a:extLst>
              <a:ext uri="{FF2B5EF4-FFF2-40B4-BE49-F238E27FC236}">
                <a16:creationId xmlns:a16="http://schemas.microsoft.com/office/drawing/2014/main" id="{36283433-D215-4601-9AB7-E56779CB77CE}"/>
              </a:ext>
            </a:extLst>
          </p:cNvPr>
          <p:cNvSpPr txBox="1"/>
          <p:nvPr/>
        </p:nvSpPr>
        <p:spPr>
          <a:xfrm>
            <a:off x="5926829" y="5106896"/>
            <a:ext cx="628698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Sales</a:t>
            </a:r>
          </a:p>
          <a:p>
            <a:pPr algn="ctr"/>
            <a:r>
              <a:rPr lang="en-US" altLang="ko-KR" sz="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(USD </a:t>
            </a:r>
            <a:r>
              <a:rPr lang="en-US" altLang="ko-KR" sz="800" b="1" dirty="0" err="1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bn</a:t>
            </a:r>
            <a:r>
              <a:rPr lang="en-US" altLang="ko-KR" sz="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5" name="TextBox 17">
            <a:extLst>
              <a:ext uri="{FF2B5EF4-FFF2-40B4-BE49-F238E27FC236}">
                <a16:creationId xmlns:a16="http://schemas.microsoft.com/office/drawing/2014/main" id="{C2E06907-C1D5-4F0B-88AA-9C861D04ACAF}"/>
              </a:ext>
            </a:extLst>
          </p:cNvPr>
          <p:cNvSpPr txBox="1"/>
          <p:nvPr/>
        </p:nvSpPr>
        <p:spPr>
          <a:xfrm>
            <a:off x="6608722" y="6185024"/>
            <a:ext cx="453970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2016</a:t>
            </a:r>
            <a:endParaRPr lang="ko-KR" altLang="en-US" sz="9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76" name="TextBox 17">
            <a:extLst>
              <a:ext uri="{FF2B5EF4-FFF2-40B4-BE49-F238E27FC236}">
                <a16:creationId xmlns:a16="http://schemas.microsoft.com/office/drawing/2014/main" id="{6280024A-2CBF-4E17-902C-71AA770C048D}"/>
              </a:ext>
            </a:extLst>
          </p:cNvPr>
          <p:cNvSpPr txBox="1"/>
          <p:nvPr/>
        </p:nvSpPr>
        <p:spPr>
          <a:xfrm>
            <a:off x="8558788" y="6185024"/>
            <a:ext cx="453970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2026</a:t>
            </a:r>
            <a:endParaRPr lang="ko-KR" altLang="en-US" sz="9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77" name="TextBox 17">
            <a:extLst>
              <a:ext uri="{FF2B5EF4-FFF2-40B4-BE49-F238E27FC236}">
                <a16:creationId xmlns:a16="http://schemas.microsoft.com/office/drawing/2014/main" id="{81F824D9-D3D7-44CB-813D-679C99A200B1}"/>
              </a:ext>
            </a:extLst>
          </p:cNvPr>
          <p:cNvSpPr txBox="1"/>
          <p:nvPr/>
        </p:nvSpPr>
        <p:spPr>
          <a:xfrm>
            <a:off x="9039335" y="6204670"/>
            <a:ext cx="495650" cy="21544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(Year)</a:t>
            </a:r>
            <a:endParaRPr lang="ko-KR" altLang="en-US" sz="8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86" name="TextBox 17">
            <a:extLst>
              <a:ext uri="{FF2B5EF4-FFF2-40B4-BE49-F238E27FC236}">
                <a16:creationId xmlns:a16="http://schemas.microsoft.com/office/drawing/2014/main" id="{49D2F562-EE7F-4730-A653-D85D28354150}"/>
              </a:ext>
            </a:extLst>
          </p:cNvPr>
          <p:cNvSpPr txBox="1"/>
          <p:nvPr/>
        </p:nvSpPr>
        <p:spPr>
          <a:xfrm>
            <a:off x="8672085" y="5761849"/>
            <a:ext cx="928460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B2C Market</a:t>
            </a:r>
            <a:endParaRPr lang="ko-KR" altLang="en-US" sz="105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9FC6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88" name="TextBox 17">
            <a:extLst>
              <a:ext uri="{FF2B5EF4-FFF2-40B4-BE49-F238E27FC236}">
                <a16:creationId xmlns:a16="http://schemas.microsoft.com/office/drawing/2014/main" id="{DD76A166-F154-4516-9C4A-1287771BC968}"/>
              </a:ext>
            </a:extLst>
          </p:cNvPr>
          <p:cNvSpPr txBox="1"/>
          <p:nvPr/>
        </p:nvSpPr>
        <p:spPr>
          <a:xfrm>
            <a:off x="6452587" y="5689524"/>
            <a:ext cx="48763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9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1,497</a:t>
            </a:r>
            <a:endParaRPr lang="ko-KR" altLang="en-US" sz="9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89" name="TextBox 17">
            <a:extLst>
              <a:ext uri="{FF2B5EF4-FFF2-40B4-BE49-F238E27FC236}">
                <a16:creationId xmlns:a16="http://schemas.microsoft.com/office/drawing/2014/main" id="{FDB1F916-2DB8-47BE-81D4-E8DAE5691088}"/>
              </a:ext>
            </a:extLst>
          </p:cNvPr>
          <p:cNvSpPr txBox="1"/>
          <p:nvPr/>
        </p:nvSpPr>
        <p:spPr>
          <a:xfrm>
            <a:off x="6553577" y="5945612"/>
            <a:ext cx="386645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9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939</a:t>
            </a:r>
            <a:endParaRPr lang="ko-KR" altLang="en-US" sz="9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91" name="TextBox 17">
            <a:extLst>
              <a:ext uri="{FF2B5EF4-FFF2-40B4-BE49-F238E27FC236}">
                <a16:creationId xmlns:a16="http://schemas.microsoft.com/office/drawing/2014/main" id="{333F5172-5F1A-44E8-BCAD-25DD3A951EEF}"/>
              </a:ext>
            </a:extLst>
          </p:cNvPr>
          <p:cNvSpPr txBox="1"/>
          <p:nvPr/>
        </p:nvSpPr>
        <p:spPr>
          <a:xfrm>
            <a:off x="8642898" y="5282973"/>
            <a:ext cx="928459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5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2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B2B Market</a:t>
            </a:r>
            <a:endParaRPr lang="ko-KR" altLang="en-US" sz="105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accent2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92" name="TextBox 17">
            <a:extLst>
              <a:ext uri="{FF2B5EF4-FFF2-40B4-BE49-F238E27FC236}">
                <a16:creationId xmlns:a16="http://schemas.microsoft.com/office/drawing/2014/main" id="{BDCAFAC3-74A1-4378-8B61-0D29C478B8DD}"/>
              </a:ext>
            </a:extLst>
          </p:cNvPr>
          <p:cNvSpPr txBox="1"/>
          <p:nvPr/>
        </p:nvSpPr>
        <p:spPr>
          <a:xfrm>
            <a:off x="8887600" y="5118125"/>
            <a:ext cx="48763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3,281</a:t>
            </a:r>
            <a:endParaRPr lang="ko-KR" altLang="en-US" sz="9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93" name="TextBox 17">
            <a:extLst>
              <a:ext uri="{FF2B5EF4-FFF2-40B4-BE49-F238E27FC236}">
                <a16:creationId xmlns:a16="http://schemas.microsoft.com/office/drawing/2014/main" id="{DAE010D4-8467-4B85-A8D7-2D19106523FF}"/>
              </a:ext>
            </a:extLst>
          </p:cNvPr>
          <p:cNvSpPr txBox="1"/>
          <p:nvPr/>
        </p:nvSpPr>
        <p:spPr>
          <a:xfrm>
            <a:off x="8884157" y="5516874"/>
            <a:ext cx="48763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9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1,736</a:t>
            </a:r>
            <a:endParaRPr lang="ko-KR" altLang="en-US" sz="9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94" name="TextBox 17">
            <a:extLst>
              <a:ext uri="{FF2B5EF4-FFF2-40B4-BE49-F238E27FC236}">
                <a16:creationId xmlns:a16="http://schemas.microsoft.com/office/drawing/2014/main" id="{5677B9D8-9CF8-487C-8631-DA2D76E9AC25}"/>
              </a:ext>
            </a:extLst>
          </p:cNvPr>
          <p:cNvSpPr txBox="1"/>
          <p:nvPr/>
        </p:nvSpPr>
        <p:spPr>
          <a:xfrm>
            <a:off x="7545245" y="5251332"/>
            <a:ext cx="65755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13.3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%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F66B1E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95" name="TextBox 17">
            <a:extLst>
              <a:ext uri="{FF2B5EF4-FFF2-40B4-BE49-F238E27FC236}">
                <a16:creationId xmlns:a16="http://schemas.microsoft.com/office/drawing/2014/main" id="{F857E907-2DF8-4CAE-9C3A-B0163ABDF8EE}"/>
              </a:ext>
            </a:extLst>
          </p:cNvPr>
          <p:cNvSpPr txBox="1"/>
          <p:nvPr/>
        </p:nvSpPr>
        <p:spPr>
          <a:xfrm>
            <a:off x="7644631" y="5713719"/>
            <a:ext cx="55816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ko-KR" sz="1400" b="1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1.5</a:t>
            </a:r>
            <a:r>
              <a:rPr lang="en-US" altLang="ko-KR" sz="1100" b="1" dirty="0">
                <a:ln>
                  <a:solidFill>
                    <a:sysClr val="windowText" lastClr="000000">
                      <a:alpha val="0"/>
                    </a:sys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%</a:t>
            </a:r>
            <a:endParaRPr lang="ko-KR" altLang="en-US" sz="1100" b="1" dirty="0">
              <a:ln>
                <a:solidFill>
                  <a:sysClr val="windowText" lastClr="000000">
                    <a:alpha val="0"/>
                  </a:sysClr>
                </a:solidFill>
              </a:ln>
              <a:solidFill>
                <a:srgbClr val="009FC6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48" name="TextBox 17">
            <a:extLst>
              <a:ext uri="{FF2B5EF4-FFF2-40B4-BE49-F238E27FC236}">
                <a16:creationId xmlns:a16="http://schemas.microsoft.com/office/drawing/2014/main" id="{06AAA889-145A-4B0C-B563-144061317921}"/>
              </a:ext>
            </a:extLst>
          </p:cNvPr>
          <p:cNvSpPr txBox="1"/>
          <p:nvPr/>
        </p:nvSpPr>
        <p:spPr>
          <a:xfrm>
            <a:off x="7491415" y="6185024"/>
            <a:ext cx="441147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2021</a:t>
            </a:r>
            <a:endParaRPr lang="ko-KR" altLang="en-US" sz="9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9D396BB3-C41D-4E27-A51A-1DD8300F4854}"/>
              </a:ext>
            </a:extLst>
          </p:cNvPr>
          <p:cNvGrpSpPr/>
          <p:nvPr/>
        </p:nvGrpSpPr>
        <p:grpSpPr>
          <a:xfrm>
            <a:off x="6920290" y="5255106"/>
            <a:ext cx="1928425" cy="799123"/>
            <a:chOff x="6909611" y="5240817"/>
            <a:chExt cx="1913822" cy="799123"/>
          </a:xfrm>
        </p:grpSpPr>
        <p:cxnSp>
          <p:nvCxnSpPr>
            <p:cNvPr id="79" name="직선 연결선 78">
              <a:extLst>
                <a:ext uri="{FF2B5EF4-FFF2-40B4-BE49-F238E27FC236}">
                  <a16:creationId xmlns:a16="http://schemas.microsoft.com/office/drawing/2014/main" id="{94530BFD-C494-4CB5-9D42-3A99932F5E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9611" y="5623595"/>
              <a:ext cx="1913822" cy="162094"/>
            </a:xfrm>
            <a:prstGeom prst="line">
              <a:avLst/>
            </a:prstGeom>
            <a:ln w="22225">
              <a:solidFill>
                <a:srgbClr val="009FC6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52A185CA-6CD3-498C-8282-4FA4962C21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9611" y="5240817"/>
              <a:ext cx="1902195" cy="799123"/>
            </a:xfrm>
            <a:prstGeom prst="line">
              <a:avLst/>
            </a:prstGeom>
            <a:ln w="22225">
              <a:solidFill>
                <a:srgbClr val="F66B1E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17">
            <a:extLst>
              <a:ext uri="{FF2B5EF4-FFF2-40B4-BE49-F238E27FC236}">
                <a16:creationId xmlns:a16="http://schemas.microsoft.com/office/drawing/2014/main" id="{36283433-D215-4601-9AB7-E56779CB77CE}"/>
              </a:ext>
            </a:extLst>
          </p:cNvPr>
          <p:cNvSpPr txBox="1"/>
          <p:nvPr/>
        </p:nvSpPr>
        <p:spPr>
          <a:xfrm>
            <a:off x="7179504" y="5081545"/>
            <a:ext cx="1107996" cy="2539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5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Annual Growth</a:t>
            </a:r>
            <a:endParaRPr lang="ko-KR" altLang="en-US" sz="105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28197E2-B2C0-4C80-A93E-D75A092804CD}"/>
              </a:ext>
            </a:extLst>
          </p:cNvPr>
          <p:cNvGrpSpPr/>
          <p:nvPr/>
        </p:nvGrpSpPr>
        <p:grpSpPr>
          <a:xfrm>
            <a:off x="3045298" y="2183612"/>
            <a:ext cx="6469722" cy="2206815"/>
            <a:chOff x="3045298" y="2187042"/>
            <a:chExt cx="6469722" cy="2278514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50F44A83-7618-4C02-AE12-5FA3688CEF23}"/>
                </a:ext>
              </a:extLst>
            </p:cNvPr>
            <p:cNvGrpSpPr/>
            <p:nvPr/>
          </p:nvGrpSpPr>
          <p:grpSpPr>
            <a:xfrm>
              <a:off x="3045298" y="2187042"/>
              <a:ext cx="1561645" cy="2278514"/>
              <a:chOff x="3301909" y="2187042"/>
              <a:chExt cx="1505062" cy="2278514"/>
            </a:xfrm>
          </p:grpSpPr>
          <p:sp>
            <p:nvSpPr>
              <p:cNvPr id="141" name="사각형: 둥근 위쪽 모서리 140">
                <a:extLst>
                  <a:ext uri="{FF2B5EF4-FFF2-40B4-BE49-F238E27FC236}">
                    <a16:creationId xmlns:a16="http://schemas.microsoft.com/office/drawing/2014/main" id="{8B3F8BFD-D7FE-4974-B6AD-8B68C1CCF3D5}"/>
                  </a:ext>
                </a:extLst>
              </p:cNvPr>
              <p:cNvSpPr/>
              <p:nvPr/>
            </p:nvSpPr>
            <p:spPr>
              <a:xfrm flipV="1">
                <a:off x="3351596" y="2187042"/>
                <a:ext cx="1438813" cy="2234860"/>
              </a:xfrm>
              <a:prstGeom prst="round2SameRect">
                <a:avLst>
                  <a:gd name="adj1" fmla="val 4221"/>
                  <a:gd name="adj2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28" name="TextBox 17">
                <a:extLst>
                  <a:ext uri="{FF2B5EF4-FFF2-40B4-BE49-F238E27FC236}">
                    <a16:creationId xmlns:a16="http://schemas.microsoft.com/office/drawing/2014/main" id="{4530280E-EE22-470B-B771-00480674696A}"/>
                  </a:ext>
                </a:extLst>
              </p:cNvPr>
              <p:cNvSpPr txBox="1"/>
              <p:nvPr/>
            </p:nvSpPr>
            <p:spPr>
              <a:xfrm>
                <a:off x="3301909" y="3540429"/>
                <a:ext cx="1505062" cy="444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1Tbps</a:t>
                </a:r>
                <a:r>
                  <a:rPr lang="ko-KR" altLang="en-US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Speed</a:t>
                </a:r>
              </a:p>
              <a:p>
                <a:pPr algn="ctr"/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(1Tbps = 1,000Gbps)</a:t>
                </a:r>
              </a:p>
            </p:txBody>
          </p:sp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DF2223C2-F5C5-472A-9050-8D28E7866529}"/>
                  </a:ext>
                </a:extLst>
              </p:cNvPr>
              <p:cNvSpPr/>
              <p:nvPr/>
            </p:nvSpPr>
            <p:spPr>
              <a:xfrm>
                <a:off x="3351595" y="3101826"/>
                <a:ext cx="1438813" cy="307777"/>
              </a:xfrm>
              <a:prstGeom prst="rect">
                <a:avLst/>
              </a:prstGeom>
              <a:solidFill>
                <a:srgbClr val="1C64B4"/>
              </a:solidFill>
              <a:ln w="6350">
                <a:solidFill>
                  <a:srgbClr val="1C64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Non-contact </a:t>
                </a:r>
              </a:p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Hyperreality Service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3" name="사각형: 둥근 위쪽 모서리 82">
                <a:extLst>
                  <a:ext uri="{FF2B5EF4-FFF2-40B4-BE49-F238E27FC236}">
                    <a16:creationId xmlns:a16="http://schemas.microsoft.com/office/drawing/2014/main" id="{F1CA09C7-CFBA-455F-BBDC-52CCCF3D9B2A}"/>
                  </a:ext>
                </a:extLst>
              </p:cNvPr>
              <p:cNvSpPr/>
              <p:nvPr/>
            </p:nvSpPr>
            <p:spPr>
              <a:xfrm flipV="1">
                <a:off x="3351596" y="4096625"/>
                <a:ext cx="1438813" cy="325278"/>
              </a:xfrm>
              <a:prstGeom prst="round2SameRect">
                <a:avLst>
                  <a:gd name="adj1" fmla="val 16666"/>
                  <a:gd name="adj2" fmla="val 0"/>
                </a:avLst>
              </a:prstGeom>
              <a:solidFill>
                <a:srgbClr val="0070C0">
                  <a:alpha val="16000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4" name="TextBox 17">
                <a:extLst>
                  <a:ext uri="{FF2B5EF4-FFF2-40B4-BE49-F238E27FC236}">
                    <a16:creationId xmlns:a16="http://schemas.microsoft.com/office/drawing/2014/main" id="{B4F4933E-5AE8-468F-BCC4-23DB2E94C6B6}"/>
                  </a:ext>
                </a:extLst>
              </p:cNvPr>
              <p:cNvSpPr txBox="1"/>
              <p:nvPr/>
            </p:nvSpPr>
            <p:spPr>
              <a:xfrm>
                <a:off x="3402671" y="4052447"/>
                <a:ext cx="1336666" cy="413109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[Hyper performance</a:t>
                </a:r>
              </a:p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Hyper bandwidth]</a:t>
                </a:r>
              </a:p>
            </p:txBody>
          </p:sp>
          <p:sp>
            <p:nvSpPr>
              <p:cNvPr id="96" name="사각형: 둥근 위쪽 모서리 95">
                <a:extLst>
                  <a:ext uri="{FF2B5EF4-FFF2-40B4-BE49-F238E27FC236}">
                    <a16:creationId xmlns:a16="http://schemas.microsoft.com/office/drawing/2014/main" id="{F5ABE364-325F-4DA3-A437-20DAA3CC0BF4}"/>
                  </a:ext>
                </a:extLst>
              </p:cNvPr>
              <p:cNvSpPr/>
              <p:nvPr/>
            </p:nvSpPr>
            <p:spPr>
              <a:xfrm flipV="1">
                <a:off x="3351596" y="2187042"/>
                <a:ext cx="1438813" cy="2234861"/>
              </a:xfrm>
              <a:prstGeom prst="round2SameRect">
                <a:avLst>
                  <a:gd name="adj1" fmla="val 4221"/>
                  <a:gd name="adj2" fmla="val 0"/>
                </a:avLst>
              </a:prstGeom>
              <a:noFill/>
              <a:ln w="15875">
                <a:solidFill>
                  <a:srgbClr val="1C64B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1042ECD7-A526-427B-8FEF-B57F34DA716E}"/>
                </a:ext>
              </a:extLst>
            </p:cNvPr>
            <p:cNvGrpSpPr/>
            <p:nvPr/>
          </p:nvGrpSpPr>
          <p:grpSpPr>
            <a:xfrm>
              <a:off x="4624128" y="2187042"/>
              <a:ext cx="1715097" cy="2234861"/>
              <a:chOff x="4768448" y="2187042"/>
              <a:chExt cx="1652953" cy="2234861"/>
            </a:xfrm>
          </p:grpSpPr>
          <p:sp>
            <p:nvSpPr>
              <p:cNvPr id="215" name="사각형: 둥근 위쪽 모서리 214">
                <a:extLst>
                  <a:ext uri="{FF2B5EF4-FFF2-40B4-BE49-F238E27FC236}">
                    <a16:creationId xmlns:a16="http://schemas.microsoft.com/office/drawing/2014/main" id="{34B7AB55-911C-455F-9D83-23A8D9BB2A6B}"/>
                  </a:ext>
                </a:extLst>
              </p:cNvPr>
              <p:cNvSpPr/>
              <p:nvPr/>
            </p:nvSpPr>
            <p:spPr>
              <a:xfrm flipV="1">
                <a:off x="4877224" y="2187042"/>
                <a:ext cx="1438813" cy="2234860"/>
              </a:xfrm>
              <a:prstGeom prst="round2SameRect">
                <a:avLst>
                  <a:gd name="adj1" fmla="val 5082"/>
                  <a:gd name="adj2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42" name="TextBox 17">
                <a:extLst>
                  <a:ext uri="{FF2B5EF4-FFF2-40B4-BE49-F238E27FC236}">
                    <a16:creationId xmlns:a16="http://schemas.microsoft.com/office/drawing/2014/main" id="{FF5BB074-C0C0-4268-BE8E-6F59EACF5A17}"/>
                  </a:ext>
                </a:extLst>
              </p:cNvPr>
              <p:cNvSpPr txBox="1"/>
              <p:nvPr/>
            </p:nvSpPr>
            <p:spPr>
              <a:xfrm>
                <a:off x="4768448" y="3490019"/>
                <a:ext cx="1652953" cy="51109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500"/>
                  </a:spcBef>
                </a:pPr>
                <a:r>
                  <a:rPr lang="en-US" altLang="ko-KR" sz="1100" b="1" spc="-1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Remote /real-time surgery</a:t>
                </a:r>
              </a:p>
              <a:p>
                <a:pPr algn="ctr">
                  <a:spcBef>
                    <a:spcPts val="500"/>
                  </a:spcBef>
                </a:pPr>
                <a:r>
                  <a:rPr lang="ko-KR" altLang="en-US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  </a:t>
                </a:r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Golden time secured</a:t>
                </a:r>
                <a:endParaRPr lang="ko-KR" altLang="en-US" sz="11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41" name="직사각형 240">
                <a:extLst>
                  <a:ext uri="{FF2B5EF4-FFF2-40B4-BE49-F238E27FC236}">
                    <a16:creationId xmlns:a16="http://schemas.microsoft.com/office/drawing/2014/main" id="{97D9572A-1406-45E9-B820-EF5F04DE033C}"/>
                  </a:ext>
                </a:extLst>
              </p:cNvPr>
              <p:cNvSpPr/>
              <p:nvPr/>
            </p:nvSpPr>
            <p:spPr>
              <a:xfrm>
                <a:off x="4877225" y="3101826"/>
                <a:ext cx="1438811" cy="307777"/>
              </a:xfrm>
              <a:prstGeom prst="rect">
                <a:avLst/>
              </a:prstGeom>
              <a:solidFill>
                <a:srgbClr val="009FC6"/>
              </a:solidFill>
              <a:ln w="6350">
                <a:solidFill>
                  <a:srgbClr val="009F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Remote surgery</a:t>
                </a:r>
              </a:p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Remote Working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" name="오른쪽 화살표 1"/>
              <p:cNvSpPr/>
              <p:nvPr/>
            </p:nvSpPr>
            <p:spPr>
              <a:xfrm>
                <a:off x="4868863" y="3846822"/>
                <a:ext cx="123245" cy="111244"/>
              </a:xfrm>
              <a:prstGeom prst="rightArrow">
                <a:avLst/>
              </a:prstGeom>
              <a:solidFill>
                <a:srgbClr val="009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4" name="사각형: 둥근 위쪽 모서리 83">
                <a:extLst>
                  <a:ext uri="{FF2B5EF4-FFF2-40B4-BE49-F238E27FC236}">
                    <a16:creationId xmlns:a16="http://schemas.microsoft.com/office/drawing/2014/main" id="{4D02971F-A6D8-4FD4-952C-DDBBCB6FD091}"/>
                  </a:ext>
                </a:extLst>
              </p:cNvPr>
              <p:cNvSpPr/>
              <p:nvPr/>
            </p:nvSpPr>
            <p:spPr>
              <a:xfrm flipV="1">
                <a:off x="4877224" y="4096625"/>
                <a:ext cx="1438813" cy="325278"/>
              </a:xfrm>
              <a:prstGeom prst="round2SameRect">
                <a:avLst>
                  <a:gd name="adj1" fmla="val 15331"/>
                  <a:gd name="adj2" fmla="val 0"/>
                </a:avLst>
              </a:prstGeom>
              <a:solidFill>
                <a:srgbClr val="009FC6">
                  <a:alpha val="15000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5" name="TextBox 17">
                <a:extLst>
                  <a:ext uri="{FF2B5EF4-FFF2-40B4-BE49-F238E27FC236}">
                    <a16:creationId xmlns:a16="http://schemas.microsoft.com/office/drawing/2014/main" id="{ABEE4B4A-EB53-4155-BE9C-B9C96B4C072F}"/>
                  </a:ext>
                </a:extLst>
              </p:cNvPr>
              <p:cNvSpPr txBox="1"/>
              <p:nvPr/>
            </p:nvSpPr>
            <p:spPr>
              <a:xfrm>
                <a:off x="5009410" y="4131891"/>
                <a:ext cx="1174449" cy="254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[Hyper precision]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7" name="사각형: 둥근 위쪽 모서리 96">
                <a:extLst>
                  <a:ext uri="{FF2B5EF4-FFF2-40B4-BE49-F238E27FC236}">
                    <a16:creationId xmlns:a16="http://schemas.microsoft.com/office/drawing/2014/main" id="{DD6190C4-A3CE-4A8B-919B-CA0287A12EE6}"/>
                  </a:ext>
                </a:extLst>
              </p:cNvPr>
              <p:cNvSpPr/>
              <p:nvPr/>
            </p:nvSpPr>
            <p:spPr>
              <a:xfrm flipV="1">
                <a:off x="4877224" y="2187042"/>
                <a:ext cx="1438813" cy="2234861"/>
              </a:xfrm>
              <a:prstGeom prst="round2SameRect">
                <a:avLst>
                  <a:gd name="adj1" fmla="val 5082"/>
                  <a:gd name="adj2" fmla="val 0"/>
                </a:avLst>
              </a:prstGeom>
              <a:noFill/>
              <a:ln w="15875">
                <a:solidFill>
                  <a:srgbClr val="009FC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65113B40-84F1-4B23-A87C-C3608048ACED}"/>
                </a:ext>
              </a:extLst>
            </p:cNvPr>
            <p:cNvGrpSpPr/>
            <p:nvPr/>
          </p:nvGrpSpPr>
          <p:grpSpPr>
            <a:xfrm>
              <a:off x="6377130" y="2187042"/>
              <a:ext cx="1492907" cy="2234861"/>
              <a:chOff x="6402852" y="2187042"/>
              <a:chExt cx="1438813" cy="2234861"/>
            </a:xfrm>
          </p:grpSpPr>
          <p:sp>
            <p:nvSpPr>
              <p:cNvPr id="249" name="사각형: 둥근 위쪽 모서리 248">
                <a:extLst>
                  <a:ext uri="{FF2B5EF4-FFF2-40B4-BE49-F238E27FC236}">
                    <a16:creationId xmlns:a16="http://schemas.microsoft.com/office/drawing/2014/main" id="{655A5ED3-823B-42B1-BA7E-82A8E38CE291}"/>
                  </a:ext>
                </a:extLst>
              </p:cNvPr>
              <p:cNvSpPr/>
              <p:nvPr/>
            </p:nvSpPr>
            <p:spPr>
              <a:xfrm flipV="1">
                <a:off x="6402852" y="2187042"/>
                <a:ext cx="1438813" cy="2234860"/>
              </a:xfrm>
              <a:prstGeom prst="round2SameRect">
                <a:avLst>
                  <a:gd name="adj1" fmla="val 5082"/>
                  <a:gd name="adj2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55" name="TextBox 17">
                <a:extLst>
                  <a:ext uri="{FF2B5EF4-FFF2-40B4-BE49-F238E27FC236}">
                    <a16:creationId xmlns:a16="http://schemas.microsoft.com/office/drawing/2014/main" id="{B339BFA9-4F4C-4E77-A590-0E2AE27C94C3}"/>
                  </a:ext>
                </a:extLst>
              </p:cNvPr>
              <p:cNvSpPr txBox="1"/>
              <p:nvPr/>
            </p:nvSpPr>
            <p:spPr>
              <a:xfrm>
                <a:off x="6448518" y="3520913"/>
                <a:ext cx="1347480" cy="4448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Smart AI</a:t>
                </a:r>
                <a:endParaRPr lang="ko-KR" altLang="en-US" sz="11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/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Com./Auto Control</a:t>
                </a:r>
                <a:endParaRPr lang="ko-KR" altLang="en-US" sz="11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54" name="직사각형 253">
                <a:extLst>
                  <a:ext uri="{FF2B5EF4-FFF2-40B4-BE49-F238E27FC236}">
                    <a16:creationId xmlns:a16="http://schemas.microsoft.com/office/drawing/2014/main" id="{99C24503-569B-4C72-877C-86B37E144F4F}"/>
                  </a:ext>
                </a:extLst>
              </p:cNvPr>
              <p:cNvSpPr/>
              <p:nvPr/>
            </p:nvSpPr>
            <p:spPr>
              <a:xfrm>
                <a:off x="6402852" y="3101826"/>
                <a:ext cx="1438813" cy="307777"/>
              </a:xfrm>
              <a:prstGeom prst="rect">
                <a:avLst/>
              </a:prstGeom>
              <a:solidFill>
                <a:srgbClr val="1C64B4"/>
              </a:solidFill>
              <a:ln w="6350">
                <a:solidFill>
                  <a:srgbClr val="1C64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Nation-wide Smart City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5" name="사각형: 둥근 위쪽 모서리 84">
                <a:extLst>
                  <a:ext uri="{FF2B5EF4-FFF2-40B4-BE49-F238E27FC236}">
                    <a16:creationId xmlns:a16="http://schemas.microsoft.com/office/drawing/2014/main" id="{82861A2B-9F41-4990-82FE-331CB407A35E}"/>
                  </a:ext>
                </a:extLst>
              </p:cNvPr>
              <p:cNvSpPr/>
              <p:nvPr/>
            </p:nvSpPr>
            <p:spPr>
              <a:xfrm flipV="1">
                <a:off x="6402852" y="4096625"/>
                <a:ext cx="1438813" cy="325278"/>
              </a:xfrm>
              <a:prstGeom prst="round2SameRect">
                <a:avLst>
                  <a:gd name="adj1" fmla="val 14599"/>
                  <a:gd name="adj2" fmla="val 0"/>
                </a:avLst>
              </a:prstGeom>
              <a:solidFill>
                <a:srgbClr val="0070C0">
                  <a:alpha val="16000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6" name="TextBox 17">
                <a:extLst>
                  <a:ext uri="{FF2B5EF4-FFF2-40B4-BE49-F238E27FC236}">
                    <a16:creationId xmlns:a16="http://schemas.microsoft.com/office/drawing/2014/main" id="{E8737A8E-2806-4DE5-AD19-F318E617C52A}"/>
                  </a:ext>
                </a:extLst>
              </p:cNvPr>
              <p:cNvSpPr txBox="1"/>
              <p:nvPr/>
            </p:nvSpPr>
            <p:spPr>
              <a:xfrm>
                <a:off x="6464744" y="4131891"/>
                <a:ext cx="1315037" cy="254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[Hyper intelligence]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8" name="사각형: 둥근 위쪽 모서리 97">
                <a:extLst>
                  <a:ext uri="{FF2B5EF4-FFF2-40B4-BE49-F238E27FC236}">
                    <a16:creationId xmlns:a16="http://schemas.microsoft.com/office/drawing/2014/main" id="{35D13635-702F-490C-B9B6-ED432D31E5DE}"/>
                  </a:ext>
                </a:extLst>
              </p:cNvPr>
              <p:cNvSpPr/>
              <p:nvPr/>
            </p:nvSpPr>
            <p:spPr>
              <a:xfrm flipV="1">
                <a:off x="6402852" y="2187042"/>
                <a:ext cx="1438813" cy="2234861"/>
              </a:xfrm>
              <a:prstGeom prst="round2SameRect">
                <a:avLst>
                  <a:gd name="adj1" fmla="val 5082"/>
                  <a:gd name="adj2" fmla="val 0"/>
                </a:avLst>
              </a:prstGeom>
              <a:noFill/>
              <a:ln w="15875">
                <a:solidFill>
                  <a:srgbClr val="1C64B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1172746A-88E4-4D0E-AEE0-533B5EFBFE40}"/>
                </a:ext>
              </a:extLst>
            </p:cNvPr>
            <p:cNvGrpSpPr/>
            <p:nvPr/>
          </p:nvGrpSpPr>
          <p:grpSpPr>
            <a:xfrm>
              <a:off x="8022113" y="2187042"/>
              <a:ext cx="1492907" cy="2234861"/>
              <a:chOff x="7928481" y="2187042"/>
              <a:chExt cx="1438813" cy="2234861"/>
            </a:xfrm>
          </p:grpSpPr>
          <p:sp>
            <p:nvSpPr>
              <p:cNvPr id="261" name="사각형: 둥근 위쪽 모서리 260">
                <a:extLst>
                  <a:ext uri="{FF2B5EF4-FFF2-40B4-BE49-F238E27FC236}">
                    <a16:creationId xmlns:a16="http://schemas.microsoft.com/office/drawing/2014/main" id="{194D75F8-487B-49BF-BA2D-D5B36F929FAF}"/>
                  </a:ext>
                </a:extLst>
              </p:cNvPr>
              <p:cNvSpPr/>
              <p:nvPr/>
            </p:nvSpPr>
            <p:spPr>
              <a:xfrm flipV="1">
                <a:off x="7928481" y="2187042"/>
                <a:ext cx="1438813" cy="2234860"/>
              </a:xfrm>
              <a:prstGeom prst="round2SameRect">
                <a:avLst>
                  <a:gd name="adj1" fmla="val 5413"/>
                  <a:gd name="adj2" fmla="val 0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66" name="TextBox 17">
                <a:extLst>
                  <a:ext uri="{FF2B5EF4-FFF2-40B4-BE49-F238E27FC236}">
                    <a16:creationId xmlns:a16="http://schemas.microsoft.com/office/drawing/2014/main" id="{E5E37F2A-D656-4F3A-B8C9-AD987A066D02}"/>
                  </a:ext>
                </a:extLst>
              </p:cNvPr>
              <p:cNvSpPr txBox="1"/>
              <p:nvPr/>
            </p:nvSpPr>
            <p:spPr>
              <a:xfrm>
                <a:off x="8052046" y="3461702"/>
                <a:ext cx="1194532" cy="619663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Com. service</a:t>
                </a:r>
              </a:p>
              <a:p>
                <a:pPr algn="ctr"/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Up to 10km</a:t>
                </a:r>
                <a:r>
                  <a:rPr lang="ko-KR" altLang="en-US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endParaRPr lang="en-US" altLang="ko-KR" sz="11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 algn="ctr"/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from</a:t>
                </a:r>
                <a:r>
                  <a:rPr lang="ko-KR" altLang="en-US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the</a:t>
                </a:r>
                <a:r>
                  <a:rPr lang="ko-KR" altLang="en-US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</a:t>
                </a:r>
                <a:r>
                  <a:rPr lang="en-US" altLang="ko-KR" sz="11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ground</a:t>
                </a:r>
                <a:endParaRPr lang="ko-KR" altLang="en-US" sz="11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65" name="직사각형 264">
                <a:extLst>
                  <a:ext uri="{FF2B5EF4-FFF2-40B4-BE49-F238E27FC236}">
                    <a16:creationId xmlns:a16="http://schemas.microsoft.com/office/drawing/2014/main" id="{FE68CE8C-A2D8-41E6-B15F-AE425D9B86B1}"/>
                  </a:ext>
                </a:extLst>
              </p:cNvPr>
              <p:cNvSpPr/>
              <p:nvPr/>
            </p:nvSpPr>
            <p:spPr>
              <a:xfrm>
                <a:off x="7928481" y="3101826"/>
                <a:ext cx="1438813" cy="307777"/>
              </a:xfrm>
              <a:prstGeom prst="rect">
                <a:avLst/>
              </a:prstGeom>
              <a:solidFill>
                <a:srgbClr val="009FC6"/>
              </a:solidFill>
              <a:ln w="6350">
                <a:solidFill>
                  <a:srgbClr val="009FC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Low orbit satellite</a:t>
                </a:r>
              </a:p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6G communications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87" name="사각형: 둥근 위쪽 모서리 86">
                <a:extLst>
                  <a:ext uri="{FF2B5EF4-FFF2-40B4-BE49-F238E27FC236}">
                    <a16:creationId xmlns:a16="http://schemas.microsoft.com/office/drawing/2014/main" id="{23C6DB20-43C3-4A96-A4EE-0B9E03A5E984}"/>
                  </a:ext>
                </a:extLst>
              </p:cNvPr>
              <p:cNvSpPr/>
              <p:nvPr/>
            </p:nvSpPr>
            <p:spPr>
              <a:xfrm flipV="1">
                <a:off x="7928481" y="4096625"/>
                <a:ext cx="1438813" cy="325278"/>
              </a:xfrm>
              <a:prstGeom prst="round2SameRect">
                <a:avLst>
                  <a:gd name="adj1" fmla="val 17126"/>
                  <a:gd name="adj2" fmla="val 0"/>
                </a:avLst>
              </a:prstGeom>
              <a:solidFill>
                <a:srgbClr val="009FC6">
                  <a:alpha val="15000"/>
                </a:srgbClr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67" name="TextBox 17">
                <a:extLst>
                  <a:ext uri="{FF2B5EF4-FFF2-40B4-BE49-F238E27FC236}">
                    <a16:creationId xmlns:a16="http://schemas.microsoft.com/office/drawing/2014/main" id="{FDCCE2A8-16D8-4E23-A1CC-0D487397F4B6}"/>
                  </a:ext>
                </a:extLst>
              </p:cNvPr>
              <p:cNvSpPr txBox="1"/>
              <p:nvPr/>
            </p:nvSpPr>
            <p:spPr>
              <a:xfrm>
                <a:off x="8152588" y="4131891"/>
                <a:ext cx="990602" cy="25422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0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[Hyper space]</a:t>
                </a:r>
                <a:endPara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99" name="사각형: 둥근 위쪽 모서리 98">
                <a:extLst>
                  <a:ext uri="{FF2B5EF4-FFF2-40B4-BE49-F238E27FC236}">
                    <a16:creationId xmlns:a16="http://schemas.microsoft.com/office/drawing/2014/main" id="{42C939A3-26F3-4519-A049-EA1A0821BEA5}"/>
                  </a:ext>
                </a:extLst>
              </p:cNvPr>
              <p:cNvSpPr/>
              <p:nvPr/>
            </p:nvSpPr>
            <p:spPr>
              <a:xfrm flipV="1">
                <a:off x="7928481" y="2187042"/>
                <a:ext cx="1438813" cy="2234861"/>
              </a:xfrm>
              <a:prstGeom prst="round2SameRect">
                <a:avLst>
                  <a:gd name="adj1" fmla="val 5413"/>
                  <a:gd name="adj2" fmla="val 0"/>
                </a:avLst>
              </a:prstGeom>
              <a:noFill/>
              <a:ln w="15875">
                <a:solidFill>
                  <a:srgbClr val="009FC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BF79D82F-1447-4476-AAC9-F17DB05EBCF7}"/>
              </a:ext>
            </a:extLst>
          </p:cNvPr>
          <p:cNvGrpSpPr/>
          <p:nvPr/>
        </p:nvGrpSpPr>
        <p:grpSpPr>
          <a:xfrm>
            <a:off x="3359344" y="2281531"/>
            <a:ext cx="977336" cy="790301"/>
            <a:chOff x="3422460" y="2306773"/>
            <a:chExt cx="864339" cy="710887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6920D08C-96DA-4F9E-B185-EF9CE3E24F5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538200" y="2306773"/>
              <a:ext cx="582369" cy="440012"/>
              <a:chOff x="2828" y="1938"/>
              <a:chExt cx="585" cy="442"/>
            </a:xfrm>
            <a:solidFill>
              <a:srgbClr val="1C64B4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25E0020C-52B9-4232-BF17-342CC0244F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27" y="1981"/>
                <a:ext cx="362" cy="344"/>
              </a:xfrm>
              <a:custGeom>
                <a:avLst/>
                <a:gdLst>
                  <a:gd name="T0" fmla="*/ 145 w 151"/>
                  <a:gd name="T1" fmla="*/ 22 h 143"/>
                  <a:gd name="T2" fmla="*/ 146 w 151"/>
                  <a:gd name="T3" fmla="*/ 6 h 143"/>
                  <a:gd name="T4" fmla="*/ 130 w 151"/>
                  <a:gd name="T5" fmla="*/ 4 h 143"/>
                  <a:gd name="T6" fmla="*/ 57 w 151"/>
                  <a:gd name="T7" fmla="*/ 68 h 143"/>
                  <a:gd name="T8" fmla="*/ 56 w 151"/>
                  <a:gd name="T9" fmla="*/ 69 h 143"/>
                  <a:gd name="T10" fmla="*/ 39 w 151"/>
                  <a:gd name="T11" fmla="*/ 65 h 143"/>
                  <a:gd name="T12" fmla="*/ 0 w 151"/>
                  <a:gd name="T13" fmla="*/ 104 h 143"/>
                  <a:gd name="T14" fmla="*/ 39 w 151"/>
                  <a:gd name="T15" fmla="*/ 143 h 143"/>
                  <a:gd name="T16" fmla="*/ 78 w 151"/>
                  <a:gd name="T17" fmla="*/ 104 h 143"/>
                  <a:gd name="T18" fmla="*/ 73 w 151"/>
                  <a:gd name="T19" fmla="*/ 85 h 143"/>
                  <a:gd name="T20" fmla="*/ 145 w 151"/>
                  <a:gd name="T21" fmla="*/ 22 h 143"/>
                  <a:gd name="T22" fmla="*/ 39 w 151"/>
                  <a:gd name="T23" fmla="*/ 127 h 143"/>
                  <a:gd name="T24" fmla="*/ 16 w 151"/>
                  <a:gd name="T25" fmla="*/ 104 h 143"/>
                  <a:gd name="T26" fmla="*/ 39 w 151"/>
                  <a:gd name="T27" fmla="*/ 81 h 143"/>
                  <a:gd name="T28" fmla="*/ 62 w 151"/>
                  <a:gd name="T29" fmla="*/ 104 h 143"/>
                  <a:gd name="T30" fmla="*/ 39 w 151"/>
                  <a:gd name="T31" fmla="*/ 127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1" h="143">
                    <a:moveTo>
                      <a:pt x="145" y="22"/>
                    </a:moveTo>
                    <a:cubicBezTo>
                      <a:pt x="150" y="18"/>
                      <a:pt x="151" y="11"/>
                      <a:pt x="146" y="6"/>
                    </a:cubicBezTo>
                    <a:cubicBezTo>
                      <a:pt x="142" y="1"/>
                      <a:pt x="135" y="0"/>
                      <a:pt x="130" y="4"/>
                    </a:cubicBezTo>
                    <a:cubicBezTo>
                      <a:pt x="57" y="68"/>
                      <a:pt x="57" y="68"/>
                      <a:pt x="57" y="68"/>
                    </a:cubicBezTo>
                    <a:cubicBezTo>
                      <a:pt x="57" y="68"/>
                      <a:pt x="56" y="68"/>
                      <a:pt x="56" y="69"/>
                    </a:cubicBezTo>
                    <a:cubicBezTo>
                      <a:pt x="51" y="66"/>
                      <a:pt x="45" y="65"/>
                      <a:pt x="39" y="65"/>
                    </a:cubicBezTo>
                    <a:cubicBezTo>
                      <a:pt x="17" y="65"/>
                      <a:pt x="0" y="82"/>
                      <a:pt x="0" y="104"/>
                    </a:cubicBezTo>
                    <a:cubicBezTo>
                      <a:pt x="0" y="126"/>
                      <a:pt x="17" y="143"/>
                      <a:pt x="39" y="143"/>
                    </a:cubicBezTo>
                    <a:cubicBezTo>
                      <a:pt x="61" y="143"/>
                      <a:pt x="78" y="126"/>
                      <a:pt x="78" y="104"/>
                    </a:cubicBezTo>
                    <a:cubicBezTo>
                      <a:pt x="78" y="97"/>
                      <a:pt x="76" y="90"/>
                      <a:pt x="73" y="85"/>
                    </a:cubicBezTo>
                    <a:lnTo>
                      <a:pt x="145" y="22"/>
                    </a:lnTo>
                    <a:close/>
                    <a:moveTo>
                      <a:pt x="39" y="127"/>
                    </a:moveTo>
                    <a:cubicBezTo>
                      <a:pt x="26" y="127"/>
                      <a:pt x="16" y="117"/>
                      <a:pt x="16" y="104"/>
                    </a:cubicBezTo>
                    <a:cubicBezTo>
                      <a:pt x="16" y="91"/>
                      <a:pt x="26" y="81"/>
                      <a:pt x="39" y="81"/>
                    </a:cubicBezTo>
                    <a:cubicBezTo>
                      <a:pt x="52" y="81"/>
                      <a:pt x="62" y="91"/>
                      <a:pt x="62" y="104"/>
                    </a:cubicBezTo>
                    <a:cubicBezTo>
                      <a:pt x="62" y="117"/>
                      <a:pt x="52" y="127"/>
                      <a:pt x="39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F103E1C0-C346-4D91-8347-04E2532F4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0" y="2084"/>
                <a:ext cx="93" cy="82"/>
              </a:xfrm>
              <a:custGeom>
                <a:avLst/>
                <a:gdLst>
                  <a:gd name="T0" fmla="*/ 0 w 39"/>
                  <a:gd name="T1" fmla="*/ 24 h 34"/>
                  <a:gd name="T2" fmla="*/ 31 w 39"/>
                  <a:gd name="T3" fmla="*/ 34 h 34"/>
                  <a:gd name="T4" fmla="*/ 39 w 39"/>
                  <a:gd name="T5" fmla="*/ 16 h 34"/>
                  <a:gd name="T6" fmla="*/ 11 w 39"/>
                  <a:gd name="T7" fmla="*/ 0 h 34"/>
                  <a:gd name="T8" fmla="*/ 0 w 39"/>
                  <a:gd name="T9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4">
                    <a:moveTo>
                      <a:pt x="0" y="24"/>
                    </a:move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28"/>
                      <a:pt x="36" y="22"/>
                      <a:pt x="39" y="16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7" y="7"/>
                      <a:pt x="3" y="16"/>
                      <a:pt x="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B05BD630-2243-4F15-9B0B-3A0C3C38B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1" y="1976"/>
                <a:ext cx="91" cy="96"/>
              </a:xfrm>
              <a:custGeom>
                <a:avLst/>
                <a:gdLst>
                  <a:gd name="T0" fmla="*/ 0 w 38"/>
                  <a:gd name="T1" fmla="*/ 16 h 40"/>
                  <a:gd name="T2" fmla="*/ 22 w 38"/>
                  <a:gd name="T3" fmla="*/ 40 h 40"/>
                  <a:gd name="T4" fmla="*/ 38 w 38"/>
                  <a:gd name="T5" fmla="*/ 28 h 40"/>
                  <a:gd name="T6" fmla="*/ 22 w 38"/>
                  <a:gd name="T7" fmla="*/ 0 h 40"/>
                  <a:gd name="T8" fmla="*/ 0 w 38"/>
                  <a:gd name="T9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0">
                    <a:moveTo>
                      <a:pt x="0" y="16"/>
                    </a:moveTo>
                    <a:cubicBezTo>
                      <a:pt x="22" y="40"/>
                      <a:pt x="22" y="40"/>
                      <a:pt x="22" y="40"/>
                    </a:cubicBezTo>
                    <a:cubicBezTo>
                      <a:pt x="27" y="35"/>
                      <a:pt x="33" y="32"/>
                      <a:pt x="38" y="2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4" y="4"/>
                      <a:pt x="7" y="10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6479D0DF-1CB8-4C84-AC00-CA830BF7C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2286"/>
                <a:ext cx="91" cy="79"/>
              </a:xfrm>
              <a:custGeom>
                <a:avLst/>
                <a:gdLst>
                  <a:gd name="T0" fmla="*/ 0 w 38"/>
                  <a:gd name="T1" fmla="*/ 9 h 33"/>
                  <a:gd name="T2" fmla="*/ 9 w 38"/>
                  <a:gd name="T3" fmla="*/ 33 h 33"/>
                  <a:gd name="T4" fmla="*/ 38 w 38"/>
                  <a:gd name="T5" fmla="*/ 18 h 33"/>
                  <a:gd name="T6" fmla="*/ 31 w 38"/>
                  <a:gd name="T7" fmla="*/ 0 h 33"/>
                  <a:gd name="T8" fmla="*/ 0 w 38"/>
                  <a:gd name="T9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3">
                    <a:moveTo>
                      <a:pt x="0" y="9"/>
                    </a:moveTo>
                    <a:cubicBezTo>
                      <a:pt x="2" y="17"/>
                      <a:pt x="5" y="26"/>
                      <a:pt x="9" y="33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5" y="13"/>
                      <a:pt x="33" y="6"/>
                      <a:pt x="31" y="0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9">
                <a:extLst>
                  <a:ext uri="{FF2B5EF4-FFF2-40B4-BE49-F238E27FC236}">
                    <a16:creationId xmlns:a16="http://schemas.microsoft.com/office/drawing/2014/main" id="{18A9C65B-D94D-4FFB-8743-AAF41E058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2154"/>
                <a:ext cx="83" cy="67"/>
              </a:xfrm>
              <a:custGeom>
                <a:avLst/>
                <a:gdLst>
                  <a:gd name="T0" fmla="*/ 35 w 35"/>
                  <a:gd name="T1" fmla="*/ 9 h 28"/>
                  <a:gd name="T2" fmla="*/ 4 w 35"/>
                  <a:gd name="T3" fmla="*/ 0 h 28"/>
                  <a:gd name="T4" fmla="*/ 0 w 35"/>
                  <a:gd name="T5" fmla="*/ 27 h 28"/>
                  <a:gd name="T6" fmla="*/ 32 w 35"/>
                  <a:gd name="T7" fmla="*/ 28 h 28"/>
                  <a:gd name="T8" fmla="*/ 35 w 35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35" y="9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9"/>
                      <a:pt x="0" y="18"/>
                      <a:pt x="0" y="27"/>
                    </a:cubicBezTo>
                    <a:cubicBezTo>
                      <a:pt x="32" y="28"/>
                      <a:pt x="32" y="28"/>
                      <a:pt x="32" y="28"/>
                    </a:cubicBezTo>
                    <a:cubicBezTo>
                      <a:pt x="33" y="21"/>
                      <a:pt x="34" y="15"/>
                      <a:pt x="3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BF5E8519-E5B5-4A1E-B059-B7E2D7600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" y="2231"/>
                <a:ext cx="81" cy="62"/>
              </a:xfrm>
              <a:custGeom>
                <a:avLst/>
                <a:gdLst>
                  <a:gd name="T0" fmla="*/ 32 w 34"/>
                  <a:gd name="T1" fmla="*/ 0 h 26"/>
                  <a:gd name="T2" fmla="*/ 32 w 34"/>
                  <a:gd name="T3" fmla="*/ 0 h 26"/>
                  <a:gd name="T4" fmla="*/ 0 w 34"/>
                  <a:gd name="T5" fmla="*/ 0 h 26"/>
                  <a:gd name="T6" fmla="*/ 2 w 34"/>
                  <a:gd name="T7" fmla="*/ 26 h 26"/>
                  <a:gd name="T8" fmla="*/ 34 w 34"/>
                  <a:gd name="T9" fmla="*/ 19 h 26"/>
                  <a:gd name="T10" fmla="*/ 32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32" y="0"/>
                    </a:move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1" y="18"/>
                      <a:pt x="2" y="26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3" y="13"/>
                      <a:pt x="32" y="7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11">
                <a:extLst>
                  <a:ext uri="{FF2B5EF4-FFF2-40B4-BE49-F238E27FC236}">
                    <a16:creationId xmlns:a16="http://schemas.microsoft.com/office/drawing/2014/main" id="{23B49B3E-0F38-45C6-8C42-0FD58224C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" y="2096"/>
                <a:ext cx="91" cy="80"/>
              </a:xfrm>
              <a:custGeom>
                <a:avLst/>
                <a:gdLst>
                  <a:gd name="T0" fmla="*/ 0 w 38"/>
                  <a:gd name="T1" fmla="*/ 15 h 33"/>
                  <a:gd name="T2" fmla="*/ 7 w 38"/>
                  <a:gd name="T3" fmla="*/ 33 h 33"/>
                  <a:gd name="T4" fmla="*/ 38 w 38"/>
                  <a:gd name="T5" fmla="*/ 24 h 33"/>
                  <a:gd name="T6" fmla="*/ 29 w 38"/>
                  <a:gd name="T7" fmla="*/ 0 h 33"/>
                  <a:gd name="T8" fmla="*/ 0 w 38"/>
                  <a:gd name="T9" fmla="*/ 1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3">
                    <a:moveTo>
                      <a:pt x="0" y="15"/>
                    </a:moveTo>
                    <a:cubicBezTo>
                      <a:pt x="3" y="20"/>
                      <a:pt x="5" y="27"/>
                      <a:pt x="7" y="33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6" y="16"/>
                      <a:pt x="33" y="7"/>
                      <a:pt x="29" y="0"/>
                    </a:cubicBez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BEFCB5E6-B6B4-4052-88AC-78CC11CB0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6" y="1947"/>
                <a:ext cx="79" cy="92"/>
              </a:xfrm>
              <a:custGeom>
                <a:avLst/>
                <a:gdLst>
                  <a:gd name="T0" fmla="*/ 24 w 33"/>
                  <a:gd name="T1" fmla="*/ 0 h 38"/>
                  <a:gd name="T2" fmla="*/ 0 w 33"/>
                  <a:gd name="T3" fmla="*/ 9 h 38"/>
                  <a:gd name="T4" fmla="*/ 15 w 33"/>
                  <a:gd name="T5" fmla="*/ 38 h 38"/>
                  <a:gd name="T6" fmla="*/ 33 w 33"/>
                  <a:gd name="T7" fmla="*/ 31 h 38"/>
                  <a:gd name="T8" fmla="*/ 24 w 33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8">
                    <a:moveTo>
                      <a:pt x="24" y="0"/>
                    </a:moveTo>
                    <a:cubicBezTo>
                      <a:pt x="16" y="2"/>
                      <a:pt x="7" y="5"/>
                      <a:pt x="0" y="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20" y="35"/>
                      <a:pt x="27" y="33"/>
                      <a:pt x="33" y="31"/>
                    </a:cubicBezTo>
                    <a:lnTo>
                      <a:pt x="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13">
                <a:extLst>
                  <a:ext uri="{FF2B5EF4-FFF2-40B4-BE49-F238E27FC236}">
                    <a16:creationId xmlns:a16="http://schemas.microsoft.com/office/drawing/2014/main" id="{ED90A522-9CEC-42AA-A277-7FA695511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" y="2022"/>
                <a:ext cx="96" cy="94"/>
              </a:xfrm>
              <a:custGeom>
                <a:avLst/>
                <a:gdLst>
                  <a:gd name="T0" fmla="*/ 0 w 40"/>
                  <a:gd name="T1" fmla="*/ 21 h 39"/>
                  <a:gd name="T2" fmla="*/ 27 w 40"/>
                  <a:gd name="T3" fmla="*/ 39 h 39"/>
                  <a:gd name="T4" fmla="*/ 40 w 40"/>
                  <a:gd name="T5" fmla="*/ 24 h 39"/>
                  <a:gd name="T6" fmla="*/ 17 w 40"/>
                  <a:gd name="T7" fmla="*/ 0 h 39"/>
                  <a:gd name="T8" fmla="*/ 0 w 40"/>
                  <a:gd name="T9" fmla="*/ 2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9">
                    <a:moveTo>
                      <a:pt x="0" y="21"/>
                    </a:moveTo>
                    <a:cubicBezTo>
                      <a:pt x="27" y="39"/>
                      <a:pt x="27" y="39"/>
                      <a:pt x="27" y="39"/>
                    </a:cubicBezTo>
                    <a:cubicBezTo>
                      <a:pt x="31" y="33"/>
                      <a:pt x="35" y="28"/>
                      <a:pt x="40" y="2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0" y="7"/>
                      <a:pt x="5" y="14"/>
                      <a:pt x="0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14">
                <a:extLst>
                  <a:ext uri="{FF2B5EF4-FFF2-40B4-BE49-F238E27FC236}">
                    <a16:creationId xmlns:a16="http://schemas.microsoft.com/office/drawing/2014/main" id="{1A289B70-2926-416C-83E8-3200C37AF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2241"/>
                <a:ext cx="84" cy="67"/>
              </a:xfrm>
              <a:custGeom>
                <a:avLst/>
                <a:gdLst>
                  <a:gd name="T0" fmla="*/ 0 w 35"/>
                  <a:gd name="T1" fmla="*/ 20 h 28"/>
                  <a:gd name="T2" fmla="*/ 31 w 35"/>
                  <a:gd name="T3" fmla="*/ 28 h 28"/>
                  <a:gd name="T4" fmla="*/ 35 w 35"/>
                  <a:gd name="T5" fmla="*/ 2 h 28"/>
                  <a:gd name="T6" fmla="*/ 3 w 35"/>
                  <a:gd name="T7" fmla="*/ 0 h 28"/>
                  <a:gd name="T8" fmla="*/ 0 w 35"/>
                  <a:gd name="T9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8">
                    <a:moveTo>
                      <a:pt x="0" y="20"/>
                    </a:moveTo>
                    <a:cubicBezTo>
                      <a:pt x="31" y="28"/>
                      <a:pt x="31" y="28"/>
                      <a:pt x="31" y="28"/>
                    </a:cubicBezTo>
                    <a:cubicBezTo>
                      <a:pt x="34" y="20"/>
                      <a:pt x="35" y="11"/>
                      <a:pt x="35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7"/>
                      <a:pt x="1" y="13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15">
                <a:extLst>
                  <a:ext uri="{FF2B5EF4-FFF2-40B4-BE49-F238E27FC236}">
                    <a16:creationId xmlns:a16="http://schemas.microsoft.com/office/drawing/2014/main" id="{13F9770C-FAE4-4C01-8052-078B61AFF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7" y="2296"/>
                <a:ext cx="94" cy="84"/>
              </a:xfrm>
              <a:custGeom>
                <a:avLst/>
                <a:gdLst>
                  <a:gd name="T0" fmla="*/ 0 w 39"/>
                  <a:gd name="T1" fmla="*/ 18 h 35"/>
                  <a:gd name="T2" fmla="*/ 28 w 39"/>
                  <a:gd name="T3" fmla="*/ 35 h 35"/>
                  <a:gd name="T4" fmla="*/ 39 w 39"/>
                  <a:gd name="T5" fmla="*/ 10 h 35"/>
                  <a:gd name="T6" fmla="*/ 8 w 39"/>
                  <a:gd name="T7" fmla="*/ 0 h 35"/>
                  <a:gd name="T8" fmla="*/ 0 w 39"/>
                  <a:gd name="T9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5">
                    <a:moveTo>
                      <a:pt x="0" y="18"/>
                    </a:moveTo>
                    <a:cubicBezTo>
                      <a:pt x="28" y="35"/>
                      <a:pt x="28" y="35"/>
                      <a:pt x="28" y="35"/>
                    </a:cubicBezTo>
                    <a:cubicBezTo>
                      <a:pt x="32" y="27"/>
                      <a:pt x="36" y="19"/>
                      <a:pt x="39" y="1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7"/>
                      <a:pt x="3" y="13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16">
                <a:extLst>
                  <a:ext uri="{FF2B5EF4-FFF2-40B4-BE49-F238E27FC236}">
                    <a16:creationId xmlns:a16="http://schemas.microsoft.com/office/drawing/2014/main" id="{9842B623-81C8-4A6A-8479-D009DAE86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1" y="2168"/>
                <a:ext cx="82" cy="65"/>
              </a:xfrm>
              <a:custGeom>
                <a:avLst/>
                <a:gdLst>
                  <a:gd name="T0" fmla="*/ 32 w 34"/>
                  <a:gd name="T1" fmla="*/ 0 h 27"/>
                  <a:gd name="T2" fmla="*/ 0 w 34"/>
                  <a:gd name="T3" fmla="*/ 7 h 27"/>
                  <a:gd name="T4" fmla="*/ 2 w 34"/>
                  <a:gd name="T5" fmla="*/ 26 h 27"/>
                  <a:gd name="T6" fmla="*/ 2 w 34"/>
                  <a:gd name="T7" fmla="*/ 27 h 27"/>
                  <a:gd name="T8" fmla="*/ 34 w 34"/>
                  <a:gd name="T9" fmla="*/ 27 h 27"/>
                  <a:gd name="T10" fmla="*/ 34 w 34"/>
                  <a:gd name="T11" fmla="*/ 26 h 27"/>
                  <a:gd name="T12" fmla="*/ 32 w 34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7">
                    <a:moveTo>
                      <a:pt x="32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1" y="13"/>
                      <a:pt x="2" y="20"/>
                      <a:pt x="2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17"/>
                      <a:pt x="33" y="8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17">
                <a:extLst>
                  <a:ext uri="{FF2B5EF4-FFF2-40B4-BE49-F238E27FC236}">
                    <a16:creationId xmlns:a16="http://schemas.microsoft.com/office/drawing/2014/main" id="{2935D6E8-233E-4056-A347-4F224CCDB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0" y="1938"/>
                <a:ext cx="67" cy="84"/>
              </a:xfrm>
              <a:custGeom>
                <a:avLst/>
                <a:gdLst>
                  <a:gd name="T0" fmla="*/ 28 w 28"/>
                  <a:gd name="T1" fmla="*/ 4 h 35"/>
                  <a:gd name="T2" fmla="*/ 1 w 28"/>
                  <a:gd name="T3" fmla="*/ 0 h 35"/>
                  <a:gd name="T4" fmla="*/ 0 w 28"/>
                  <a:gd name="T5" fmla="*/ 32 h 35"/>
                  <a:gd name="T6" fmla="*/ 19 w 28"/>
                  <a:gd name="T7" fmla="*/ 35 h 35"/>
                  <a:gd name="T8" fmla="*/ 28 w 28"/>
                  <a:gd name="T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5">
                    <a:moveTo>
                      <a:pt x="28" y="4"/>
                    </a:moveTo>
                    <a:cubicBezTo>
                      <a:pt x="19" y="2"/>
                      <a:pt x="10" y="0"/>
                      <a:pt x="1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7" y="33"/>
                      <a:pt x="13" y="34"/>
                      <a:pt x="19" y="35"/>
                    </a:cubicBezTo>
                    <a:lnTo>
                      <a:pt x="28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18">
                <a:extLst>
                  <a:ext uri="{FF2B5EF4-FFF2-40B4-BE49-F238E27FC236}">
                    <a16:creationId xmlns:a16="http://schemas.microsoft.com/office/drawing/2014/main" id="{4F4EEFA3-AFAD-4D51-8777-30746404B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8" y="1938"/>
                <a:ext cx="62" cy="81"/>
              </a:xfrm>
              <a:custGeom>
                <a:avLst/>
                <a:gdLst>
                  <a:gd name="T0" fmla="*/ 26 w 26"/>
                  <a:gd name="T1" fmla="*/ 32 h 34"/>
                  <a:gd name="T2" fmla="*/ 26 w 26"/>
                  <a:gd name="T3" fmla="*/ 32 h 34"/>
                  <a:gd name="T4" fmla="*/ 26 w 26"/>
                  <a:gd name="T5" fmla="*/ 0 h 34"/>
                  <a:gd name="T6" fmla="*/ 0 w 26"/>
                  <a:gd name="T7" fmla="*/ 3 h 34"/>
                  <a:gd name="T8" fmla="*/ 7 w 26"/>
                  <a:gd name="T9" fmla="*/ 34 h 34"/>
                  <a:gd name="T10" fmla="*/ 26 w 26"/>
                  <a:gd name="T11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34">
                    <a:moveTo>
                      <a:pt x="26" y="32"/>
                    </a:move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7" y="0"/>
                      <a:pt x="8" y="1"/>
                      <a:pt x="0" y="3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3" y="33"/>
                      <a:pt x="19" y="32"/>
                      <a:pt x="2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id="{B9BF7B9A-9CE6-4C61-8500-E1C67093D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5" y="1950"/>
                <a:ext cx="81" cy="93"/>
              </a:xfrm>
              <a:custGeom>
                <a:avLst/>
                <a:gdLst>
                  <a:gd name="T0" fmla="*/ 18 w 34"/>
                  <a:gd name="T1" fmla="*/ 39 h 39"/>
                  <a:gd name="T2" fmla="*/ 34 w 34"/>
                  <a:gd name="T3" fmla="*/ 11 h 39"/>
                  <a:gd name="T4" fmla="*/ 10 w 34"/>
                  <a:gd name="T5" fmla="*/ 0 h 39"/>
                  <a:gd name="T6" fmla="*/ 0 w 34"/>
                  <a:gd name="T7" fmla="*/ 31 h 39"/>
                  <a:gd name="T8" fmla="*/ 18 w 34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9">
                    <a:moveTo>
                      <a:pt x="18" y="39"/>
                    </a:moveTo>
                    <a:cubicBezTo>
                      <a:pt x="34" y="11"/>
                      <a:pt x="34" y="11"/>
                      <a:pt x="34" y="11"/>
                    </a:cubicBezTo>
                    <a:cubicBezTo>
                      <a:pt x="27" y="7"/>
                      <a:pt x="18" y="3"/>
                      <a:pt x="1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6" y="33"/>
                      <a:pt x="12" y="36"/>
                      <a:pt x="18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114" name="TextBox 17">
              <a:extLst>
                <a:ext uri="{FF2B5EF4-FFF2-40B4-BE49-F238E27FC236}">
                  <a16:creationId xmlns:a16="http://schemas.microsoft.com/office/drawing/2014/main" id="{EEB4CF59-4492-4E11-941D-8F7A71E486BF}"/>
                </a:ext>
              </a:extLst>
            </p:cNvPr>
            <p:cNvSpPr txBox="1"/>
            <p:nvPr/>
          </p:nvSpPr>
          <p:spPr>
            <a:xfrm>
              <a:off x="3422460" y="2648328"/>
              <a:ext cx="864339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1Tbps</a:t>
              </a:r>
              <a:endPara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63" name="Group 22">
            <a:extLst>
              <a:ext uri="{FF2B5EF4-FFF2-40B4-BE49-F238E27FC236}">
                <a16:creationId xmlns:a16="http://schemas.microsoft.com/office/drawing/2014/main" id="{72B64677-95D7-4960-87BC-A5EC27C2369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86043" y="2342049"/>
            <a:ext cx="650726" cy="590193"/>
            <a:chOff x="2818" y="1886"/>
            <a:chExt cx="602" cy="546"/>
          </a:xfrm>
          <a:solidFill>
            <a:srgbClr val="1C64B4"/>
          </a:solidFill>
        </p:grpSpPr>
        <p:sp>
          <p:nvSpPr>
            <p:cNvPr id="101" name="Freeform 23">
              <a:extLst>
                <a:ext uri="{FF2B5EF4-FFF2-40B4-BE49-F238E27FC236}">
                  <a16:creationId xmlns:a16="http://schemas.microsoft.com/office/drawing/2014/main" id="{22735893-DA89-411F-B562-911F9A6C5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" y="1932"/>
              <a:ext cx="156" cy="62"/>
            </a:xfrm>
            <a:custGeom>
              <a:avLst/>
              <a:gdLst>
                <a:gd name="T0" fmla="*/ 59 w 65"/>
                <a:gd name="T1" fmla="*/ 25 h 26"/>
                <a:gd name="T2" fmla="*/ 63 w 65"/>
                <a:gd name="T3" fmla="*/ 24 h 26"/>
                <a:gd name="T4" fmla="*/ 63 w 65"/>
                <a:gd name="T5" fmla="*/ 16 h 26"/>
                <a:gd name="T6" fmla="*/ 2 w 65"/>
                <a:gd name="T7" fmla="*/ 16 h 26"/>
                <a:gd name="T8" fmla="*/ 2 w 65"/>
                <a:gd name="T9" fmla="*/ 24 h 26"/>
                <a:gd name="T10" fmla="*/ 10 w 65"/>
                <a:gd name="T11" fmla="*/ 24 h 26"/>
                <a:gd name="T12" fmla="*/ 55 w 65"/>
                <a:gd name="T13" fmla="*/ 24 h 26"/>
                <a:gd name="T14" fmla="*/ 59 w 65"/>
                <a:gd name="T1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26">
                  <a:moveTo>
                    <a:pt x="59" y="25"/>
                  </a:moveTo>
                  <a:cubicBezTo>
                    <a:pt x="60" y="25"/>
                    <a:pt x="62" y="25"/>
                    <a:pt x="63" y="24"/>
                  </a:cubicBezTo>
                  <a:cubicBezTo>
                    <a:pt x="65" y="22"/>
                    <a:pt x="65" y="19"/>
                    <a:pt x="63" y="16"/>
                  </a:cubicBezTo>
                  <a:cubicBezTo>
                    <a:pt x="46" y="0"/>
                    <a:pt x="19" y="0"/>
                    <a:pt x="2" y="16"/>
                  </a:cubicBezTo>
                  <a:cubicBezTo>
                    <a:pt x="0" y="19"/>
                    <a:pt x="0" y="22"/>
                    <a:pt x="2" y="24"/>
                  </a:cubicBezTo>
                  <a:cubicBezTo>
                    <a:pt x="4" y="26"/>
                    <a:pt x="8" y="26"/>
                    <a:pt x="10" y="24"/>
                  </a:cubicBezTo>
                  <a:cubicBezTo>
                    <a:pt x="22" y="11"/>
                    <a:pt x="43" y="11"/>
                    <a:pt x="55" y="24"/>
                  </a:cubicBezTo>
                  <a:cubicBezTo>
                    <a:pt x="56" y="25"/>
                    <a:pt x="58" y="25"/>
                    <a:pt x="5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" name="Freeform 24">
              <a:extLst>
                <a:ext uri="{FF2B5EF4-FFF2-40B4-BE49-F238E27FC236}">
                  <a16:creationId xmlns:a16="http://schemas.microsoft.com/office/drawing/2014/main" id="{B1DB8B21-950C-4C62-9C8D-9173036E3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7" y="1987"/>
              <a:ext cx="84" cy="43"/>
            </a:xfrm>
            <a:custGeom>
              <a:avLst/>
              <a:gdLst>
                <a:gd name="T0" fmla="*/ 2 w 35"/>
                <a:gd name="T1" fmla="*/ 9 h 18"/>
                <a:gd name="T2" fmla="*/ 2 w 35"/>
                <a:gd name="T3" fmla="*/ 16 h 18"/>
                <a:gd name="T4" fmla="*/ 10 w 35"/>
                <a:gd name="T5" fmla="*/ 16 h 18"/>
                <a:gd name="T6" fmla="*/ 25 w 35"/>
                <a:gd name="T7" fmla="*/ 16 h 18"/>
                <a:gd name="T8" fmla="*/ 29 w 35"/>
                <a:gd name="T9" fmla="*/ 18 h 18"/>
                <a:gd name="T10" fmla="*/ 33 w 35"/>
                <a:gd name="T11" fmla="*/ 16 h 18"/>
                <a:gd name="T12" fmla="*/ 33 w 35"/>
                <a:gd name="T13" fmla="*/ 9 h 18"/>
                <a:gd name="T14" fmla="*/ 2 w 35"/>
                <a:gd name="T15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18">
                  <a:moveTo>
                    <a:pt x="2" y="9"/>
                  </a:moveTo>
                  <a:cubicBezTo>
                    <a:pt x="0" y="11"/>
                    <a:pt x="0" y="14"/>
                    <a:pt x="2" y="16"/>
                  </a:cubicBezTo>
                  <a:cubicBezTo>
                    <a:pt x="4" y="18"/>
                    <a:pt x="8" y="18"/>
                    <a:pt x="10" y="16"/>
                  </a:cubicBezTo>
                  <a:cubicBezTo>
                    <a:pt x="14" y="12"/>
                    <a:pt x="21" y="12"/>
                    <a:pt x="25" y="16"/>
                  </a:cubicBezTo>
                  <a:cubicBezTo>
                    <a:pt x="26" y="17"/>
                    <a:pt x="28" y="18"/>
                    <a:pt x="29" y="18"/>
                  </a:cubicBezTo>
                  <a:cubicBezTo>
                    <a:pt x="30" y="18"/>
                    <a:pt x="32" y="17"/>
                    <a:pt x="33" y="16"/>
                  </a:cubicBezTo>
                  <a:cubicBezTo>
                    <a:pt x="35" y="14"/>
                    <a:pt x="35" y="11"/>
                    <a:pt x="33" y="9"/>
                  </a:cubicBezTo>
                  <a:cubicBezTo>
                    <a:pt x="24" y="0"/>
                    <a:pt x="11" y="0"/>
                    <a:pt x="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3" name="Freeform 25">
              <a:extLst>
                <a:ext uri="{FF2B5EF4-FFF2-40B4-BE49-F238E27FC236}">
                  <a16:creationId xmlns:a16="http://schemas.microsoft.com/office/drawing/2014/main" id="{B3E73835-788B-4314-A6C4-80A8214B6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3" y="1886"/>
              <a:ext cx="232" cy="70"/>
            </a:xfrm>
            <a:custGeom>
              <a:avLst/>
              <a:gdLst>
                <a:gd name="T0" fmla="*/ 10 w 97"/>
                <a:gd name="T1" fmla="*/ 27 h 29"/>
                <a:gd name="T2" fmla="*/ 48 w 97"/>
                <a:gd name="T3" fmla="*/ 11 h 29"/>
                <a:gd name="T4" fmla="*/ 87 w 97"/>
                <a:gd name="T5" fmla="*/ 27 h 29"/>
                <a:gd name="T6" fmla="*/ 91 w 97"/>
                <a:gd name="T7" fmla="*/ 28 h 29"/>
                <a:gd name="T8" fmla="*/ 95 w 97"/>
                <a:gd name="T9" fmla="*/ 27 h 29"/>
                <a:gd name="T10" fmla="*/ 95 w 97"/>
                <a:gd name="T11" fmla="*/ 19 h 29"/>
                <a:gd name="T12" fmla="*/ 48 w 97"/>
                <a:gd name="T13" fmla="*/ 0 h 29"/>
                <a:gd name="T14" fmla="*/ 2 w 97"/>
                <a:gd name="T15" fmla="*/ 19 h 29"/>
                <a:gd name="T16" fmla="*/ 2 w 97"/>
                <a:gd name="T17" fmla="*/ 27 h 29"/>
                <a:gd name="T18" fmla="*/ 10 w 97"/>
                <a:gd name="T1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29">
                  <a:moveTo>
                    <a:pt x="10" y="27"/>
                  </a:moveTo>
                  <a:cubicBezTo>
                    <a:pt x="20" y="16"/>
                    <a:pt x="34" y="11"/>
                    <a:pt x="48" y="11"/>
                  </a:cubicBezTo>
                  <a:cubicBezTo>
                    <a:pt x="63" y="11"/>
                    <a:pt x="77" y="16"/>
                    <a:pt x="87" y="27"/>
                  </a:cubicBezTo>
                  <a:cubicBezTo>
                    <a:pt x="88" y="28"/>
                    <a:pt x="90" y="28"/>
                    <a:pt x="91" y="28"/>
                  </a:cubicBezTo>
                  <a:cubicBezTo>
                    <a:pt x="93" y="28"/>
                    <a:pt x="94" y="28"/>
                    <a:pt x="95" y="27"/>
                  </a:cubicBezTo>
                  <a:cubicBezTo>
                    <a:pt x="97" y="25"/>
                    <a:pt x="97" y="21"/>
                    <a:pt x="95" y="19"/>
                  </a:cubicBezTo>
                  <a:cubicBezTo>
                    <a:pt x="83" y="7"/>
                    <a:pt x="66" y="0"/>
                    <a:pt x="48" y="0"/>
                  </a:cubicBezTo>
                  <a:cubicBezTo>
                    <a:pt x="31" y="0"/>
                    <a:pt x="14" y="7"/>
                    <a:pt x="2" y="19"/>
                  </a:cubicBezTo>
                  <a:cubicBezTo>
                    <a:pt x="0" y="21"/>
                    <a:pt x="0" y="25"/>
                    <a:pt x="2" y="27"/>
                  </a:cubicBezTo>
                  <a:cubicBezTo>
                    <a:pt x="4" y="29"/>
                    <a:pt x="8" y="29"/>
                    <a:pt x="10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4" name="Freeform 26">
              <a:extLst>
                <a:ext uri="{FF2B5EF4-FFF2-40B4-BE49-F238E27FC236}">
                  <a16:creationId xmlns:a16="http://schemas.microsoft.com/office/drawing/2014/main" id="{E927D8F9-3744-4F33-B7AF-90E782F800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8" y="1987"/>
              <a:ext cx="602" cy="445"/>
            </a:xfrm>
            <a:custGeom>
              <a:avLst/>
              <a:gdLst>
                <a:gd name="T0" fmla="*/ 246 w 251"/>
                <a:gd name="T1" fmla="*/ 174 h 185"/>
                <a:gd name="T2" fmla="*/ 232 w 251"/>
                <a:gd name="T3" fmla="*/ 174 h 185"/>
                <a:gd name="T4" fmla="*/ 232 w 251"/>
                <a:gd name="T5" fmla="*/ 6 h 185"/>
                <a:gd name="T6" fmla="*/ 230 w 251"/>
                <a:gd name="T7" fmla="*/ 1 h 185"/>
                <a:gd name="T8" fmla="*/ 225 w 251"/>
                <a:gd name="T9" fmla="*/ 1 h 185"/>
                <a:gd name="T10" fmla="*/ 166 w 251"/>
                <a:gd name="T11" fmla="*/ 22 h 185"/>
                <a:gd name="T12" fmla="*/ 163 w 251"/>
                <a:gd name="T13" fmla="*/ 27 h 185"/>
                <a:gd name="T14" fmla="*/ 163 w 251"/>
                <a:gd name="T15" fmla="*/ 85 h 185"/>
                <a:gd name="T16" fmla="*/ 152 w 251"/>
                <a:gd name="T17" fmla="*/ 85 h 185"/>
                <a:gd name="T18" fmla="*/ 152 w 251"/>
                <a:gd name="T19" fmla="*/ 58 h 185"/>
                <a:gd name="T20" fmla="*/ 147 w 251"/>
                <a:gd name="T21" fmla="*/ 53 h 185"/>
                <a:gd name="T22" fmla="*/ 131 w 251"/>
                <a:gd name="T23" fmla="*/ 53 h 185"/>
                <a:gd name="T24" fmla="*/ 131 w 251"/>
                <a:gd name="T25" fmla="*/ 30 h 185"/>
                <a:gd name="T26" fmla="*/ 125 w 251"/>
                <a:gd name="T27" fmla="*/ 24 h 185"/>
                <a:gd name="T28" fmla="*/ 120 w 251"/>
                <a:gd name="T29" fmla="*/ 30 h 185"/>
                <a:gd name="T30" fmla="*/ 120 w 251"/>
                <a:gd name="T31" fmla="*/ 53 h 185"/>
                <a:gd name="T32" fmla="*/ 104 w 251"/>
                <a:gd name="T33" fmla="*/ 53 h 185"/>
                <a:gd name="T34" fmla="*/ 99 w 251"/>
                <a:gd name="T35" fmla="*/ 58 h 185"/>
                <a:gd name="T36" fmla="*/ 99 w 251"/>
                <a:gd name="T37" fmla="*/ 85 h 185"/>
                <a:gd name="T38" fmla="*/ 88 w 251"/>
                <a:gd name="T39" fmla="*/ 85 h 185"/>
                <a:gd name="T40" fmla="*/ 88 w 251"/>
                <a:gd name="T41" fmla="*/ 58 h 185"/>
                <a:gd name="T42" fmla="*/ 83 w 251"/>
                <a:gd name="T43" fmla="*/ 53 h 185"/>
                <a:gd name="T44" fmla="*/ 24 w 251"/>
                <a:gd name="T45" fmla="*/ 53 h 185"/>
                <a:gd name="T46" fmla="*/ 19 w 251"/>
                <a:gd name="T47" fmla="*/ 58 h 185"/>
                <a:gd name="T48" fmla="*/ 19 w 251"/>
                <a:gd name="T49" fmla="*/ 174 h 185"/>
                <a:gd name="T50" fmla="*/ 5 w 251"/>
                <a:gd name="T51" fmla="*/ 174 h 185"/>
                <a:gd name="T52" fmla="*/ 0 w 251"/>
                <a:gd name="T53" fmla="*/ 179 h 185"/>
                <a:gd name="T54" fmla="*/ 5 w 251"/>
                <a:gd name="T55" fmla="*/ 185 h 185"/>
                <a:gd name="T56" fmla="*/ 24 w 251"/>
                <a:gd name="T57" fmla="*/ 185 h 185"/>
                <a:gd name="T58" fmla="*/ 79 w 251"/>
                <a:gd name="T59" fmla="*/ 185 h 185"/>
                <a:gd name="T60" fmla="*/ 83 w 251"/>
                <a:gd name="T61" fmla="*/ 185 h 185"/>
                <a:gd name="T62" fmla="*/ 168 w 251"/>
                <a:gd name="T63" fmla="*/ 185 h 185"/>
                <a:gd name="T64" fmla="*/ 172 w 251"/>
                <a:gd name="T65" fmla="*/ 185 h 185"/>
                <a:gd name="T66" fmla="*/ 227 w 251"/>
                <a:gd name="T67" fmla="*/ 185 h 185"/>
                <a:gd name="T68" fmla="*/ 246 w 251"/>
                <a:gd name="T69" fmla="*/ 185 h 185"/>
                <a:gd name="T70" fmla="*/ 251 w 251"/>
                <a:gd name="T71" fmla="*/ 179 h 185"/>
                <a:gd name="T72" fmla="*/ 246 w 251"/>
                <a:gd name="T73" fmla="*/ 174 h 185"/>
                <a:gd name="T74" fmla="*/ 88 w 251"/>
                <a:gd name="T75" fmla="*/ 95 h 185"/>
                <a:gd name="T76" fmla="*/ 104 w 251"/>
                <a:gd name="T77" fmla="*/ 95 h 185"/>
                <a:gd name="T78" fmla="*/ 109 w 251"/>
                <a:gd name="T79" fmla="*/ 90 h 185"/>
                <a:gd name="T80" fmla="*/ 109 w 251"/>
                <a:gd name="T81" fmla="*/ 64 h 185"/>
                <a:gd name="T82" fmla="*/ 121 w 251"/>
                <a:gd name="T83" fmla="*/ 64 h 185"/>
                <a:gd name="T84" fmla="*/ 130 w 251"/>
                <a:gd name="T85" fmla="*/ 64 h 185"/>
                <a:gd name="T86" fmla="*/ 142 w 251"/>
                <a:gd name="T87" fmla="*/ 64 h 185"/>
                <a:gd name="T88" fmla="*/ 142 w 251"/>
                <a:gd name="T89" fmla="*/ 90 h 185"/>
                <a:gd name="T90" fmla="*/ 147 w 251"/>
                <a:gd name="T91" fmla="*/ 95 h 185"/>
                <a:gd name="T92" fmla="*/ 163 w 251"/>
                <a:gd name="T93" fmla="*/ 95 h 185"/>
                <a:gd name="T94" fmla="*/ 163 w 251"/>
                <a:gd name="T95" fmla="*/ 174 h 185"/>
                <a:gd name="T96" fmla="*/ 88 w 251"/>
                <a:gd name="T97" fmla="*/ 174 h 185"/>
                <a:gd name="T98" fmla="*/ 88 w 251"/>
                <a:gd name="T99" fmla="*/ 95 h 185"/>
                <a:gd name="T100" fmla="*/ 173 w 251"/>
                <a:gd name="T101" fmla="*/ 85 h 185"/>
                <a:gd name="T102" fmla="*/ 173 w 251"/>
                <a:gd name="T103" fmla="*/ 31 h 185"/>
                <a:gd name="T104" fmla="*/ 221 w 251"/>
                <a:gd name="T105" fmla="*/ 13 h 185"/>
                <a:gd name="T106" fmla="*/ 221 w 251"/>
                <a:gd name="T107" fmla="*/ 174 h 185"/>
                <a:gd name="T108" fmla="*/ 177 w 251"/>
                <a:gd name="T109" fmla="*/ 174 h 185"/>
                <a:gd name="T110" fmla="*/ 173 w 251"/>
                <a:gd name="T111" fmla="*/ 174 h 185"/>
                <a:gd name="T112" fmla="*/ 173 w 251"/>
                <a:gd name="T113" fmla="*/ 85 h 185"/>
                <a:gd name="T114" fmla="*/ 30 w 251"/>
                <a:gd name="T115" fmla="*/ 64 h 185"/>
                <a:gd name="T116" fmla="*/ 78 w 251"/>
                <a:gd name="T117" fmla="*/ 64 h 185"/>
                <a:gd name="T118" fmla="*/ 78 w 251"/>
                <a:gd name="T119" fmla="*/ 174 h 185"/>
                <a:gd name="T120" fmla="*/ 30 w 251"/>
                <a:gd name="T121" fmla="*/ 174 h 185"/>
                <a:gd name="T122" fmla="*/ 30 w 251"/>
                <a:gd name="T123" fmla="*/ 6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51" h="185">
                  <a:moveTo>
                    <a:pt x="246" y="174"/>
                  </a:moveTo>
                  <a:cubicBezTo>
                    <a:pt x="232" y="174"/>
                    <a:pt x="232" y="174"/>
                    <a:pt x="232" y="174"/>
                  </a:cubicBezTo>
                  <a:cubicBezTo>
                    <a:pt x="232" y="6"/>
                    <a:pt x="232" y="6"/>
                    <a:pt x="232" y="6"/>
                  </a:cubicBezTo>
                  <a:cubicBezTo>
                    <a:pt x="232" y="4"/>
                    <a:pt x="231" y="2"/>
                    <a:pt x="230" y="1"/>
                  </a:cubicBezTo>
                  <a:cubicBezTo>
                    <a:pt x="228" y="0"/>
                    <a:pt x="226" y="0"/>
                    <a:pt x="225" y="1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4" y="23"/>
                    <a:pt x="163" y="25"/>
                    <a:pt x="163" y="27"/>
                  </a:cubicBezTo>
                  <a:cubicBezTo>
                    <a:pt x="163" y="85"/>
                    <a:pt x="163" y="85"/>
                    <a:pt x="163" y="85"/>
                  </a:cubicBezTo>
                  <a:cubicBezTo>
                    <a:pt x="152" y="85"/>
                    <a:pt x="152" y="85"/>
                    <a:pt x="152" y="85"/>
                  </a:cubicBezTo>
                  <a:cubicBezTo>
                    <a:pt x="152" y="58"/>
                    <a:pt x="152" y="58"/>
                    <a:pt x="152" y="58"/>
                  </a:cubicBezTo>
                  <a:cubicBezTo>
                    <a:pt x="152" y="56"/>
                    <a:pt x="150" y="53"/>
                    <a:pt x="147" y="53"/>
                  </a:cubicBezTo>
                  <a:cubicBezTo>
                    <a:pt x="131" y="53"/>
                    <a:pt x="131" y="53"/>
                    <a:pt x="131" y="53"/>
                  </a:cubicBezTo>
                  <a:cubicBezTo>
                    <a:pt x="131" y="30"/>
                    <a:pt x="131" y="30"/>
                    <a:pt x="131" y="30"/>
                  </a:cubicBezTo>
                  <a:cubicBezTo>
                    <a:pt x="131" y="27"/>
                    <a:pt x="128" y="24"/>
                    <a:pt x="125" y="24"/>
                  </a:cubicBezTo>
                  <a:cubicBezTo>
                    <a:pt x="123" y="24"/>
                    <a:pt x="120" y="27"/>
                    <a:pt x="120" y="30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1" y="53"/>
                    <a:pt x="99" y="56"/>
                    <a:pt x="99" y="58"/>
                  </a:cubicBezTo>
                  <a:cubicBezTo>
                    <a:pt x="99" y="85"/>
                    <a:pt x="99" y="85"/>
                    <a:pt x="99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58"/>
                    <a:pt x="88" y="58"/>
                    <a:pt x="88" y="58"/>
                  </a:cubicBezTo>
                  <a:cubicBezTo>
                    <a:pt x="88" y="56"/>
                    <a:pt x="86" y="53"/>
                    <a:pt x="83" y="53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1" y="53"/>
                    <a:pt x="19" y="56"/>
                    <a:pt x="19" y="58"/>
                  </a:cubicBezTo>
                  <a:cubicBezTo>
                    <a:pt x="19" y="174"/>
                    <a:pt x="19" y="174"/>
                    <a:pt x="19" y="174"/>
                  </a:cubicBezTo>
                  <a:cubicBezTo>
                    <a:pt x="5" y="174"/>
                    <a:pt x="5" y="174"/>
                    <a:pt x="5" y="174"/>
                  </a:cubicBezTo>
                  <a:cubicBezTo>
                    <a:pt x="2" y="174"/>
                    <a:pt x="0" y="176"/>
                    <a:pt x="0" y="179"/>
                  </a:cubicBezTo>
                  <a:cubicBezTo>
                    <a:pt x="0" y="182"/>
                    <a:pt x="2" y="185"/>
                    <a:pt x="5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79" y="185"/>
                    <a:pt x="79" y="185"/>
                    <a:pt x="79" y="185"/>
                  </a:cubicBezTo>
                  <a:cubicBezTo>
                    <a:pt x="83" y="185"/>
                    <a:pt x="83" y="185"/>
                    <a:pt x="83" y="185"/>
                  </a:cubicBezTo>
                  <a:cubicBezTo>
                    <a:pt x="168" y="185"/>
                    <a:pt x="168" y="185"/>
                    <a:pt x="168" y="185"/>
                  </a:cubicBezTo>
                  <a:cubicBezTo>
                    <a:pt x="172" y="185"/>
                    <a:pt x="172" y="185"/>
                    <a:pt x="172" y="185"/>
                  </a:cubicBezTo>
                  <a:cubicBezTo>
                    <a:pt x="227" y="185"/>
                    <a:pt x="227" y="185"/>
                    <a:pt x="227" y="185"/>
                  </a:cubicBezTo>
                  <a:cubicBezTo>
                    <a:pt x="246" y="185"/>
                    <a:pt x="246" y="185"/>
                    <a:pt x="246" y="185"/>
                  </a:cubicBezTo>
                  <a:cubicBezTo>
                    <a:pt x="249" y="185"/>
                    <a:pt x="251" y="182"/>
                    <a:pt x="251" y="179"/>
                  </a:cubicBezTo>
                  <a:cubicBezTo>
                    <a:pt x="251" y="176"/>
                    <a:pt x="249" y="174"/>
                    <a:pt x="246" y="174"/>
                  </a:cubicBezTo>
                  <a:close/>
                  <a:moveTo>
                    <a:pt x="88" y="95"/>
                  </a:moveTo>
                  <a:cubicBezTo>
                    <a:pt x="104" y="95"/>
                    <a:pt x="104" y="95"/>
                    <a:pt x="104" y="95"/>
                  </a:cubicBezTo>
                  <a:cubicBezTo>
                    <a:pt x="107" y="95"/>
                    <a:pt x="109" y="93"/>
                    <a:pt x="109" y="90"/>
                  </a:cubicBezTo>
                  <a:cubicBezTo>
                    <a:pt x="109" y="64"/>
                    <a:pt x="109" y="64"/>
                    <a:pt x="109" y="64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142" y="64"/>
                    <a:pt x="142" y="64"/>
                    <a:pt x="142" y="64"/>
                  </a:cubicBezTo>
                  <a:cubicBezTo>
                    <a:pt x="142" y="90"/>
                    <a:pt x="142" y="90"/>
                    <a:pt x="142" y="90"/>
                  </a:cubicBezTo>
                  <a:cubicBezTo>
                    <a:pt x="142" y="93"/>
                    <a:pt x="144" y="95"/>
                    <a:pt x="147" y="95"/>
                  </a:cubicBezTo>
                  <a:cubicBezTo>
                    <a:pt x="163" y="95"/>
                    <a:pt x="163" y="95"/>
                    <a:pt x="163" y="95"/>
                  </a:cubicBezTo>
                  <a:cubicBezTo>
                    <a:pt x="163" y="174"/>
                    <a:pt x="163" y="174"/>
                    <a:pt x="163" y="174"/>
                  </a:cubicBezTo>
                  <a:cubicBezTo>
                    <a:pt x="88" y="174"/>
                    <a:pt x="88" y="174"/>
                    <a:pt x="88" y="174"/>
                  </a:cubicBezTo>
                  <a:lnTo>
                    <a:pt x="88" y="95"/>
                  </a:lnTo>
                  <a:close/>
                  <a:moveTo>
                    <a:pt x="173" y="85"/>
                  </a:moveTo>
                  <a:cubicBezTo>
                    <a:pt x="173" y="31"/>
                    <a:pt x="173" y="31"/>
                    <a:pt x="173" y="31"/>
                  </a:cubicBezTo>
                  <a:cubicBezTo>
                    <a:pt x="221" y="13"/>
                    <a:pt x="221" y="13"/>
                    <a:pt x="221" y="13"/>
                  </a:cubicBezTo>
                  <a:cubicBezTo>
                    <a:pt x="221" y="174"/>
                    <a:pt x="221" y="174"/>
                    <a:pt x="221" y="174"/>
                  </a:cubicBezTo>
                  <a:cubicBezTo>
                    <a:pt x="177" y="174"/>
                    <a:pt x="177" y="174"/>
                    <a:pt x="177" y="174"/>
                  </a:cubicBezTo>
                  <a:cubicBezTo>
                    <a:pt x="173" y="174"/>
                    <a:pt x="173" y="174"/>
                    <a:pt x="173" y="174"/>
                  </a:cubicBezTo>
                  <a:lnTo>
                    <a:pt x="173" y="85"/>
                  </a:lnTo>
                  <a:close/>
                  <a:moveTo>
                    <a:pt x="30" y="64"/>
                  </a:moveTo>
                  <a:cubicBezTo>
                    <a:pt x="78" y="64"/>
                    <a:pt x="78" y="64"/>
                    <a:pt x="78" y="64"/>
                  </a:cubicBezTo>
                  <a:cubicBezTo>
                    <a:pt x="78" y="174"/>
                    <a:pt x="78" y="174"/>
                    <a:pt x="78" y="174"/>
                  </a:cubicBezTo>
                  <a:cubicBezTo>
                    <a:pt x="30" y="174"/>
                    <a:pt x="30" y="174"/>
                    <a:pt x="30" y="174"/>
                  </a:cubicBez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5" name="Rectangle 27">
              <a:extLst>
                <a:ext uri="{FF2B5EF4-FFF2-40B4-BE49-F238E27FC236}">
                  <a16:creationId xmlns:a16="http://schemas.microsoft.com/office/drawing/2014/main" id="{63BF3A59-206B-467F-888B-CA8964417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2167"/>
              <a:ext cx="65" cy="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Rectangle 28">
              <a:extLst>
                <a:ext uri="{FF2B5EF4-FFF2-40B4-BE49-F238E27FC236}">
                  <a16:creationId xmlns:a16="http://schemas.microsoft.com/office/drawing/2014/main" id="{0C5C6A84-39BD-490A-8166-4002B0F72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2220"/>
              <a:ext cx="65" cy="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7" name="Rectangle 29">
              <a:extLst>
                <a:ext uri="{FF2B5EF4-FFF2-40B4-BE49-F238E27FC236}">
                  <a16:creationId xmlns:a16="http://schemas.microsoft.com/office/drawing/2014/main" id="{0B6BCCA2-8801-489A-B80A-DC171A28A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2273"/>
              <a:ext cx="65" cy="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8" name="Rectangle 30">
              <a:extLst>
                <a:ext uri="{FF2B5EF4-FFF2-40B4-BE49-F238E27FC236}">
                  <a16:creationId xmlns:a16="http://schemas.microsoft.com/office/drawing/2014/main" id="{769EC181-DAF4-4043-A0EC-0D09F87BC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9" y="2078"/>
              <a:ext cx="65" cy="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9" name="Rectangle 31">
              <a:extLst>
                <a:ext uri="{FF2B5EF4-FFF2-40B4-BE49-F238E27FC236}">
                  <a16:creationId xmlns:a16="http://schemas.microsoft.com/office/drawing/2014/main" id="{57478A88-39AA-49A4-B368-F0147C1CF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9" y="2131"/>
              <a:ext cx="65" cy="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0" name="Rectangle 32">
              <a:extLst>
                <a:ext uri="{FF2B5EF4-FFF2-40B4-BE49-F238E27FC236}">
                  <a16:creationId xmlns:a16="http://schemas.microsoft.com/office/drawing/2014/main" id="{4242DF61-3539-466F-83E1-B705545BD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9" y="2186"/>
              <a:ext cx="65" cy="2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1" name="Rectangle 33">
              <a:extLst>
                <a:ext uri="{FF2B5EF4-FFF2-40B4-BE49-F238E27FC236}">
                  <a16:creationId xmlns:a16="http://schemas.microsoft.com/office/drawing/2014/main" id="{2FDD5D21-E236-4FD1-8FB7-B421629FA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9" y="2239"/>
              <a:ext cx="65" cy="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2" name="Rectangle 34">
              <a:extLst>
                <a:ext uri="{FF2B5EF4-FFF2-40B4-BE49-F238E27FC236}">
                  <a16:creationId xmlns:a16="http://schemas.microsoft.com/office/drawing/2014/main" id="{8A3B1229-4C05-4D2E-BCEA-4D58475732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3" y="2244"/>
              <a:ext cx="33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3" name="Rectangle 35">
              <a:extLst>
                <a:ext uri="{FF2B5EF4-FFF2-40B4-BE49-F238E27FC236}">
                  <a16:creationId xmlns:a16="http://schemas.microsoft.com/office/drawing/2014/main" id="{79799928-AA5D-422C-838C-F6B86B0FA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1" y="2244"/>
              <a:ext cx="33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5" name="Rectangle 36">
              <a:extLst>
                <a:ext uri="{FF2B5EF4-FFF2-40B4-BE49-F238E27FC236}">
                  <a16:creationId xmlns:a16="http://schemas.microsoft.com/office/drawing/2014/main" id="{F3E0B30E-4EE5-4E07-A919-6CC9A29DE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9" y="2244"/>
              <a:ext cx="33" cy="3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6" name="Rectangle 37">
              <a:extLst>
                <a:ext uri="{FF2B5EF4-FFF2-40B4-BE49-F238E27FC236}">
                  <a16:creationId xmlns:a16="http://schemas.microsoft.com/office/drawing/2014/main" id="{D61C3B4A-1E49-4C0F-A7FD-FC9D92515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3" y="2302"/>
              <a:ext cx="33" cy="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7" name="Rectangle 38">
              <a:extLst>
                <a:ext uri="{FF2B5EF4-FFF2-40B4-BE49-F238E27FC236}">
                  <a16:creationId xmlns:a16="http://schemas.microsoft.com/office/drawing/2014/main" id="{2F1E060B-A360-4078-80E2-0732E77B5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1" y="2302"/>
              <a:ext cx="33" cy="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8" name="Rectangle 39">
              <a:extLst>
                <a:ext uri="{FF2B5EF4-FFF2-40B4-BE49-F238E27FC236}">
                  <a16:creationId xmlns:a16="http://schemas.microsoft.com/office/drawing/2014/main" id="{E59F3AE3-FE35-4E5A-8A72-96BB96270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9" y="2302"/>
              <a:ext cx="33" cy="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20" name="Group 42">
            <a:extLst>
              <a:ext uri="{FF2B5EF4-FFF2-40B4-BE49-F238E27FC236}">
                <a16:creationId xmlns:a16="http://schemas.microsoft.com/office/drawing/2014/main" id="{15B4C8FE-6B3B-4069-8BD4-6F184B0F38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492980" y="2336970"/>
            <a:ext cx="557640" cy="606781"/>
            <a:chOff x="2860" y="1874"/>
            <a:chExt cx="522" cy="568"/>
          </a:xfrm>
          <a:solidFill>
            <a:srgbClr val="009FC6"/>
          </a:solidFill>
        </p:grpSpPr>
        <p:sp>
          <p:nvSpPr>
            <p:cNvPr id="122" name="Freeform 43">
              <a:extLst>
                <a:ext uri="{FF2B5EF4-FFF2-40B4-BE49-F238E27FC236}">
                  <a16:creationId xmlns:a16="http://schemas.microsoft.com/office/drawing/2014/main" id="{44BBFCB7-34B4-49C6-88B5-B9EAC1F00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2142"/>
              <a:ext cx="265" cy="300"/>
            </a:xfrm>
            <a:custGeom>
              <a:avLst/>
              <a:gdLst>
                <a:gd name="T0" fmla="*/ 110 w 110"/>
                <a:gd name="T1" fmla="*/ 7 h 125"/>
                <a:gd name="T2" fmla="*/ 110 w 110"/>
                <a:gd name="T3" fmla="*/ 6 h 125"/>
                <a:gd name="T4" fmla="*/ 105 w 110"/>
                <a:gd name="T5" fmla="*/ 0 h 125"/>
                <a:gd name="T6" fmla="*/ 99 w 110"/>
                <a:gd name="T7" fmla="*/ 6 h 125"/>
                <a:gd name="T8" fmla="*/ 99 w 110"/>
                <a:gd name="T9" fmla="*/ 7 h 125"/>
                <a:gd name="T10" fmla="*/ 20 w 110"/>
                <a:gd name="T11" fmla="*/ 102 h 125"/>
                <a:gd name="T12" fmla="*/ 21 w 110"/>
                <a:gd name="T13" fmla="*/ 101 h 125"/>
                <a:gd name="T14" fmla="*/ 21 w 110"/>
                <a:gd name="T15" fmla="*/ 93 h 125"/>
                <a:gd name="T16" fmla="*/ 13 w 110"/>
                <a:gd name="T17" fmla="*/ 94 h 125"/>
                <a:gd name="T18" fmla="*/ 3 w 110"/>
                <a:gd name="T19" fmla="*/ 104 h 125"/>
                <a:gd name="T20" fmla="*/ 0 w 110"/>
                <a:gd name="T21" fmla="*/ 108 h 125"/>
                <a:gd name="T22" fmla="*/ 1 w 110"/>
                <a:gd name="T23" fmla="*/ 111 h 125"/>
                <a:gd name="T24" fmla="*/ 2 w 110"/>
                <a:gd name="T25" fmla="*/ 112 h 125"/>
                <a:gd name="T26" fmla="*/ 13 w 110"/>
                <a:gd name="T27" fmla="*/ 123 h 125"/>
                <a:gd name="T28" fmla="*/ 17 w 110"/>
                <a:gd name="T29" fmla="*/ 125 h 125"/>
                <a:gd name="T30" fmla="*/ 21 w 110"/>
                <a:gd name="T31" fmla="*/ 123 h 125"/>
                <a:gd name="T32" fmla="*/ 21 w 110"/>
                <a:gd name="T33" fmla="*/ 116 h 125"/>
                <a:gd name="T34" fmla="*/ 18 w 110"/>
                <a:gd name="T35" fmla="*/ 113 h 125"/>
                <a:gd name="T36" fmla="*/ 110 w 110"/>
                <a:gd name="T37" fmla="*/ 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0" h="125">
                  <a:moveTo>
                    <a:pt x="110" y="7"/>
                  </a:moveTo>
                  <a:cubicBezTo>
                    <a:pt x="110" y="6"/>
                    <a:pt x="110" y="6"/>
                    <a:pt x="110" y="6"/>
                  </a:cubicBezTo>
                  <a:cubicBezTo>
                    <a:pt x="110" y="3"/>
                    <a:pt x="108" y="0"/>
                    <a:pt x="105" y="0"/>
                  </a:cubicBezTo>
                  <a:cubicBezTo>
                    <a:pt x="102" y="0"/>
                    <a:pt x="99" y="3"/>
                    <a:pt x="99" y="6"/>
                  </a:cubicBezTo>
                  <a:cubicBezTo>
                    <a:pt x="99" y="7"/>
                    <a:pt x="99" y="7"/>
                    <a:pt x="99" y="7"/>
                  </a:cubicBezTo>
                  <a:cubicBezTo>
                    <a:pt x="99" y="55"/>
                    <a:pt x="65" y="95"/>
                    <a:pt x="20" y="102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23" y="99"/>
                    <a:pt x="23" y="96"/>
                    <a:pt x="21" y="93"/>
                  </a:cubicBezTo>
                  <a:cubicBezTo>
                    <a:pt x="18" y="91"/>
                    <a:pt x="15" y="91"/>
                    <a:pt x="13" y="94"/>
                  </a:cubicBezTo>
                  <a:cubicBezTo>
                    <a:pt x="3" y="104"/>
                    <a:pt x="3" y="104"/>
                    <a:pt x="3" y="104"/>
                  </a:cubicBezTo>
                  <a:cubicBezTo>
                    <a:pt x="2" y="105"/>
                    <a:pt x="0" y="106"/>
                    <a:pt x="0" y="108"/>
                  </a:cubicBezTo>
                  <a:cubicBezTo>
                    <a:pt x="0" y="109"/>
                    <a:pt x="1" y="110"/>
                    <a:pt x="1" y="111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4" y="124"/>
                    <a:pt x="15" y="125"/>
                    <a:pt x="17" y="125"/>
                  </a:cubicBezTo>
                  <a:cubicBezTo>
                    <a:pt x="18" y="125"/>
                    <a:pt x="20" y="124"/>
                    <a:pt x="21" y="123"/>
                  </a:cubicBezTo>
                  <a:cubicBezTo>
                    <a:pt x="23" y="121"/>
                    <a:pt x="23" y="118"/>
                    <a:pt x="21" y="116"/>
                  </a:cubicBezTo>
                  <a:cubicBezTo>
                    <a:pt x="18" y="113"/>
                    <a:pt x="18" y="113"/>
                    <a:pt x="18" y="113"/>
                  </a:cubicBezTo>
                  <a:cubicBezTo>
                    <a:pt x="70" y="107"/>
                    <a:pt x="110" y="62"/>
                    <a:pt x="1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3" name="Freeform 44">
              <a:extLst>
                <a:ext uri="{FF2B5EF4-FFF2-40B4-BE49-F238E27FC236}">
                  <a16:creationId xmlns:a16="http://schemas.microsoft.com/office/drawing/2014/main" id="{36E27F1A-B9DE-4F1E-B8EB-C7253EC84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7" y="2238"/>
              <a:ext cx="31" cy="29"/>
            </a:xfrm>
            <a:custGeom>
              <a:avLst/>
              <a:gdLst>
                <a:gd name="T0" fmla="*/ 12 w 13"/>
                <a:gd name="T1" fmla="*/ 5 h 12"/>
                <a:gd name="T2" fmla="*/ 11 w 13"/>
                <a:gd name="T3" fmla="*/ 4 h 12"/>
                <a:gd name="T4" fmla="*/ 4 w 13"/>
                <a:gd name="T5" fmla="*/ 1 h 12"/>
                <a:gd name="T6" fmla="*/ 1 w 13"/>
                <a:gd name="T7" fmla="*/ 8 h 12"/>
                <a:gd name="T8" fmla="*/ 2 w 13"/>
                <a:gd name="T9" fmla="*/ 9 h 12"/>
                <a:gd name="T10" fmla="*/ 7 w 13"/>
                <a:gd name="T11" fmla="*/ 12 h 12"/>
                <a:gd name="T12" fmla="*/ 9 w 13"/>
                <a:gd name="T13" fmla="*/ 12 h 12"/>
                <a:gd name="T14" fmla="*/ 12 w 13"/>
                <a:gd name="T1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2">
                  <a:moveTo>
                    <a:pt x="12" y="5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0" y="1"/>
                    <a:pt x="7" y="0"/>
                    <a:pt x="4" y="1"/>
                  </a:cubicBezTo>
                  <a:cubicBezTo>
                    <a:pt x="2" y="2"/>
                    <a:pt x="0" y="5"/>
                    <a:pt x="1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11"/>
                    <a:pt x="5" y="12"/>
                    <a:pt x="7" y="12"/>
                  </a:cubicBezTo>
                  <a:cubicBezTo>
                    <a:pt x="7" y="12"/>
                    <a:pt x="8" y="12"/>
                    <a:pt x="9" y="12"/>
                  </a:cubicBezTo>
                  <a:cubicBezTo>
                    <a:pt x="11" y="11"/>
                    <a:pt x="13" y="8"/>
                    <a:pt x="1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Freeform 45">
              <a:extLst>
                <a:ext uri="{FF2B5EF4-FFF2-40B4-BE49-F238E27FC236}">
                  <a16:creationId xmlns:a16="http://schemas.microsoft.com/office/drawing/2014/main" id="{7794D9E2-AB60-49B0-8689-22829CA40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2192"/>
              <a:ext cx="29" cy="29"/>
            </a:xfrm>
            <a:custGeom>
              <a:avLst/>
              <a:gdLst>
                <a:gd name="T0" fmla="*/ 11 w 12"/>
                <a:gd name="T1" fmla="*/ 6 h 12"/>
                <a:gd name="T2" fmla="*/ 11 w 12"/>
                <a:gd name="T3" fmla="*/ 5 h 12"/>
                <a:gd name="T4" fmla="*/ 5 w 12"/>
                <a:gd name="T5" fmla="*/ 1 h 12"/>
                <a:gd name="T6" fmla="*/ 0 w 12"/>
                <a:gd name="T7" fmla="*/ 7 h 12"/>
                <a:gd name="T8" fmla="*/ 1 w 12"/>
                <a:gd name="T9" fmla="*/ 8 h 12"/>
                <a:gd name="T10" fmla="*/ 6 w 12"/>
                <a:gd name="T11" fmla="*/ 12 h 12"/>
                <a:gd name="T12" fmla="*/ 7 w 12"/>
                <a:gd name="T13" fmla="*/ 12 h 12"/>
                <a:gd name="T14" fmla="*/ 11 w 12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2">
                  <a:moveTo>
                    <a:pt x="11" y="6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0" y="2"/>
                    <a:pt x="7" y="0"/>
                    <a:pt x="5" y="1"/>
                  </a:cubicBezTo>
                  <a:cubicBezTo>
                    <a:pt x="2" y="1"/>
                    <a:pt x="0" y="4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6" y="12"/>
                    <a:pt x="7" y="12"/>
                    <a:pt x="7" y="12"/>
                  </a:cubicBezTo>
                  <a:cubicBezTo>
                    <a:pt x="10" y="12"/>
                    <a:pt x="12" y="9"/>
                    <a:pt x="11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Freeform 46">
              <a:extLst>
                <a:ext uri="{FF2B5EF4-FFF2-40B4-BE49-F238E27FC236}">
                  <a16:creationId xmlns:a16="http://schemas.microsoft.com/office/drawing/2014/main" id="{14D7CBE4-AADE-4061-B7BE-AB0EF7C83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2279"/>
              <a:ext cx="31" cy="31"/>
            </a:xfrm>
            <a:custGeom>
              <a:avLst/>
              <a:gdLst>
                <a:gd name="T0" fmla="*/ 11 w 13"/>
                <a:gd name="T1" fmla="*/ 3 h 13"/>
                <a:gd name="T2" fmla="*/ 4 w 13"/>
                <a:gd name="T3" fmla="*/ 2 h 13"/>
                <a:gd name="T4" fmla="*/ 2 w 13"/>
                <a:gd name="T5" fmla="*/ 9 h 13"/>
                <a:gd name="T6" fmla="*/ 3 w 13"/>
                <a:gd name="T7" fmla="*/ 10 h 13"/>
                <a:gd name="T8" fmla="*/ 7 w 13"/>
                <a:gd name="T9" fmla="*/ 13 h 13"/>
                <a:gd name="T10" fmla="*/ 10 w 13"/>
                <a:gd name="T11" fmla="*/ 12 h 13"/>
                <a:gd name="T12" fmla="*/ 12 w 13"/>
                <a:gd name="T13" fmla="*/ 4 h 13"/>
                <a:gd name="T14" fmla="*/ 11 w 13"/>
                <a:gd name="T1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3">
                  <a:moveTo>
                    <a:pt x="11" y="3"/>
                  </a:moveTo>
                  <a:cubicBezTo>
                    <a:pt x="9" y="1"/>
                    <a:pt x="6" y="0"/>
                    <a:pt x="4" y="2"/>
                  </a:cubicBezTo>
                  <a:cubicBezTo>
                    <a:pt x="1" y="4"/>
                    <a:pt x="0" y="7"/>
                    <a:pt x="2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2"/>
                    <a:pt x="5" y="13"/>
                    <a:pt x="7" y="13"/>
                  </a:cubicBezTo>
                  <a:cubicBezTo>
                    <a:pt x="8" y="13"/>
                    <a:pt x="9" y="12"/>
                    <a:pt x="10" y="12"/>
                  </a:cubicBezTo>
                  <a:cubicBezTo>
                    <a:pt x="13" y="10"/>
                    <a:pt x="13" y="7"/>
                    <a:pt x="12" y="4"/>
                  </a:cubicBez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Freeform 47">
              <a:extLst>
                <a:ext uri="{FF2B5EF4-FFF2-40B4-BE49-F238E27FC236}">
                  <a16:creationId xmlns:a16="http://schemas.microsoft.com/office/drawing/2014/main" id="{D095991C-72EC-4BD2-923E-1CA525209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0" y="1874"/>
              <a:ext cx="265" cy="302"/>
            </a:xfrm>
            <a:custGeom>
              <a:avLst/>
              <a:gdLst>
                <a:gd name="T0" fmla="*/ 6 w 110"/>
                <a:gd name="T1" fmla="*/ 126 h 126"/>
                <a:gd name="T2" fmla="*/ 11 w 110"/>
                <a:gd name="T3" fmla="*/ 120 h 126"/>
                <a:gd name="T4" fmla="*/ 11 w 110"/>
                <a:gd name="T5" fmla="*/ 119 h 126"/>
                <a:gd name="T6" fmla="*/ 91 w 110"/>
                <a:gd name="T7" fmla="*/ 24 h 126"/>
                <a:gd name="T8" fmla="*/ 90 w 110"/>
                <a:gd name="T9" fmla="*/ 25 h 126"/>
                <a:gd name="T10" fmla="*/ 90 w 110"/>
                <a:gd name="T11" fmla="*/ 32 h 126"/>
                <a:gd name="T12" fmla="*/ 94 w 110"/>
                <a:gd name="T13" fmla="*/ 34 h 126"/>
                <a:gd name="T14" fmla="*/ 97 w 110"/>
                <a:gd name="T15" fmla="*/ 32 h 126"/>
                <a:gd name="T16" fmla="*/ 107 w 110"/>
                <a:gd name="T17" fmla="*/ 22 h 126"/>
                <a:gd name="T18" fmla="*/ 110 w 110"/>
                <a:gd name="T19" fmla="*/ 18 h 126"/>
                <a:gd name="T20" fmla="*/ 109 w 110"/>
                <a:gd name="T21" fmla="*/ 15 h 126"/>
                <a:gd name="T22" fmla="*/ 108 w 110"/>
                <a:gd name="T23" fmla="*/ 14 h 126"/>
                <a:gd name="T24" fmla="*/ 97 w 110"/>
                <a:gd name="T25" fmla="*/ 3 h 126"/>
                <a:gd name="T26" fmla="*/ 90 w 110"/>
                <a:gd name="T27" fmla="*/ 2 h 126"/>
                <a:gd name="T28" fmla="*/ 90 w 110"/>
                <a:gd name="T29" fmla="*/ 10 h 126"/>
                <a:gd name="T30" fmla="*/ 93 w 110"/>
                <a:gd name="T31" fmla="*/ 13 h 126"/>
                <a:gd name="T32" fmla="*/ 0 w 110"/>
                <a:gd name="T33" fmla="*/ 119 h 126"/>
                <a:gd name="T34" fmla="*/ 0 w 110"/>
                <a:gd name="T35" fmla="*/ 120 h 126"/>
                <a:gd name="T36" fmla="*/ 6 w 110"/>
                <a:gd name="T37" fmla="*/ 126 h 126"/>
                <a:gd name="T38" fmla="*/ 6 w 110"/>
                <a:gd name="T39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0" h="126">
                  <a:moveTo>
                    <a:pt x="6" y="126"/>
                  </a:moveTo>
                  <a:cubicBezTo>
                    <a:pt x="9" y="126"/>
                    <a:pt x="11" y="123"/>
                    <a:pt x="11" y="120"/>
                  </a:cubicBezTo>
                  <a:cubicBezTo>
                    <a:pt x="11" y="119"/>
                    <a:pt x="11" y="119"/>
                    <a:pt x="11" y="119"/>
                  </a:cubicBezTo>
                  <a:cubicBezTo>
                    <a:pt x="11" y="71"/>
                    <a:pt x="46" y="31"/>
                    <a:pt x="91" y="24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88" y="27"/>
                    <a:pt x="88" y="30"/>
                    <a:pt x="90" y="32"/>
                  </a:cubicBezTo>
                  <a:cubicBezTo>
                    <a:pt x="91" y="33"/>
                    <a:pt x="92" y="34"/>
                    <a:pt x="94" y="34"/>
                  </a:cubicBezTo>
                  <a:cubicBezTo>
                    <a:pt x="95" y="34"/>
                    <a:pt x="96" y="33"/>
                    <a:pt x="97" y="3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9" y="21"/>
                    <a:pt x="110" y="20"/>
                    <a:pt x="110" y="18"/>
                  </a:cubicBezTo>
                  <a:cubicBezTo>
                    <a:pt x="110" y="16"/>
                    <a:pt x="110" y="15"/>
                    <a:pt x="109" y="15"/>
                  </a:cubicBezTo>
                  <a:cubicBezTo>
                    <a:pt x="109" y="14"/>
                    <a:pt x="109" y="14"/>
                    <a:pt x="108" y="14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5" y="0"/>
                    <a:pt x="92" y="0"/>
                    <a:pt x="90" y="2"/>
                  </a:cubicBezTo>
                  <a:cubicBezTo>
                    <a:pt x="88" y="4"/>
                    <a:pt x="88" y="8"/>
                    <a:pt x="90" y="10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41" y="19"/>
                    <a:pt x="0" y="64"/>
                    <a:pt x="0" y="119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3"/>
                    <a:pt x="3" y="126"/>
                    <a:pt x="6" y="126"/>
                  </a:cubicBezTo>
                  <a:cubicBezTo>
                    <a:pt x="6" y="126"/>
                    <a:pt x="6" y="126"/>
                    <a:pt x="6" y="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Freeform 48">
              <a:extLst>
                <a:ext uri="{FF2B5EF4-FFF2-40B4-BE49-F238E27FC236}">
                  <a16:creationId xmlns:a16="http://schemas.microsoft.com/office/drawing/2014/main" id="{CCC8EBB6-4362-4D64-9BAF-3AF090A78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346"/>
              <a:ext cx="31" cy="31"/>
            </a:xfrm>
            <a:custGeom>
              <a:avLst/>
              <a:gdLst>
                <a:gd name="T0" fmla="*/ 10 w 13"/>
                <a:gd name="T1" fmla="*/ 3 h 13"/>
                <a:gd name="T2" fmla="*/ 9 w 13"/>
                <a:gd name="T3" fmla="*/ 2 h 13"/>
                <a:gd name="T4" fmla="*/ 2 w 13"/>
                <a:gd name="T5" fmla="*/ 4 h 13"/>
                <a:gd name="T6" fmla="*/ 3 w 13"/>
                <a:gd name="T7" fmla="*/ 11 h 13"/>
                <a:gd name="T8" fmla="*/ 4 w 13"/>
                <a:gd name="T9" fmla="*/ 12 h 13"/>
                <a:gd name="T10" fmla="*/ 7 w 13"/>
                <a:gd name="T11" fmla="*/ 13 h 13"/>
                <a:gd name="T12" fmla="*/ 12 w 13"/>
                <a:gd name="T13" fmla="*/ 10 h 13"/>
                <a:gd name="T14" fmla="*/ 10 w 13"/>
                <a:gd name="T1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3">
                  <a:moveTo>
                    <a:pt x="10" y="3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7" y="0"/>
                    <a:pt x="3" y="1"/>
                    <a:pt x="2" y="4"/>
                  </a:cubicBezTo>
                  <a:cubicBezTo>
                    <a:pt x="0" y="6"/>
                    <a:pt x="1" y="9"/>
                    <a:pt x="3" y="11"/>
                  </a:cubicBezTo>
                  <a:cubicBezTo>
                    <a:pt x="4" y="11"/>
                    <a:pt x="4" y="11"/>
                    <a:pt x="4" y="12"/>
                  </a:cubicBezTo>
                  <a:cubicBezTo>
                    <a:pt x="5" y="12"/>
                    <a:pt x="6" y="13"/>
                    <a:pt x="7" y="13"/>
                  </a:cubicBezTo>
                  <a:cubicBezTo>
                    <a:pt x="9" y="13"/>
                    <a:pt x="11" y="12"/>
                    <a:pt x="12" y="10"/>
                  </a:cubicBezTo>
                  <a:cubicBezTo>
                    <a:pt x="13" y="8"/>
                    <a:pt x="13" y="4"/>
                    <a:pt x="1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8" name="Freeform 49">
              <a:extLst>
                <a:ext uri="{FF2B5EF4-FFF2-40B4-BE49-F238E27FC236}">
                  <a16:creationId xmlns:a16="http://schemas.microsoft.com/office/drawing/2014/main" id="{6D5186F0-8A11-4D2F-9ED2-9858D81F8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" y="2317"/>
              <a:ext cx="31" cy="29"/>
            </a:xfrm>
            <a:custGeom>
              <a:avLst/>
              <a:gdLst>
                <a:gd name="T0" fmla="*/ 10 w 13"/>
                <a:gd name="T1" fmla="*/ 2 h 12"/>
                <a:gd name="T2" fmla="*/ 2 w 13"/>
                <a:gd name="T3" fmla="*/ 2 h 12"/>
                <a:gd name="T4" fmla="*/ 2 w 13"/>
                <a:gd name="T5" fmla="*/ 9 h 12"/>
                <a:gd name="T6" fmla="*/ 3 w 13"/>
                <a:gd name="T7" fmla="*/ 11 h 12"/>
                <a:gd name="T8" fmla="*/ 7 w 13"/>
                <a:gd name="T9" fmla="*/ 12 h 12"/>
                <a:gd name="T10" fmla="*/ 11 w 13"/>
                <a:gd name="T11" fmla="*/ 10 h 12"/>
                <a:gd name="T12" fmla="*/ 11 w 13"/>
                <a:gd name="T13" fmla="*/ 3 h 12"/>
                <a:gd name="T14" fmla="*/ 10 w 13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2">
                  <a:moveTo>
                    <a:pt x="10" y="2"/>
                  </a:moveTo>
                  <a:cubicBezTo>
                    <a:pt x="8" y="0"/>
                    <a:pt x="4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5" y="12"/>
                    <a:pt x="7" y="12"/>
                  </a:cubicBezTo>
                  <a:cubicBezTo>
                    <a:pt x="8" y="12"/>
                    <a:pt x="10" y="12"/>
                    <a:pt x="11" y="10"/>
                  </a:cubicBezTo>
                  <a:cubicBezTo>
                    <a:pt x="13" y="8"/>
                    <a:pt x="13" y="5"/>
                    <a:pt x="11" y="3"/>
                  </a:cubicBezTo>
                  <a:lnTo>
                    <a:pt x="1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9" name="Freeform 50">
              <a:extLst>
                <a:ext uri="{FF2B5EF4-FFF2-40B4-BE49-F238E27FC236}">
                  <a16:creationId xmlns:a16="http://schemas.microsoft.com/office/drawing/2014/main" id="{FEE791D3-C049-4DA1-8A08-543163096B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30" y="1974"/>
              <a:ext cx="363" cy="369"/>
            </a:xfrm>
            <a:custGeom>
              <a:avLst/>
              <a:gdLst>
                <a:gd name="T0" fmla="*/ 138 w 151"/>
                <a:gd name="T1" fmla="*/ 58 h 154"/>
                <a:gd name="T2" fmla="*/ 141 w 151"/>
                <a:gd name="T3" fmla="*/ 72 h 154"/>
                <a:gd name="T4" fmla="*/ 119 w 151"/>
                <a:gd name="T5" fmla="*/ 72 h 154"/>
                <a:gd name="T6" fmla="*/ 119 w 151"/>
                <a:gd name="T7" fmla="*/ 65 h 154"/>
                <a:gd name="T8" fmla="*/ 110 w 151"/>
                <a:gd name="T9" fmla="*/ 66 h 154"/>
                <a:gd name="T10" fmla="*/ 108 w 151"/>
                <a:gd name="T11" fmla="*/ 66 h 154"/>
                <a:gd name="T12" fmla="*/ 109 w 151"/>
                <a:gd name="T13" fmla="*/ 72 h 154"/>
                <a:gd name="T14" fmla="*/ 81 w 151"/>
                <a:gd name="T15" fmla="*/ 72 h 154"/>
                <a:gd name="T16" fmla="*/ 81 w 151"/>
                <a:gd name="T17" fmla="*/ 45 h 154"/>
                <a:gd name="T18" fmla="*/ 78 w 151"/>
                <a:gd name="T19" fmla="*/ 25 h 154"/>
                <a:gd name="T20" fmla="*/ 83 w 151"/>
                <a:gd name="T21" fmla="*/ 0 h 154"/>
                <a:gd name="T22" fmla="*/ 76 w 151"/>
                <a:gd name="T23" fmla="*/ 0 h 154"/>
                <a:gd name="T24" fmla="*/ 0 w 151"/>
                <a:gd name="T25" fmla="*/ 77 h 154"/>
                <a:gd name="T26" fmla="*/ 76 w 151"/>
                <a:gd name="T27" fmla="*/ 154 h 154"/>
                <a:gd name="T28" fmla="*/ 151 w 151"/>
                <a:gd name="T29" fmla="*/ 77 h 154"/>
                <a:gd name="T30" fmla="*/ 150 w 151"/>
                <a:gd name="T31" fmla="*/ 64 h 154"/>
                <a:gd name="T32" fmla="*/ 142 w 151"/>
                <a:gd name="T33" fmla="*/ 61 h 154"/>
                <a:gd name="T34" fmla="*/ 138 w 151"/>
                <a:gd name="T35" fmla="*/ 58 h 154"/>
                <a:gd name="T36" fmla="*/ 48 w 151"/>
                <a:gd name="T37" fmla="*/ 17 h 154"/>
                <a:gd name="T38" fmla="*/ 32 w 151"/>
                <a:gd name="T39" fmla="*/ 72 h 154"/>
                <a:gd name="T40" fmla="*/ 11 w 151"/>
                <a:gd name="T41" fmla="*/ 72 h 154"/>
                <a:gd name="T42" fmla="*/ 48 w 151"/>
                <a:gd name="T43" fmla="*/ 17 h 154"/>
                <a:gd name="T44" fmla="*/ 11 w 151"/>
                <a:gd name="T45" fmla="*/ 82 h 154"/>
                <a:gd name="T46" fmla="*/ 32 w 151"/>
                <a:gd name="T47" fmla="*/ 82 h 154"/>
                <a:gd name="T48" fmla="*/ 48 w 151"/>
                <a:gd name="T49" fmla="*/ 137 h 154"/>
                <a:gd name="T50" fmla="*/ 11 w 151"/>
                <a:gd name="T51" fmla="*/ 82 h 154"/>
                <a:gd name="T52" fmla="*/ 70 w 151"/>
                <a:gd name="T53" fmla="*/ 143 h 154"/>
                <a:gd name="T54" fmla="*/ 43 w 151"/>
                <a:gd name="T55" fmla="*/ 82 h 154"/>
                <a:gd name="T56" fmla="*/ 70 w 151"/>
                <a:gd name="T57" fmla="*/ 82 h 154"/>
                <a:gd name="T58" fmla="*/ 70 w 151"/>
                <a:gd name="T59" fmla="*/ 143 h 154"/>
                <a:gd name="T60" fmla="*/ 70 w 151"/>
                <a:gd name="T61" fmla="*/ 72 h 154"/>
                <a:gd name="T62" fmla="*/ 43 w 151"/>
                <a:gd name="T63" fmla="*/ 72 h 154"/>
                <a:gd name="T64" fmla="*/ 70 w 151"/>
                <a:gd name="T65" fmla="*/ 11 h 154"/>
                <a:gd name="T66" fmla="*/ 70 w 151"/>
                <a:gd name="T67" fmla="*/ 72 h 154"/>
                <a:gd name="T68" fmla="*/ 81 w 151"/>
                <a:gd name="T69" fmla="*/ 143 h 154"/>
                <a:gd name="T70" fmla="*/ 81 w 151"/>
                <a:gd name="T71" fmla="*/ 82 h 154"/>
                <a:gd name="T72" fmla="*/ 109 w 151"/>
                <a:gd name="T73" fmla="*/ 82 h 154"/>
                <a:gd name="T74" fmla="*/ 81 w 151"/>
                <a:gd name="T75" fmla="*/ 143 h 154"/>
                <a:gd name="T76" fmla="*/ 103 w 151"/>
                <a:gd name="T77" fmla="*/ 137 h 154"/>
                <a:gd name="T78" fmla="*/ 119 w 151"/>
                <a:gd name="T79" fmla="*/ 82 h 154"/>
                <a:gd name="T80" fmla="*/ 141 w 151"/>
                <a:gd name="T81" fmla="*/ 82 h 154"/>
                <a:gd name="T82" fmla="*/ 103 w 151"/>
                <a:gd name="T83" fmla="*/ 13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" h="154">
                  <a:moveTo>
                    <a:pt x="138" y="58"/>
                  </a:moveTo>
                  <a:cubicBezTo>
                    <a:pt x="139" y="62"/>
                    <a:pt x="140" y="67"/>
                    <a:pt x="141" y="72"/>
                  </a:cubicBezTo>
                  <a:cubicBezTo>
                    <a:pt x="119" y="72"/>
                    <a:pt x="119" y="72"/>
                    <a:pt x="119" y="72"/>
                  </a:cubicBezTo>
                  <a:cubicBezTo>
                    <a:pt x="119" y="69"/>
                    <a:pt x="119" y="67"/>
                    <a:pt x="119" y="65"/>
                  </a:cubicBezTo>
                  <a:cubicBezTo>
                    <a:pt x="116" y="65"/>
                    <a:pt x="113" y="66"/>
                    <a:pt x="110" y="66"/>
                  </a:cubicBezTo>
                  <a:cubicBezTo>
                    <a:pt x="109" y="66"/>
                    <a:pt x="109" y="66"/>
                    <a:pt x="108" y="66"/>
                  </a:cubicBezTo>
                  <a:cubicBezTo>
                    <a:pt x="108" y="68"/>
                    <a:pt x="108" y="70"/>
                    <a:pt x="109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79" y="39"/>
                    <a:pt x="78" y="33"/>
                    <a:pt x="78" y="25"/>
                  </a:cubicBezTo>
                  <a:cubicBezTo>
                    <a:pt x="78" y="15"/>
                    <a:pt x="80" y="6"/>
                    <a:pt x="83" y="0"/>
                  </a:cubicBezTo>
                  <a:cubicBezTo>
                    <a:pt x="81" y="0"/>
                    <a:pt x="78" y="0"/>
                    <a:pt x="76" y="0"/>
                  </a:cubicBezTo>
                  <a:cubicBezTo>
                    <a:pt x="34" y="0"/>
                    <a:pt x="0" y="34"/>
                    <a:pt x="0" y="77"/>
                  </a:cubicBezTo>
                  <a:cubicBezTo>
                    <a:pt x="0" y="120"/>
                    <a:pt x="34" y="154"/>
                    <a:pt x="76" y="154"/>
                  </a:cubicBezTo>
                  <a:cubicBezTo>
                    <a:pt x="117" y="154"/>
                    <a:pt x="151" y="120"/>
                    <a:pt x="151" y="77"/>
                  </a:cubicBezTo>
                  <a:cubicBezTo>
                    <a:pt x="151" y="72"/>
                    <a:pt x="151" y="68"/>
                    <a:pt x="150" y="64"/>
                  </a:cubicBezTo>
                  <a:cubicBezTo>
                    <a:pt x="147" y="63"/>
                    <a:pt x="145" y="62"/>
                    <a:pt x="142" y="61"/>
                  </a:cubicBezTo>
                  <a:cubicBezTo>
                    <a:pt x="141" y="60"/>
                    <a:pt x="139" y="59"/>
                    <a:pt x="138" y="58"/>
                  </a:cubicBezTo>
                  <a:close/>
                  <a:moveTo>
                    <a:pt x="48" y="17"/>
                  </a:moveTo>
                  <a:cubicBezTo>
                    <a:pt x="39" y="30"/>
                    <a:pt x="33" y="49"/>
                    <a:pt x="32" y="72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3" y="47"/>
                    <a:pt x="28" y="26"/>
                    <a:pt x="48" y="17"/>
                  </a:cubicBezTo>
                  <a:close/>
                  <a:moveTo>
                    <a:pt x="11" y="82"/>
                  </a:moveTo>
                  <a:cubicBezTo>
                    <a:pt x="32" y="82"/>
                    <a:pt x="32" y="82"/>
                    <a:pt x="32" y="82"/>
                  </a:cubicBezTo>
                  <a:cubicBezTo>
                    <a:pt x="33" y="105"/>
                    <a:pt x="39" y="124"/>
                    <a:pt x="48" y="137"/>
                  </a:cubicBezTo>
                  <a:cubicBezTo>
                    <a:pt x="28" y="127"/>
                    <a:pt x="13" y="107"/>
                    <a:pt x="11" y="82"/>
                  </a:cubicBezTo>
                  <a:close/>
                  <a:moveTo>
                    <a:pt x="70" y="143"/>
                  </a:moveTo>
                  <a:cubicBezTo>
                    <a:pt x="56" y="138"/>
                    <a:pt x="44" y="112"/>
                    <a:pt x="43" y="82"/>
                  </a:cubicBezTo>
                  <a:cubicBezTo>
                    <a:pt x="70" y="82"/>
                    <a:pt x="70" y="82"/>
                    <a:pt x="70" y="82"/>
                  </a:cubicBezTo>
                  <a:lnTo>
                    <a:pt x="70" y="143"/>
                  </a:lnTo>
                  <a:close/>
                  <a:moveTo>
                    <a:pt x="70" y="72"/>
                  </a:moveTo>
                  <a:cubicBezTo>
                    <a:pt x="43" y="72"/>
                    <a:pt x="43" y="72"/>
                    <a:pt x="43" y="72"/>
                  </a:cubicBezTo>
                  <a:cubicBezTo>
                    <a:pt x="44" y="41"/>
                    <a:pt x="56" y="16"/>
                    <a:pt x="70" y="11"/>
                  </a:cubicBezTo>
                  <a:lnTo>
                    <a:pt x="70" y="72"/>
                  </a:lnTo>
                  <a:close/>
                  <a:moveTo>
                    <a:pt x="81" y="143"/>
                  </a:moveTo>
                  <a:cubicBezTo>
                    <a:pt x="81" y="82"/>
                    <a:pt x="81" y="82"/>
                    <a:pt x="81" y="82"/>
                  </a:cubicBezTo>
                  <a:cubicBezTo>
                    <a:pt x="109" y="82"/>
                    <a:pt x="109" y="82"/>
                    <a:pt x="109" y="82"/>
                  </a:cubicBezTo>
                  <a:cubicBezTo>
                    <a:pt x="107" y="112"/>
                    <a:pt x="96" y="138"/>
                    <a:pt x="81" y="143"/>
                  </a:cubicBezTo>
                  <a:close/>
                  <a:moveTo>
                    <a:pt x="103" y="137"/>
                  </a:moveTo>
                  <a:cubicBezTo>
                    <a:pt x="112" y="124"/>
                    <a:pt x="118" y="105"/>
                    <a:pt x="119" y="82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39" y="107"/>
                    <a:pt x="124" y="127"/>
                    <a:pt x="103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0" name="Freeform 51">
              <a:extLst>
                <a:ext uri="{FF2B5EF4-FFF2-40B4-BE49-F238E27FC236}">
                  <a16:creationId xmlns:a16="http://schemas.microsoft.com/office/drawing/2014/main" id="{FC931806-015F-4C36-81B6-5E4E55C7D1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47" y="1965"/>
              <a:ext cx="91" cy="139"/>
            </a:xfrm>
            <a:custGeom>
              <a:avLst/>
              <a:gdLst>
                <a:gd name="T0" fmla="*/ 37 w 38"/>
                <a:gd name="T1" fmla="*/ 14 h 58"/>
                <a:gd name="T2" fmla="*/ 27 w 38"/>
                <a:gd name="T3" fmla="*/ 15 h 58"/>
                <a:gd name="T4" fmla="*/ 25 w 38"/>
                <a:gd name="T5" fmla="*/ 10 h 58"/>
                <a:gd name="T6" fmla="*/ 20 w 38"/>
                <a:gd name="T7" fmla="*/ 9 h 58"/>
                <a:gd name="T8" fmla="*/ 14 w 38"/>
                <a:gd name="T9" fmla="*/ 12 h 58"/>
                <a:gd name="T10" fmla="*/ 11 w 38"/>
                <a:gd name="T11" fmla="*/ 25 h 58"/>
                <a:gd name="T12" fmla="*/ 22 w 38"/>
                <a:gd name="T13" fmla="*/ 20 h 58"/>
                <a:gd name="T14" fmla="*/ 33 w 38"/>
                <a:gd name="T15" fmla="*/ 25 h 58"/>
                <a:gd name="T16" fmla="*/ 38 w 38"/>
                <a:gd name="T17" fmla="*/ 39 h 58"/>
                <a:gd name="T18" fmla="*/ 33 w 38"/>
                <a:gd name="T19" fmla="*/ 53 h 58"/>
                <a:gd name="T20" fmla="*/ 20 w 38"/>
                <a:gd name="T21" fmla="*/ 58 h 58"/>
                <a:gd name="T22" fmla="*/ 6 w 38"/>
                <a:gd name="T23" fmla="*/ 51 h 58"/>
                <a:gd name="T24" fmla="*/ 0 w 38"/>
                <a:gd name="T25" fmla="*/ 29 h 58"/>
                <a:gd name="T26" fmla="*/ 6 w 38"/>
                <a:gd name="T27" fmla="*/ 7 h 58"/>
                <a:gd name="T28" fmla="*/ 21 w 38"/>
                <a:gd name="T29" fmla="*/ 0 h 58"/>
                <a:gd name="T30" fmla="*/ 32 w 38"/>
                <a:gd name="T31" fmla="*/ 3 h 58"/>
                <a:gd name="T32" fmla="*/ 37 w 38"/>
                <a:gd name="T33" fmla="*/ 14 h 58"/>
                <a:gd name="T34" fmla="*/ 12 w 38"/>
                <a:gd name="T35" fmla="*/ 38 h 58"/>
                <a:gd name="T36" fmla="*/ 15 w 38"/>
                <a:gd name="T37" fmla="*/ 46 h 58"/>
                <a:gd name="T38" fmla="*/ 20 w 38"/>
                <a:gd name="T39" fmla="*/ 49 h 58"/>
                <a:gd name="T40" fmla="*/ 26 w 38"/>
                <a:gd name="T41" fmla="*/ 46 h 58"/>
                <a:gd name="T42" fmla="*/ 28 w 38"/>
                <a:gd name="T43" fmla="*/ 39 h 58"/>
                <a:gd name="T44" fmla="*/ 25 w 38"/>
                <a:gd name="T45" fmla="*/ 31 h 58"/>
                <a:gd name="T46" fmla="*/ 20 w 38"/>
                <a:gd name="T47" fmla="*/ 28 h 58"/>
                <a:gd name="T48" fmla="*/ 15 w 38"/>
                <a:gd name="T49" fmla="*/ 30 h 58"/>
                <a:gd name="T50" fmla="*/ 12 w 38"/>
                <a:gd name="T51" fmla="*/ 3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8" h="58">
                  <a:moveTo>
                    <a:pt x="37" y="14"/>
                  </a:moveTo>
                  <a:cubicBezTo>
                    <a:pt x="27" y="15"/>
                    <a:pt x="27" y="15"/>
                    <a:pt x="27" y="15"/>
                  </a:cubicBezTo>
                  <a:cubicBezTo>
                    <a:pt x="26" y="13"/>
                    <a:pt x="26" y="11"/>
                    <a:pt x="25" y="10"/>
                  </a:cubicBezTo>
                  <a:cubicBezTo>
                    <a:pt x="23" y="9"/>
                    <a:pt x="22" y="9"/>
                    <a:pt x="20" y="9"/>
                  </a:cubicBezTo>
                  <a:cubicBezTo>
                    <a:pt x="18" y="9"/>
                    <a:pt x="16" y="10"/>
                    <a:pt x="14" y="12"/>
                  </a:cubicBezTo>
                  <a:cubicBezTo>
                    <a:pt x="13" y="14"/>
                    <a:pt x="12" y="18"/>
                    <a:pt x="11" y="25"/>
                  </a:cubicBezTo>
                  <a:cubicBezTo>
                    <a:pt x="14" y="21"/>
                    <a:pt x="18" y="20"/>
                    <a:pt x="22" y="20"/>
                  </a:cubicBezTo>
                  <a:cubicBezTo>
                    <a:pt x="26" y="20"/>
                    <a:pt x="30" y="22"/>
                    <a:pt x="33" y="25"/>
                  </a:cubicBezTo>
                  <a:cubicBezTo>
                    <a:pt x="37" y="29"/>
                    <a:pt x="38" y="33"/>
                    <a:pt x="38" y="39"/>
                  </a:cubicBezTo>
                  <a:cubicBezTo>
                    <a:pt x="38" y="44"/>
                    <a:pt x="36" y="49"/>
                    <a:pt x="33" y="53"/>
                  </a:cubicBezTo>
                  <a:cubicBezTo>
                    <a:pt x="30" y="56"/>
                    <a:pt x="25" y="58"/>
                    <a:pt x="20" y="58"/>
                  </a:cubicBezTo>
                  <a:cubicBezTo>
                    <a:pt x="14" y="58"/>
                    <a:pt x="9" y="56"/>
                    <a:pt x="6" y="51"/>
                  </a:cubicBezTo>
                  <a:cubicBezTo>
                    <a:pt x="2" y="47"/>
                    <a:pt x="0" y="39"/>
                    <a:pt x="0" y="29"/>
                  </a:cubicBezTo>
                  <a:cubicBezTo>
                    <a:pt x="0" y="19"/>
                    <a:pt x="2" y="11"/>
                    <a:pt x="6" y="7"/>
                  </a:cubicBezTo>
                  <a:cubicBezTo>
                    <a:pt x="10" y="2"/>
                    <a:pt x="15" y="0"/>
                    <a:pt x="21" y="0"/>
                  </a:cubicBezTo>
                  <a:cubicBezTo>
                    <a:pt x="25" y="0"/>
                    <a:pt x="29" y="1"/>
                    <a:pt x="32" y="3"/>
                  </a:cubicBezTo>
                  <a:cubicBezTo>
                    <a:pt x="35" y="6"/>
                    <a:pt x="36" y="9"/>
                    <a:pt x="37" y="14"/>
                  </a:cubicBezTo>
                  <a:close/>
                  <a:moveTo>
                    <a:pt x="12" y="38"/>
                  </a:moveTo>
                  <a:cubicBezTo>
                    <a:pt x="12" y="41"/>
                    <a:pt x="13" y="44"/>
                    <a:pt x="15" y="46"/>
                  </a:cubicBezTo>
                  <a:cubicBezTo>
                    <a:pt x="16" y="48"/>
                    <a:pt x="18" y="49"/>
                    <a:pt x="20" y="49"/>
                  </a:cubicBezTo>
                  <a:cubicBezTo>
                    <a:pt x="22" y="49"/>
                    <a:pt x="24" y="48"/>
                    <a:pt x="26" y="46"/>
                  </a:cubicBezTo>
                  <a:cubicBezTo>
                    <a:pt x="27" y="45"/>
                    <a:pt x="28" y="42"/>
                    <a:pt x="28" y="39"/>
                  </a:cubicBezTo>
                  <a:cubicBezTo>
                    <a:pt x="28" y="35"/>
                    <a:pt x="27" y="32"/>
                    <a:pt x="25" y="31"/>
                  </a:cubicBezTo>
                  <a:cubicBezTo>
                    <a:pt x="24" y="29"/>
                    <a:pt x="22" y="28"/>
                    <a:pt x="20" y="28"/>
                  </a:cubicBezTo>
                  <a:cubicBezTo>
                    <a:pt x="18" y="28"/>
                    <a:pt x="16" y="29"/>
                    <a:pt x="15" y="30"/>
                  </a:cubicBezTo>
                  <a:cubicBezTo>
                    <a:pt x="13" y="32"/>
                    <a:pt x="12" y="34"/>
                    <a:pt x="12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1" name="Freeform 52">
              <a:extLst>
                <a:ext uri="{FF2B5EF4-FFF2-40B4-BE49-F238E27FC236}">
                  <a16:creationId xmlns:a16="http://schemas.microsoft.com/office/drawing/2014/main" id="{06C147A4-3428-49FE-B3CA-C3F77F47D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1962"/>
              <a:ext cx="127" cy="142"/>
            </a:xfrm>
            <a:custGeom>
              <a:avLst/>
              <a:gdLst>
                <a:gd name="T0" fmla="*/ 28 w 53"/>
                <a:gd name="T1" fmla="*/ 37 h 59"/>
                <a:gd name="T2" fmla="*/ 28 w 53"/>
                <a:gd name="T3" fmla="*/ 27 h 59"/>
                <a:gd name="T4" fmla="*/ 53 w 53"/>
                <a:gd name="T5" fmla="*/ 27 h 59"/>
                <a:gd name="T6" fmla="*/ 53 w 53"/>
                <a:gd name="T7" fmla="*/ 50 h 59"/>
                <a:gd name="T8" fmla="*/ 43 w 53"/>
                <a:gd name="T9" fmla="*/ 56 h 59"/>
                <a:gd name="T10" fmla="*/ 29 w 53"/>
                <a:gd name="T11" fmla="*/ 59 h 59"/>
                <a:gd name="T12" fmla="*/ 13 w 53"/>
                <a:gd name="T13" fmla="*/ 55 h 59"/>
                <a:gd name="T14" fmla="*/ 3 w 53"/>
                <a:gd name="T15" fmla="*/ 44 h 59"/>
                <a:gd name="T16" fmla="*/ 0 w 53"/>
                <a:gd name="T17" fmla="*/ 29 h 59"/>
                <a:gd name="T18" fmla="*/ 4 w 53"/>
                <a:gd name="T19" fmla="*/ 13 h 59"/>
                <a:gd name="T20" fmla="*/ 15 w 53"/>
                <a:gd name="T21" fmla="*/ 3 h 59"/>
                <a:gd name="T22" fmla="*/ 28 w 53"/>
                <a:gd name="T23" fmla="*/ 0 h 59"/>
                <a:gd name="T24" fmla="*/ 45 w 53"/>
                <a:gd name="T25" fmla="*/ 4 h 59"/>
                <a:gd name="T26" fmla="*/ 52 w 53"/>
                <a:gd name="T27" fmla="*/ 17 h 59"/>
                <a:gd name="T28" fmla="*/ 41 w 53"/>
                <a:gd name="T29" fmla="*/ 19 h 59"/>
                <a:gd name="T30" fmla="*/ 36 w 53"/>
                <a:gd name="T31" fmla="*/ 12 h 59"/>
                <a:gd name="T32" fmla="*/ 28 w 53"/>
                <a:gd name="T33" fmla="*/ 10 h 59"/>
                <a:gd name="T34" fmla="*/ 16 w 53"/>
                <a:gd name="T35" fmla="*/ 15 h 59"/>
                <a:gd name="T36" fmla="*/ 12 w 53"/>
                <a:gd name="T37" fmla="*/ 29 h 59"/>
                <a:gd name="T38" fmla="*/ 16 w 53"/>
                <a:gd name="T39" fmla="*/ 44 h 59"/>
                <a:gd name="T40" fmla="*/ 28 w 53"/>
                <a:gd name="T41" fmla="*/ 49 h 59"/>
                <a:gd name="T42" fmla="*/ 35 w 53"/>
                <a:gd name="T43" fmla="*/ 48 h 59"/>
                <a:gd name="T44" fmla="*/ 42 w 53"/>
                <a:gd name="T45" fmla="*/ 44 h 59"/>
                <a:gd name="T46" fmla="*/ 42 w 53"/>
                <a:gd name="T47" fmla="*/ 37 h 59"/>
                <a:gd name="T48" fmla="*/ 28 w 53"/>
                <a:gd name="T49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3" h="59">
                  <a:moveTo>
                    <a:pt x="28" y="37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3" y="27"/>
                    <a:pt x="53" y="27"/>
                    <a:pt x="53" y="2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1" y="52"/>
                    <a:pt x="47" y="54"/>
                    <a:pt x="43" y="56"/>
                  </a:cubicBezTo>
                  <a:cubicBezTo>
                    <a:pt x="38" y="58"/>
                    <a:pt x="33" y="59"/>
                    <a:pt x="29" y="59"/>
                  </a:cubicBezTo>
                  <a:cubicBezTo>
                    <a:pt x="23" y="59"/>
                    <a:pt x="18" y="58"/>
                    <a:pt x="13" y="55"/>
                  </a:cubicBezTo>
                  <a:cubicBezTo>
                    <a:pt x="9" y="53"/>
                    <a:pt x="5" y="49"/>
                    <a:pt x="3" y="44"/>
                  </a:cubicBezTo>
                  <a:cubicBezTo>
                    <a:pt x="1" y="40"/>
                    <a:pt x="0" y="35"/>
                    <a:pt x="0" y="29"/>
                  </a:cubicBezTo>
                  <a:cubicBezTo>
                    <a:pt x="0" y="23"/>
                    <a:pt x="1" y="18"/>
                    <a:pt x="4" y="13"/>
                  </a:cubicBezTo>
                  <a:cubicBezTo>
                    <a:pt x="6" y="9"/>
                    <a:pt x="10" y="5"/>
                    <a:pt x="15" y="3"/>
                  </a:cubicBezTo>
                  <a:cubicBezTo>
                    <a:pt x="18" y="1"/>
                    <a:pt x="23" y="0"/>
                    <a:pt x="28" y="0"/>
                  </a:cubicBezTo>
                  <a:cubicBezTo>
                    <a:pt x="35" y="0"/>
                    <a:pt x="41" y="1"/>
                    <a:pt x="45" y="4"/>
                  </a:cubicBezTo>
                  <a:cubicBezTo>
                    <a:pt x="49" y="7"/>
                    <a:pt x="51" y="11"/>
                    <a:pt x="52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16"/>
                    <a:pt x="39" y="14"/>
                    <a:pt x="36" y="12"/>
                  </a:cubicBezTo>
                  <a:cubicBezTo>
                    <a:pt x="34" y="11"/>
                    <a:pt x="31" y="10"/>
                    <a:pt x="28" y="10"/>
                  </a:cubicBezTo>
                  <a:cubicBezTo>
                    <a:pt x="23" y="10"/>
                    <a:pt x="19" y="11"/>
                    <a:pt x="16" y="15"/>
                  </a:cubicBezTo>
                  <a:cubicBezTo>
                    <a:pt x="13" y="18"/>
                    <a:pt x="12" y="22"/>
                    <a:pt x="12" y="29"/>
                  </a:cubicBezTo>
                  <a:cubicBezTo>
                    <a:pt x="12" y="35"/>
                    <a:pt x="13" y="41"/>
                    <a:pt x="16" y="44"/>
                  </a:cubicBezTo>
                  <a:cubicBezTo>
                    <a:pt x="19" y="47"/>
                    <a:pt x="23" y="49"/>
                    <a:pt x="28" y="49"/>
                  </a:cubicBezTo>
                  <a:cubicBezTo>
                    <a:pt x="30" y="49"/>
                    <a:pt x="33" y="49"/>
                    <a:pt x="35" y="48"/>
                  </a:cubicBezTo>
                  <a:cubicBezTo>
                    <a:pt x="38" y="47"/>
                    <a:pt x="40" y="46"/>
                    <a:pt x="42" y="44"/>
                  </a:cubicBezTo>
                  <a:cubicBezTo>
                    <a:pt x="42" y="37"/>
                    <a:pt x="42" y="37"/>
                    <a:pt x="42" y="37"/>
                  </a:cubicBezTo>
                  <a:lnTo>
                    <a:pt x="28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133" name="Group 55">
            <a:extLst>
              <a:ext uri="{FF2B5EF4-FFF2-40B4-BE49-F238E27FC236}">
                <a16:creationId xmlns:a16="http://schemas.microsoft.com/office/drawing/2014/main" id="{C578FF5F-DC21-43AF-8F04-928ED17B2C7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36669" y="2444074"/>
            <a:ext cx="1049470" cy="392628"/>
            <a:chOff x="2546" y="1950"/>
            <a:chExt cx="1136" cy="425"/>
          </a:xfrm>
          <a:solidFill>
            <a:srgbClr val="009FC6"/>
          </a:solidFill>
        </p:grpSpPr>
        <p:sp>
          <p:nvSpPr>
            <p:cNvPr id="135" name="Freeform 56">
              <a:extLst>
                <a:ext uri="{FF2B5EF4-FFF2-40B4-BE49-F238E27FC236}">
                  <a16:creationId xmlns:a16="http://schemas.microsoft.com/office/drawing/2014/main" id="{CD16B327-C603-4C94-A059-28DAE3DA3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1990"/>
              <a:ext cx="406" cy="361"/>
            </a:xfrm>
            <a:custGeom>
              <a:avLst/>
              <a:gdLst>
                <a:gd name="T0" fmla="*/ 137 w 170"/>
                <a:gd name="T1" fmla="*/ 103 h 150"/>
                <a:gd name="T2" fmla="*/ 91 w 170"/>
                <a:gd name="T3" fmla="*/ 140 h 150"/>
                <a:gd name="T4" fmla="*/ 32 w 170"/>
                <a:gd name="T5" fmla="*/ 93 h 150"/>
                <a:gd name="T6" fmla="*/ 17 w 170"/>
                <a:gd name="T7" fmla="*/ 31 h 150"/>
                <a:gd name="T8" fmla="*/ 42 w 170"/>
                <a:gd name="T9" fmla="*/ 8 h 150"/>
                <a:gd name="T10" fmla="*/ 86 w 170"/>
                <a:gd name="T11" fmla="*/ 49 h 150"/>
                <a:gd name="T12" fmla="*/ 90 w 170"/>
                <a:gd name="T13" fmla="*/ 52 h 150"/>
                <a:gd name="T14" fmla="*/ 94 w 170"/>
                <a:gd name="T15" fmla="*/ 49 h 150"/>
                <a:gd name="T16" fmla="*/ 136 w 170"/>
                <a:gd name="T17" fmla="*/ 8 h 150"/>
                <a:gd name="T18" fmla="*/ 162 w 170"/>
                <a:gd name="T19" fmla="*/ 30 h 150"/>
                <a:gd name="T20" fmla="*/ 167 w 170"/>
                <a:gd name="T21" fmla="*/ 33 h 150"/>
                <a:gd name="T22" fmla="*/ 169 w 170"/>
                <a:gd name="T23" fmla="*/ 27 h 150"/>
                <a:gd name="T24" fmla="*/ 136 w 170"/>
                <a:gd name="T25" fmla="*/ 0 h 150"/>
                <a:gd name="T26" fmla="*/ 90 w 170"/>
                <a:gd name="T27" fmla="*/ 36 h 150"/>
                <a:gd name="T28" fmla="*/ 42 w 170"/>
                <a:gd name="T29" fmla="*/ 0 h 150"/>
                <a:gd name="T30" fmla="*/ 9 w 170"/>
                <a:gd name="T31" fmla="*/ 27 h 150"/>
                <a:gd name="T32" fmla="*/ 27 w 170"/>
                <a:gd name="T33" fmla="*/ 99 h 150"/>
                <a:gd name="T34" fmla="*/ 89 w 170"/>
                <a:gd name="T35" fmla="*/ 149 h 150"/>
                <a:gd name="T36" fmla="*/ 91 w 170"/>
                <a:gd name="T37" fmla="*/ 150 h 150"/>
                <a:gd name="T38" fmla="*/ 93 w 170"/>
                <a:gd name="T39" fmla="*/ 149 h 150"/>
                <a:gd name="T40" fmla="*/ 142 w 170"/>
                <a:gd name="T41" fmla="*/ 109 h 150"/>
                <a:gd name="T42" fmla="*/ 142 w 170"/>
                <a:gd name="T43" fmla="*/ 103 h 150"/>
                <a:gd name="T44" fmla="*/ 137 w 170"/>
                <a:gd name="T45" fmla="*/ 10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0" h="150">
                  <a:moveTo>
                    <a:pt x="137" y="103"/>
                  </a:moveTo>
                  <a:cubicBezTo>
                    <a:pt x="122" y="115"/>
                    <a:pt x="98" y="134"/>
                    <a:pt x="91" y="140"/>
                  </a:cubicBezTo>
                  <a:cubicBezTo>
                    <a:pt x="81" y="133"/>
                    <a:pt x="44" y="105"/>
                    <a:pt x="32" y="93"/>
                  </a:cubicBezTo>
                  <a:cubicBezTo>
                    <a:pt x="15" y="74"/>
                    <a:pt x="9" y="51"/>
                    <a:pt x="17" y="31"/>
                  </a:cubicBezTo>
                  <a:cubicBezTo>
                    <a:pt x="22" y="17"/>
                    <a:pt x="32" y="8"/>
                    <a:pt x="42" y="8"/>
                  </a:cubicBezTo>
                  <a:cubicBezTo>
                    <a:pt x="75" y="8"/>
                    <a:pt x="86" y="47"/>
                    <a:pt x="86" y="49"/>
                  </a:cubicBezTo>
                  <a:cubicBezTo>
                    <a:pt x="87" y="51"/>
                    <a:pt x="89" y="52"/>
                    <a:pt x="90" y="52"/>
                  </a:cubicBezTo>
                  <a:cubicBezTo>
                    <a:pt x="92" y="52"/>
                    <a:pt x="94" y="51"/>
                    <a:pt x="94" y="49"/>
                  </a:cubicBezTo>
                  <a:cubicBezTo>
                    <a:pt x="94" y="48"/>
                    <a:pt x="103" y="8"/>
                    <a:pt x="136" y="8"/>
                  </a:cubicBezTo>
                  <a:cubicBezTo>
                    <a:pt x="146" y="8"/>
                    <a:pt x="157" y="17"/>
                    <a:pt x="162" y="30"/>
                  </a:cubicBezTo>
                  <a:cubicBezTo>
                    <a:pt x="163" y="32"/>
                    <a:pt x="165" y="34"/>
                    <a:pt x="167" y="33"/>
                  </a:cubicBezTo>
                  <a:cubicBezTo>
                    <a:pt x="169" y="32"/>
                    <a:pt x="170" y="29"/>
                    <a:pt x="169" y="27"/>
                  </a:cubicBezTo>
                  <a:cubicBezTo>
                    <a:pt x="163" y="10"/>
                    <a:pt x="150" y="0"/>
                    <a:pt x="136" y="0"/>
                  </a:cubicBezTo>
                  <a:cubicBezTo>
                    <a:pt x="109" y="0"/>
                    <a:pt x="96" y="22"/>
                    <a:pt x="90" y="36"/>
                  </a:cubicBezTo>
                  <a:cubicBezTo>
                    <a:pt x="84" y="22"/>
                    <a:pt x="69" y="0"/>
                    <a:pt x="42" y="0"/>
                  </a:cubicBezTo>
                  <a:cubicBezTo>
                    <a:pt x="28" y="0"/>
                    <a:pt x="16" y="11"/>
                    <a:pt x="9" y="27"/>
                  </a:cubicBezTo>
                  <a:cubicBezTo>
                    <a:pt x="0" y="51"/>
                    <a:pt x="7" y="78"/>
                    <a:pt x="27" y="99"/>
                  </a:cubicBezTo>
                  <a:cubicBezTo>
                    <a:pt x="40" y="114"/>
                    <a:pt x="87" y="148"/>
                    <a:pt x="89" y="149"/>
                  </a:cubicBezTo>
                  <a:cubicBezTo>
                    <a:pt x="89" y="150"/>
                    <a:pt x="90" y="150"/>
                    <a:pt x="91" y="150"/>
                  </a:cubicBezTo>
                  <a:cubicBezTo>
                    <a:pt x="92" y="150"/>
                    <a:pt x="92" y="150"/>
                    <a:pt x="93" y="149"/>
                  </a:cubicBezTo>
                  <a:cubicBezTo>
                    <a:pt x="93" y="149"/>
                    <a:pt x="124" y="125"/>
                    <a:pt x="142" y="109"/>
                  </a:cubicBezTo>
                  <a:cubicBezTo>
                    <a:pt x="143" y="108"/>
                    <a:pt x="144" y="105"/>
                    <a:pt x="142" y="103"/>
                  </a:cubicBezTo>
                  <a:cubicBezTo>
                    <a:pt x="141" y="101"/>
                    <a:pt x="138" y="101"/>
                    <a:pt x="137" y="103"/>
                  </a:cubicBezTo>
                  <a:close/>
                </a:path>
              </a:pathLst>
            </a:custGeom>
            <a:grpFill/>
            <a:ln w="6350">
              <a:solidFill>
                <a:srgbClr val="009FC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6" name="Freeform 57">
              <a:extLst>
                <a:ext uri="{FF2B5EF4-FFF2-40B4-BE49-F238E27FC236}">
                  <a16:creationId xmlns:a16="http://schemas.microsoft.com/office/drawing/2014/main" id="{7E0A602A-DDC9-413F-A6E1-7788C69F4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" y="2041"/>
              <a:ext cx="344" cy="236"/>
            </a:xfrm>
            <a:custGeom>
              <a:avLst/>
              <a:gdLst>
                <a:gd name="T0" fmla="*/ 140 w 144"/>
                <a:gd name="T1" fmla="*/ 47 h 98"/>
                <a:gd name="T2" fmla="*/ 119 w 144"/>
                <a:gd name="T3" fmla="*/ 47 h 98"/>
                <a:gd name="T4" fmla="*/ 112 w 144"/>
                <a:gd name="T5" fmla="*/ 22 h 98"/>
                <a:gd name="T6" fmla="*/ 108 w 144"/>
                <a:gd name="T7" fmla="*/ 19 h 98"/>
                <a:gd name="T8" fmla="*/ 104 w 144"/>
                <a:gd name="T9" fmla="*/ 23 h 98"/>
                <a:gd name="T10" fmla="*/ 95 w 144"/>
                <a:gd name="T11" fmla="*/ 73 h 98"/>
                <a:gd name="T12" fmla="*/ 81 w 144"/>
                <a:gd name="T13" fmla="*/ 4 h 98"/>
                <a:gd name="T14" fmla="*/ 77 w 144"/>
                <a:gd name="T15" fmla="*/ 0 h 98"/>
                <a:gd name="T16" fmla="*/ 77 w 144"/>
                <a:gd name="T17" fmla="*/ 0 h 98"/>
                <a:gd name="T18" fmla="*/ 73 w 144"/>
                <a:gd name="T19" fmla="*/ 4 h 98"/>
                <a:gd name="T20" fmla="*/ 65 w 144"/>
                <a:gd name="T21" fmla="*/ 53 h 98"/>
                <a:gd name="T22" fmla="*/ 57 w 144"/>
                <a:gd name="T23" fmla="*/ 53 h 98"/>
                <a:gd name="T24" fmla="*/ 48 w 144"/>
                <a:gd name="T25" fmla="*/ 28 h 98"/>
                <a:gd name="T26" fmla="*/ 43 w 144"/>
                <a:gd name="T27" fmla="*/ 25 h 98"/>
                <a:gd name="T28" fmla="*/ 40 w 144"/>
                <a:gd name="T29" fmla="*/ 29 h 98"/>
                <a:gd name="T30" fmla="*/ 35 w 144"/>
                <a:gd name="T31" fmla="*/ 65 h 98"/>
                <a:gd name="T32" fmla="*/ 33 w 144"/>
                <a:gd name="T33" fmla="*/ 58 h 98"/>
                <a:gd name="T34" fmla="*/ 29 w 144"/>
                <a:gd name="T35" fmla="*/ 54 h 98"/>
                <a:gd name="T36" fmla="*/ 4 w 144"/>
                <a:gd name="T37" fmla="*/ 54 h 98"/>
                <a:gd name="T38" fmla="*/ 0 w 144"/>
                <a:gd name="T39" fmla="*/ 59 h 98"/>
                <a:gd name="T40" fmla="*/ 4 w 144"/>
                <a:gd name="T41" fmla="*/ 63 h 98"/>
                <a:gd name="T42" fmla="*/ 26 w 144"/>
                <a:gd name="T43" fmla="*/ 63 h 98"/>
                <a:gd name="T44" fmla="*/ 32 w 144"/>
                <a:gd name="T45" fmla="*/ 88 h 98"/>
                <a:gd name="T46" fmla="*/ 36 w 144"/>
                <a:gd name="T47" fmla="*/ 91 h 98"/>
                <a:gd name="T48" fmla="*/ 40 w 144"/>
                <a:gd name="T49" fmla="*/ 87 h 98"/>
                <a:gd name="T50" fmla="*/ 46 w 144"/>
                <a:gd name="T51" fmla="*/ 46 h 98"/>
                <a:gd name="T52" fmla="*/ 51 w 144"/>
                <a:gd name="T53" fmla="*/ 59 h 98"/>
                <a:gd name="T54" fmla="*/ 55 w 144"/>
                <a:gd name="T55" fmla="*/ 62 h 98"/>
                <a:gd name="T56" fmla="*/ 68 w 144"/>
                <a:gd name="T57" fmla="*/ 62 h 98"/>
                <a:gd name="T58" fmla="*/ 72 w 144"/>
                <a:gd name="T59" fmla="*/ 58 h 98"/>
                <a:gd name="T60" fmla="*/ 77 w 144"/>
                <a:gd name="T61" fmla="*/ 27 h 98"/>
                <a:gd name="T62" fmla="*/ 91 w 144"/>
                <a:gd name="T63" fmla="*/ 95 h 98"/>
                <a:gd name="T64" fmla="*/ 95 w 144"/>
                <a:gd name="T65" fmla="*/ 98 h 98"/>
                <a:gd name="T66" fmla="*/ 95 w 144"/>
                <a:gd name="T67" fmla="*/ 98 h 98"/>
                <a:gd name="T68" fmla="*/ 99 w 144"/>
                <a:gd name="T69" fmla="*/ 95 h 98"/>
                <a:gd name="T70" fmla="*/ 109 w 144"/>
                <a:gd name="T71" fmla="*/ 41 h 98"/>
                <a:gd name="T72" fmla="*/ 112 w 144"/>
                <a:gd name="T73" fmla="*/ 53 h 98"/>
                <a:gd name="T74" fmla="*/ 116 w 144"/>
                <a:gd name="T75" fmla="*/ 56 h 98"/>
                <a:gd name="T76" fmla="*/ 140 w 144"/>
                <a:gd name="T77" fmla="*/ 56 h 98"/>
                <a:gd name="T78" fmla="*/ 144 w 144"/>
                <a:gd name="T79" fmla="*/ 52 h 98"/>
                <a:gd name="T80" fmla="*/ 140 w 144"/>
                <a:gd name="T81" fmla="*/ 4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4" h="98">
                  <a:moveTo>
                    <a:pt x="140" y="47"/>
                  </a:moveTo>
                  <a:cubicBezTo>
                    <a:pt x="119" y="47"/>
                    <a:pt x="119" y="47"/>
                    <a:pt x="119" y="47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1" y="21"/>
                    <a:pt x="110" y="19"/>
                    <a:pt x="108" y="19"/>
                  </a:cubicBezTo>
                  <a:cubicBezTo>
                    <a:pt x="106" y="19"/>
                    <a:pt x="104" y="21"/>
                    <a:pt x="104" y="23"/>
                  </a:cubicBezTo>
                  <a:cubicBezTo>
                    <a:pt x="95" y="73"/>
                    <a:pt x="95" y="73"/>
                    <a:pt x="95" y="73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4" y="2"/>
                    <a:pt x="73" y="4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26"/>
                    <a:pt x="45" y="25"/>
                    <a:pt x="43" y="25"/>
                  </a:cubicBezTo>
                  <a:cubicBezTo>
                    <a:pt x="42" y="25"/>
                    <a:pt x="40" y="27"/>
                    <a:pt x="40" y="29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6"/>
                    <a:pt x="31" y="54"/>
                    <a:pt x="29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2" y="54"/>
                    <a:pt x="0" y="56"/>
                    <a:pt x="0" y="59"/>
                  </a:cubicBezTo>
                  <a:cubicBezTo>
                    <a:pt x="0" y="61"/>
                    <a:pt x="2" y="63"/>
                    <a:pt x="4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2" y="88"/>
                    <a:pt x="32" y="88"/>
                    <a:pt x="32" y="88"/>
                  </a:cubicBezTo>
                  <a:cubicBezTo>
                    <a:pt x="33" y="90"/>
                    <a:pt x="34" y="91"/>
                    <a:pt x="36" y="91"/>
                  </a:cubicBezTo>
                  <a:cubicBezTo>
                    <a:pt x="38" y="91"/>
                    <a:pt x="40" y="89"/>
                    <a:pt x="40" y="87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2" y="61"/>
                    <a:pt x="53" y="62"/>
                    <a:pt x="55" y="62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70" y="62"/>
                    <a:pt x="72" y="60"/>
                    <a:pt x="72" y="58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1" y="97"/>
                    <a:pt x="93" y="98"/>
                    <a:pt x="95" y="98"/>
                  </a:cubicBezTo>
                  <a:cubicBezTo>
                    <a:pt x="95" y="98"/>
                    <a:pt x="95" y="98"/>
                    <a:pt x="95" y="98"/>
                  </a:cubicBezTo>
                  <a:cubicBezTo>
                    <a:pt x="97" y="98"/>
                    <a:pt x="98" y="97"/>
                    <a:pt x="99" y="95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112" y="53"/>
                    <a:pt x="112" y="53"/>
                    <a:pt x="112" y="53"/>
                  </a:cubicBezTo>
                  <a:cubicBezTo>
                    <a:pt x="113" y="55"/>
                    <a:pt x="114" y="56"/>
                    <a:pt x="116" y="56"/>
                  </a:cubicBezTo>
                  <a:cubicBezTo>
                    <a:pt x="140" y="56"/>
                    <a:pt x="140" y="56"/>
                    <a:pt x="140" y="56"/>
                  </a:cubicBezTo>
                  <a:cubicBezTo>
                    <a:pt x="142" y="56"/>
                    <a:pt x="144" y="54"/>
                    <a:pt x="144" y="52"/>
                  </a:cubicBezTo>
                  <a:cubicBezTo>
                    <a:pt x="144" y="49"/>
                    <a:pt x="142" y="47"/>
                    <a:pt x="140" y="47"/>
                  </a:cubicBezTo>
                  <a:close/>
                </a:path>
              </a:pathLst>
            </a:custGeom>
            <a:grpFill/>
            <a:ln w="6350">
              <a:solidFill>
                <a:srgbClr val="009FC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7" name="Freeform 58">
              <a:extLst>
                <a:ext uri="{FF2B5EF4-FFF2-40B4-BE49-F238E27FC236}">
                  <a16:creationId xmlns:a16="http://schemas.microsoft.com/office/drawing/2014/main" id="{325A83D3-849C-44C2-B99D-1C0576304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9" y="2279"/>
              <a:ext cx="69" cy="70"/>
            </a:xfrm>
            <a:custGeom>
              <a:avLst/>
              <a:gdLst>
                <a:gd name="T0" fmla="*/ 48 w 69"/>
                <a:gd name="T1" fmla="*/ 0 h 70"/>
                <a:gd name="T2" fmla="*/ 24 w 69"/>
                <a:gd name="T3" fmla="*/ 0 h 70"/>
                <a:gd name="T4" fmla="*/ 24 w 69"/>
                <a:gd name="T5" fmla="*/ 24 h 70"/>
                <a:gd name="T6" fmla="*/ 0 w 69"/>
                <a:gd name="T7" fmla="*/ 24 h 70"/>
                <a:gd name="T8" fmla="*/ 0 w 69"/>
                <a:gd name="T9" fmla="*/ 48 h 70"/>
                <a:gd name="T10" fmla="*/ 24 w 69"/>
                <a:gd name="T11" fmla="*/ 48 h 70"/>
                <a:gd name="T12" fmla="*/ 24 w 69"/>
                <a:gd name="T13" fmla="*/ 70 h 70"/>
                <a:gd name="T14" fmla="*/ 48 w 69"/>
                <a:gd name="T15" fmla="*/ 70 h 70"/>
                <a:gd name="T16" fmla="*/ 48 w 69"/>
                <a:gd name="T17" fmla="*/ 48 h 70"/>
                <a:gd name="T18" fmla="*/ 69 w 69"/>
                <a:gd name="T19" fmla="*/ 48 h 70"/>
                <a:gd name="T20" fmla="*/ 69 w 69"/>
                <a:gd name="T21" fmla="*/ 24 h 70"/>
                <a:gd name="T22" fmla="*/ 48 w 69"/>
                <a:gd name="T23" fmla="*/ 24 h 70"/>
                <a:gd name="T24" fmla="*/ 48 w 69"/>
                <a:gd name="T25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70">
                  <a:moveTo>
                    <a:pt x="48" y="0"/>
                  </a:moveTo>
                  <a:lnTo>
                    <a:pt x="24" y="0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24" y="48"/>
                  </a:lnTo>
                  <a:lnTo>
                    <a:pt x="24" y="70"/>
                  </a:lnTo>
                  <a:lnTo>
                    <a:pt x="48" y="70"/>
                  </a:lnTo>
                  <a:lnTo>
                    <a:pt x="48" y="48"/>
                  </a:lnTo>
                  <a:lnTo>
                    <a:pt x="69" y="48"/>
                  </a:lnTo>
                  <a:lnTo>
                    <a:pt x="69" y="24"/>
                  </a:lnTo>
                  <a:lnTo>
                    <a:pt x="48" y="24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6350">
              <a:solidFill>
                <a:srgbClr val="009FC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8" name="Freeform 59">
              <a:extLst>
                <a:ext uri="{FF2B5EF4-FFF2-40B4-BE49-F238E27FC236}">
                  <a16:creationId xmlns:a16="http://schemas.microsoft.com/office/drawing/2014/main" id="{DDA0D9CA-1996-4D9B-8AFF-675369BB8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8" y="1950"/>
              <a:ext cx="394" cy="425"/>
            </a:xfrm>
            <a:custGeom>
              <a:avLst/>
              <a:gdLst>
                <a:gd name="T0" fmla="*/ 108 w 165"/>
                <a:gd name="T1" fmla="*/ 114 h 177"/>
                <a:gd name="T2" fmla="*/ 108 w 165"/>
                <a:gd name="T3" fmla="*/ 113 h 177"/>
                <a:gd name="T4" fmla="*/ 108 w 165"/>
                <a:gd name="T5" fmla="*/ 107 h 177"/>
                <a:gd name="T6" fmla="*/ 108 w 165"/>
                <a:gd name="T7" fmla="*/ 105 h 177"/>
                <a:gd name="T8" fmla="*/ 129 w 165"/>
                <a:gd name="T9" fmla="*/ 66 h 177"/>
                <a:gd name="T10" fmla="*/ 129 w 165"/>
                <a:gd name="T11" fmla="*/ 46 h 177"/>
                <a:gd name="T12" fmla="*/ 83 w 165"/>
                <a:gd name="T13" fmla="*/ 0 h 177"/>
                <a:gd name="T14" fmla="*/ 37 w 165"/>
                <a:gd name="T15" fmla="*/ 46 h 177"/>
                <a:gd name="T16" fmla="*/ 37 w 165"/>
                <a:gd name="T17" fmla="*/ 66 h 177"/>
                <a:gd name="T18" fmla="*/ 56 w 165"/>
                <a:gd name="T19" fmla="*/ 104 h 177"/>
                <a:gd name="T20" fmla="*/ 56 w 165"/>
                <a:gd name="T21" fmla="*/ 113 h 177"/>
                <a:gd name="T22" fmla="*/ 56 w 165"/>
                <a:gd name="T23" fmla="*/ 114 h 177"/>
                <a:gd name="T24" fmla="*/ 0 w 165"/>
                <a:gd name="T25" fmla="*/ 173 h 177"/>
                <a:gd name="T26" fmla="*/ 4 w 165"/>
                <a:gd name="T27" fmla="*/ 177 h 177"/>
                <a:gd name="T28" fmla="*/ 8 w 165"/>
                <a:gd name="T29" fmla="*/ 173 h 177"/>
                <a:gd name="T30" fmla="*/ 59 w 165"/>
                <a:gd name="T31" fmla="*/ 122 h 177"/>
                <a:gd name="T32" fmla="*/ 59 w 165"/>
                <a:gd name="T33" fmla="*/ 122 h 177"/>
                <a:gd name="T34" fmla="*/ 78 w 165"/>
                <a:gd name="T35" fmla="*/ 151 h 177"/>
                <a:gd name="T36" fmla="*/ 82 w 165"/>
                <a:gd name="T37" fmla="*/ 153 h 177"/>
                <a:gd name="T38" fmla="*/ 82 w 165"/>
                <a:gd name="T39" fmla="*/ 153 h 177"/>
                <a:gd name="T40" fmla="*/ 85 w 165"/>
                <a:gd name="T41" fmla="*/ 151 h 177"/>
                <a:gd name="T42" fmla="*/ 105 w 165"/>
                <a:gd name="T43" fmla="*/ 122 h 177"/>
                <a:gd name="T44" fmla="*/ 106 w 165"/>
                <a:gd name="T45" fmla="*/ 122 h 177"/>
                <a:gd name="T46" fmla="*/ 157 w 165"/>
                <a:gd name="T47" fmla="*/ 173 h 177"/>
                <a:gd name="T48" fmla="*/ 161 w 165"/>
                <a:gd name="T49" fmla="*/ 177 h 177"/>
                <a:gd name="T50" fmla="*/ 165 w 165"/>
                <a:gd name="T51" fmla="*/ 173 h 177"/>
                <a:gd name="T52" fmla="*/ 108 w 165"/>
                <a:gd name="T53" fmla="*/ 114 h 177"/>
                <a:gd name="T54" fmla="*/ 83 w 165"/>
                <a:gd name="T55" fmla="*/ 9 h 177"/>
                <a:gd name="T56" fmla="*/ 116 w 165"/>
                <a:gd name="T57" fmla="*/ 30 h 177"/>
                <a:gd name="T58" fmla="*/ 100 w 165"/>
                <a:gd name="T59" fmla="*/ 30 h 177"/>
                <a:gd name="T60" fmla="*/ 82 w 165"/>
                <a:gd name="T61" fmla="*/ 18 h 177"/>
                <a:gd name="T62" fmla="*/ 65 w 165"/>
                <a:gd name="T63" fmla="*/ 30 h 177"/>
                <a:gd name="T64" fmla="*/ 49 w 165"/>
                <a:gd name="T65" fmla="*/ 30 h 177"/>
                <a:gd name="T66" fmla="*/ 83 w 165"/>
                <a:gd name="T67" fmla="*/ 9 h 177"/>
                <a:gd name="T68" fmla="*/ 92 w 165"/>
                <a:gd name="T69" fmla="*/ 36 h 177"/>
                <a:gd name="T70" fmla="*/ 82 w 165"/>
                <a:gd name="T71" fmla="*/ 46 h 177"/>
                <a:gd name="T72" fmla="*/ 73 w 165"/>
                <a:gd name="T73" fmla="*/ 36 h 177"/>
                <a:gd name="T74" fmla="*/ 82 w 165"/>
                <a:gd name="T75" fmla="*/ 27 h 177"/>
                <a:gd name="T76" fmla="*/ 92 w 165"/>
                <a:gd name="T77" fmla="*/ 36 h 177"/>
                <a:gd name="T78" fmla="*/ 46 w 165"/>
                <a:gd name="T79" fmla="*/ 66 h 177"/>
                <a:gd name="T80" fmla="*/ 46 w 165"/>
                <a:gd name="T81" fmla="*/ 46 h 177"/>
                <a:gd name="T82" fmla="*/ 46 w 165"/>
                <a:gd name="T83" fmla="*/ 39 h 177"/>
                <a:gd name="T84" fmla="*/ 64 w 165"/>
                <a:gd name="T85" fmla="*/ 39 h 177"/>
                <a:gd name="T86" fmla="*/ 82 w 165"/>
                <a:gd name="T87" fmla="*/ 55 h 177"/>
                <a:gd name="T88" fmla="*/ 101 w 165"/>
                <a:gd name="T89" fmla="*/ 39 h 177"/>
                <a:gd name="T90" fmla="*/ 119 w 165"/>
                <a:gd name="T91" fmla="*/ 39 h 177"/>
                <a:gd name="T92" fmla="*/ 120 w 165"/>
                <a:gd name="T93" fmla="*/ 46 h 177"/>
                <a:gd name="T94" fmla="*/ 120 w 165"/>
                <a:gd name="T95" fmla="*/ 66 h 177"/>
                <a:gd name="T96" fmla="*/ 83 w 165"/>
                <a:gd name="T97" fmla="*/ 103 h 177"/>
                <a:gd name="T98" fmla="*/ 46 w 165"/>
                <a:gd name="T99" fmla="*/ 66 h 177"/>
                <a:gd name="T100" fmla="*/ 82 w 165"/>
                <a:gd name="T101" fmla="*/ 141 h 177"/>
                <a:gd name="T102" fmla="*/ 65 w 165"/>
                <a:gd name="T103" fmla="*/ 113 h 177"/>
                <a:gd name="T104" fmla="*/ 65 w 165"/>
                <a:gd name="T105" fmla="*/ 109 h 177"/>
                <a:gd name="T106" fmla="*/ 83 w 165"/>
                <a:gd name="T107" fmla="*/ 112 h 177"/>
                <a:gd name="T108" fmla="*/ 100 w 165"/>
                <a:gd name="T109" fmla="*/ 109 h 177"/>
                <a:gd name="T110" fmla="*/ 100 w 165"/>
                <a:gd name="T111" fmla="*/ 113 h 177"/>
                <a:gd name="T112" fmla="*/ 82 w 165"/>
                <a:gd name="T113" fmla="*/ 14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5" h="177">
                  <a:moveTo>
                    <a:pt x="108" y="114"/>
                  </a:moveTo>
                  <a:cubicBezTo>
                    <a:pt x="108" y="113"/>
                    <a:pt x="108" y="113"/>
                    <a:pt x="108" y="113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08" y="106"/>
                    <a:pt x="108" y="105"/>
                    <a:pt x="108" y="105"/>
                  </a:cubicBezTo>
                  <a:cubicBezTo>
                    <a:pt x="120" y="97"/>
                    <a:pt x="129" y="82"/>
                    <a:pt x="129" y="66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21"/>
                    <a:pt x="108" y="0"/>
                    <a:pt x="83" y="0"/>
                  </a:cubicBezTo>
                  <a:cubicBezTo>
                    <a:pt x="57" y="0"/>
                    <a:pt x="37" y="21"/>
                    <a:pt x="37" y="46"/>
                  </a:cubicBezTo>
                  <a:cubicBezTo>
                    <a:pt x="37" y="66"/>
                    <a:pt x="37" y="66"/>
                    <a:pt x="37" y="66"/>
                  </a:cubicBezTo>
                  <a:cubicBezTo>
                    <a:pt x="37" y="82"/>
                    <a:pt x="45" y="95"/>
                    <a:pt x="56" y="104"/>
                  </a:cubicBezTo>
                  <a:cubicBezTo>
                    <a:pt x="56" y="113"/>
                    <a:pt x="56" y="113"/>
                    <a:pt x="56" y="113"/>
                  </a:cubicBezTo>
                  <a:cubicBezTo>
                    <a:pt x="56" y="113"/>
                    <a:pt x="56" y="113"/>
                    <a:pt x="56" y="114"/>
                  </a:cubicBezTo>
                  <a:cubicBezTo>
                    <a:pt x="25" y="115"/>
                    <a:pt x="0" y="141"/>
                    <a:pt x="0" y="173"/>
                  </a:cubicBezTo>
                  <a:cubicBezTo>
                    <a:pt x="0" y="175"/>
                    <a:pt x="1" y="177"/>
                    <a:pt x="4" y="177"/>
                  </a:cubicBezTo>
                  <a:cubicBezTo>
                    <a:pt x="6" y="177"/>
                    <a:pt x="8" y="175"/>
                    <a:pt x="8" y="173"/>
                  </a:cubicBezTo>
                  <a:cubicBezTo>
                    <a:pt x="8" y="145"/>
                    <a:pt x="31" y="122"/>
                    <a:pt x="59" y="122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64" y="134"/>
                    <a:pt x="76" y="148"/>
                    <a:pt x="78" y="151"/>
                  </a:cubicBezTo>
                  <a:cubicBezTo>
                    <a:pt x="79" y="152"/>
                    <a:pt x="80" y="153"/>
                    <a:pt x="82" y="153"/>
                  </a:cubicBezTo>
                  <a:cubicBezTo>
                    <a:pt x="82" y="153"/>
                    <a:pt x="82" y="153"/>
                    <a:pt x="82" y="153"/>
                  </a:cubicBezTo>
                  <a:cubicBezTo>
                    <a:pt x="83" y="153"/>
                    <a:pt x="84" y="152"/>
                    <a:pt x="85" y="151"/>
                  </a:cubicBezTo>
                  <a:cubicBezTo>
                    <a:pt x="88" y="148"/>
                    <a:pt x="100" y="134"/>
                    <a:pt x="105" y="122"/>
                  </a:cubicBezTo>
                  <a:cubicBezTo>
                    <a:pt x="106" y="122"/>
                    <a:pt x="106" y="122"/>
                    <a:pt x="106" y="122"/>
                  </a:cubicBezTo>
                  <a:cubicBezTo>
                    <a:pt x="134" y="122"/>
                    <a:pt x="157" y="145"/>
                    <a:pt x="157" y="173"/>
                  </a:cubicBezTo>
                  <a:cubicBezTo>
                    <a:pt x="157" y="175"/>
                    <a:pt x="158" y="177"/>
                    <a:pt x="161" y="177"/>
                  </a:cubicBezTo>
                  <a:cubicBezTo>
                    <a:pt x="163" y="177"/>
                    <a:pt x="165" y="175"/>
                    <a:pt x="165" y="173"/>
                  </a:cubicBezTo>
                  <a:cubicBezTo>
                    <a:pt x="165" y="141"/>
                    <a:pt x="140" y="115"/>
                    <a:pt x="108" y="114"/>
                  </a:cubicBezTo>
                  <a:close/>
                  <a:moveTo>
                    <a:pt x="83" y="9"/>
                  </a:moveTo>
                  <a:cubicBezTo>
                    <a:pt x="97" y="9"/>
                    <a:pt x="110" y="17"/>
                    <a:pt x="116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7" y="23"/>
                    <a:pt x="90" y="18"/>
                    <a:pt x="82" y="18"/>
                  </a:cubicBezTo>
                  <a:cubicBezTo>
                    <a:pt x="74" y="18"/>
                    <a:pt x="68" y="23"/>
                    <a:pt x="65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6" y="17"/>
                    <a:pt x="68" y="9"/>
                    <a:pt x="83" y="9"/>
                  </a:cubicBezTo>
                  <a:close/>
                  <a:moveTo>
                    <a:pt x="92" y="36"/>
                  </a:moveTo>
                  <a:cubicBezTo>
                    <a:pt x="92" y="42"/>
                    <a:pt x="88" y="46"/>
                    <a:pt x="82" y="46"/>
                  </a:cubicBezTo>
                  <a:cubicBezTo>
                    <a:pt x="77" y="46"/>
                    <a:pt x="73" y="42"/>
                    <a:pt x="73" y="36"/>
                  </a:cubicBezTo>
                  <a:cubicBezTo>
                    <a:pt x="73" y="31"/>
                    <a:pt x="77" y="27"/>
                    <a:pt x="82" y="27"/>
                  </a:cubicBezTo>
                  <a:cubicBezTo>
                    <a:pt x="88" y="27"/>
                    <a:pt x="92" y="31"/>
                    <a:pt x="92" y="36"/>
                  </a:cubicBezTo>
                  <a:close/>
                  <a:moveTo>
                    <a:pt x="46" y="66"/>
                  </a:moveTo>
                  <a:cubicBezTo>
                    <a:pt x="46" y="46"/>
                    <a:pt x="46" y="46"/>
                    <a:pt x="46" y="46"/>
                  </a:cubicBezTo>
                  <a:cubicBezTo>
                    <a:pt x="46" y="44"/>
                    <a:pt x="46" y="41"/>
                    <a:pt x="46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48"/>
                    <a:pt x="73" y="55"/>
                    <a:pt x="82" y="55"/>
                  </a:cubicBezTo>
                  <a:cubicBezTo>
                    <a:pt x="92" y="55"/>
                    <a:pt x="100" y="48"/>
                    <a:pt x="101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20" y="41"/>
                    <a:pt x="120" y="44"/>
                    <a:pt x="120" y="46"/>
                  </a:cubicBezTo>
                  <a:cubicBezTo>
                    <a:pt x="120" y="66"/>
                    <a:pt x="120" y="66"/>
                    <a:pt x="120" y="66"/>
                  </a:cubicBezTo>
                  <a:cubicBezTo>
                    <a:pt x="120" y="87"/>
                    <a:pt x="103" y="103"/>
                    <a:pt x="83" y="103"/>
                  </a:cubicBezTo>
                  <a:cubicBezTo>
                    <a:pt x="62" y="103"/>
                    <a:pt x="46" y="87"/>
                    <a:pt x="46" y="66"/>
                  </a:cubicBezTo>
                  <a:close/>
                  <a:moveTo>
                    <a:pt x="82" y="141"/>
                  </a:moveTo>
                  <a:cubicBezTo>
                    <a:pt x="73" y="130"/>
                    <a:pt x="65" y="117"/>
                    <a:pt x="65" y="113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71" y="111"/>
                    <a:pt x="77" y="112"/>
                    <a:pt x="83" y="112"/>
                  </a:cubicBezTo>
                  <a:cubicBezTo>
                    <a:pt x="89" y="112"/>
                    <a:pt x="94" y="111"/>
                    <a:pt x="100" y="109"/>
                  </a:cubicBezTo>
                  <a:cubicBezTo>
                    <a:pt x="100" y="113"/>
                    <a:pt x="100" y="113"/>
                    <a:pt x="100" y="113"/>
                  </a:cubicBezTo>
                  <a:cubicBezTo>
                    <a:pt x="100" y="117"/>
                    <a:pt x="91" y="130"/>
                    <a:pt x="82" y="141"/>
                  </a:cubicBezTo>
                  <a:close/>
                </a:path>
              </a:pathLst>
            </a:custGeom>
            <a:grpFill/>
            <a:ln w="6350">
              <a:solidFill>
                <a:srgbClr val="009FC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9" name="Oval 60">
              <a:extLst>
                <a:ext uri="{FF2B5EF4-FFF2-40B4-BE49-F238E27FC236}">
                  <a16:creationId xmlns:a16="http://schemas.microsoft.com/office/drawing/2014/main" id="{A202E17F-A7EA-485B-8618-5C4D68728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5" y="2144"/>
              <a:ext cx="48" cy="49"/>
            </a:xfrm>
            <a:prstGeom prst="ellipse">
              <a:avLst/>
            </a:pr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0" name="Oval 61">
              <a:extLst>
                <a:ext uri="{FF2B5EF4-FFF2-40B4-BE49-F238E27FC236}">
                  <a16:creationId xmlns:a16="http://schemas.microsoft.com/office/drawing/2014/main" id="{940B215B-5FBA-43C2-B408-5C5FE343F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6" y="2144"/>
              <a:ext cx="48" cy="49"/>
            </a:xfrm>
            <a:prstGeom prst="ellipse">
              <a:avLst/>
            </a:pr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2" name="Oval 62">
              <a:extLst>
                <a:ext uri="{FF2B5EF4-FFF2-40B4-BE49-F238E27FC236}">
                  <a16:creationId xmlns:a16="http://schemas.microsoft.com/office/drawing/2014/main" id="{854FD1CC-885D-409F-8E4D-1E64DBA69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9" y="2144"/>
              <a:ext cx="48" cy="49"/>
            </a:xfrm>
            <a:prstGeom prst="ellipse">
              <a:avLst/>
            </a:pr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C2050AA3-9924-45E1-9262-D9BBE3F6704C}"/>
              </a:ext>
            </a:extLst>
          </p:cNvPr>
          <p:cNvCxnSpPr>
            <a:cxnSpLocks/>
          </p:cNvCxnSpPr>
          <p:nvPr/>
        </p:nvCxnSpPr>
        <p:spPr>
          <a:xfrm>
            <a:off x="7703966" y="5759844"/>
            <a:ext cx="0" cy="39688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BB3B5E-FF4C-4CC7-9822-A406B5F7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grpSp>
        <p:nvGrpSpPr>
          <p:cNvPr id="149" name="그룹 148">
            <a:extLst>
              <a:ext uri="{FF2B5EF4-FFF2-40B4-BE49-F238E27FC236}">
                <a16:creationId xmlns:a16="http://schemas.microsoft.com/office/drawing/2014/main" id="{BDAC4771-8578-4CFD-A18E-6F611F5C4702}"/>
              </a:ext>
            </a:extLst>
          </p:cNvPr>
          <p:cNvGrpSpPr/>
          <p:nvPr/>
        </p:nvGrpSpPr>
        <p:grpSpPr>
          <a:xfrm>
            <a:off x="0" y="9149"/>
            <a:ext cx="2245519" cy="281364"/>
            <a:chOff x="0" y="-376"/>
            <a:chExt cx="2245519" cy="281364"/>
          </a:xfrm>
        </p:grpSpPr>
        <p:sp>
          <p:nvSpPr>
            <p:cNvPr id="150" name="Freeform 5">
              <a:extLst>
                <a:ext uri="{FF2B5EF4-FFF2-40B4-BE49-F238E27FC236}">
                  <a16:creationId xmlns:a16="http://schemas.microsoft.com/office/drawing/2014/main" id="{3A2114C8-CBF3-4064-979E-C5C2604F03D7}"/>
                </a:ext>
              </a:extLst>
            </p:cNvPr>
            <p:cNvSpPr>
              <a:spLocks/>
            </p:cNvSpPr>
            <p:nvPr userDrawn="1"/>
          </p:nvSpPr>
          <p:spPr bwMode="auto">
            <a:xfrm flipH="1" flipV="1">
              <a:off x="0" y="-376"/>
              <a:ext cx="2245519" cy="281364"/>
            </a:xfrm>
            <a:custGeom>
              <a:avLst/>
              <a:gdLst>
                <a:gd name="T0" fmla="*/ 0 w 2181"/>
                <a:gd name="T1" fmla="*/ 245 h 245"/>
                <a:gd name="T2" fmla="*/ 180 w 2181"/>
                <a:gd name="T3" fmla="*/ 122 h 245"/>
                <a:gd name="T4" fmla="*/ 380 w 2181"/>
                <a:gd name="T5" fmla="*/ 5 h 245"/>
                <a:gd name="T6" fmla="*/ 2181 w 2181"/>
                <a:gd name="T7" fmla="*/ 5 h 245"/>
                <a:gd name="T8" fmla="*/ 2181 w 2181"/>
                <a:gd name="T9" fmla="*/ 245 h 245"/>
                <a:gd name="T10" fmla="*/ 0 w 2181"/>
                <a:gd name="T1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1" h="245">
                  <a:moveTo>
                    <a:pt x="0" y="245"/>
                  </a:moveTo>
                  <a:cubicBezTo>
                    <a:pt x="0" y="245"/>
                    <a:pt x="134" y="244"/>
                    <a:pt x="180" y="122"/>
                  </a:cubicBezTo>
                  <a:cubicBezTo>
                    <a:pt x="226" y="0"/>
                    <a:pt x="303" y="5"/>
                    <a:pt x="380" y="5"/>
                  </a:cubicBezTo>
                  <a:cubicBezTo>
                    <a:pt x="457" y="5"/>
                    <a:pt x="2181" y="5"/>
                    <a:pt x="2181" y="5"/>
                  </a:cubicBezTo>
                  <a:cubicBezTo>
                    <a:pt x="2181" y="245"/>
                    <a:pt x="2181" y="245"/>
                    <a:pt x="2181" y="245"/>
                  </a:cubicBezTo>
                  <a:lnTo>
                    <a:pt x="0" y="24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1" name="TextBox 17">
              <a:extLst>
                <a:ext uri="{FF2B5EF4-FFF2-40B4-BE49-F238E27FC236}">
                  <a16:creationId xmlns:a16="http://schemas.microsoft.com/office/drawing/2014/main" id="{94FDF387-2030-4768-9681-019F19C3AF91}"/>
                </a:ext>
              </a:extLst>
            </p:cNvPr>
            <p:cNvSpPr txBox="1"/>
            <p:nvPr userDrawn="1"/>
          </p:nvSpPr>
          <p:spPr>
            <a:xfrm flipH="1">
              <a:off x="93341" y="3989"/>
              <a:ext cx="180209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ko-KR" sz="11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Ⅱ. </a:t>
              </a:r>
              <a:r>
                <a:rPr lang="en-US" altLang="ko-KR" sz="11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Trends &amp; Implications</a:t>
              </a:r>
              <a:endPara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46" name="TextBox 17">
            <a:extLst>
              <a:ext uri="{FF2B5EF4-FFF2-40B4-BE49-F238E27FC236}">
                <a16:creationId xmlns:a16="http://schemas.microsoft.com/office/drawing/2014/main" id="{E963F0FE-4FED-4A2E-97FC-0F34E1A090B4}"/>
              </a:ext>
            </a:extLst>
          </p:cNvPr>
          <p:cNvSpPr txBox="1"/>
          <p:nvPr/>
        </p:nvSpPr>
        <p:spPr>
          <a:xfrm>
            <a:off x="163726" y="6560579"/>
            <a:ext cx="3021981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Provisional R&amp;D Strategies of Future Mobile Communications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lead the 6G era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086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7">
            <a:extLst>
              <a:ext uri="{FF2B5EF4-FFF2-40B4-BE49-F238E27FC236}">
                <a16:creationId xmlns:a16="http://schemas.microsoft.com/office/drawing/2014/main" id="{E2B0CEBD-D7C4-415F-BB3E-532BEF81C2A1}"/>
              </a:ext>
            </a:extLst>
          </p:cNvPr>
          <p:cNvSpPr txBox="1"/>
          <p:nvPr/>
        </p:nvSpPr>
        <p:spPr>
          <a:xfrm>
            <a:off x="443404" y="379847"/>
            <a:ext cx="9069335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Global competition already started</a:t>
            </a:r>
            <a:endParaRPr lang="en-US" altLang="ko-KR" sz="20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become the 1</a:t>
            </a:r>
            <a:r>
              <a:rPr lang="en-US" altLang="ko-KR" b="1" baseline="300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st</a:t>
            </a:r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mover in  6G Tech. &amp; standards </a:t>
            </a: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675441E8-274B-426D-8539-EE387C63DA01}"/>
              </a:ext>
            </a:extLst>
          </p:cNvPr>
          <p:cNvSpPr/>
          <p:nvPr/>
        </p:nvSpPr>
        <p:spPr>
          <a:xfrm>
            <a:off x="1624561" y="3090737"/>
            <a:ext cx="1044109" cy="1080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76200">
            <a:solidFill>
              <a:schemeClr val="tx2">
                <a:lumMod val="60000"/>
                <a:lumOff val="40000"/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180000" rtlCol="0" anchor="t"/>
          <a:lstStyle/>
          <a:p>
            <a:pPr algn="ctr" fontAlgn="base">
              <a:spcBef>
                <a:spcPts val="1600"/>
              </a:spcBef>
              <a:tabLst>
                <a:tab pos="1096010" algn="l"/>
              </a:tabLst>
              <a:defRPr/>
            </a:pPr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4G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21" name="타원 120">
            <a:extLst>
              <a:ext uri="{FF2B5EF4-FFF2-40B4-BE49-F238E27FC236}">
                <a16:creationId xmlns:a16="http://schemas.microsoft.com/office/drawing/2014/main" id="{4B0183D4-F34A-4D35-9F60-B6D6B1AD94C7}"/>
              </a:ext>
            </a:extLst>
          </p:cNvPr>
          <p:cNvSpPr/>
          <p:nvPr/>
        </p:nvSpPr>
        <p:spPr>
          <a:xfrm>
            <a:off x="4742396" y="3090737"/>
            <a:ext cx="1044109" cy="1080000"/>
          </a:xfrm>
          <a:prstGeom prst="ellipse">
            <a:avLst/>
          </a:prstGeom>
          <a:solidFill>
            <a:srgbClr val="1C64B4"/>
          </a:solidFill>
          <a:ln w="76200">
            <a:solidFill>
              <a:srgbClr val="1C64B4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180000" rtlCol="0" anchor="t"/>
          <a:lstStyle/>
          <a:p>
            <a:pPr algn="ctr" fontAlgn="base">
              <a:spcBef>
                <a:spcPts val="1600"/>
              </a:spcBef>
              <a:tabLst>
                <a:tab pos="1096010" algn="l"/>
              </a:tabLst>
              <a:defRPr/>
            </a:pPr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5G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22" name="타원 121">
            <a:extLst>
              <a:ext uri="{FF2B5EF4-FFF2-40B4-BE49-F238E27FC236}">
                <a16:creationId xmlns:a16="http://schemas.microsoft.com/office/drawing/2014/main" id="{291F8D0E-9008-44F6-8523-67B4120A2160}"/>
              </a:ext>
            </a:extLst>
          </p:cNvPr>
          <p:cNvSpPr/>
          <p:nvPr/>
        </p:nvSpPr>
        <p:spPr>
          <a:xfrm>
            <a:off x="7612996" y="3090737"/>
            <a:ext cx="1044109" cy="1080000"/>
          </a:xfrm>
          <a:prstGeom prst="ellipse">
            <a:avLst/>
          </a:prstGeom>
          <a:solidFill>
            <a:srgbClr val="F66B1E"/>
          </a:solidFill>
          <a:ln w="76200">
            <a:solidFill>
              <a:srgbClr val="F66B1E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tIns="0" bIns="180000" rtlCol="0" anchor="t"/>
          <a:lstStyle/>
          <a:p>
            <a:pPr algn="ctr" fontAlgn="base">
              <a:spcBef>
                <a:spcPts val="1600"/>
              </a:spcBef>
              <a:tabLst>
                <a:tab pos="1096010" algn="l"/>
              </a:tabLst>
              <a:defRPr/>
            </a:pPr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6G</a:t>
            </a:r>
            <a:endParaRPr lang="ko-KR" altLang="en-US" sz="2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CB52F77A-64B3-4626-A41A-1D737B6A62A0}"/>
              </a:ext>
            </a:extLst>
          </p:cNvPr>
          <p:cNvGrpSpPr/>
          <p:nvPr/>
        </p:nvGrpSpPr>
        <p:grpSpPr>
          <a:xfrm>
            <a:off x="54806" y="3364151"/>
            <a:ext cx="9806428" cy="2849968"/>
            <a:chOff x="54806" y="4570767"/>
            <a:chExt cx="9806428" cy="2412178"/>
          </a:xfrm>
        </p:grpSpPr>
        <p:grpSp>
          <p:nvGrpSpPr>
            <p:cNvPr id="272" name="그룹 271">
              <a:extLst>
                <a:ext uri="{FF2B5EF4-FFF2-40B4-BE49-F238E27FC236}">
                  <a16:creationId xmlns:a16="http://schemas.microsoft.com/office/drawing/2014/main" id="{D30D826C-89B7-4BB9-B278-6992CD6BFE5F}"/>
                </a:ext>
              </a:extLst>
            </p:cNvPr>
            <p:cNvGrpSpPr/>
            <p:nvPr/>
          </p:nvGrpSpPr>
          <p:grpSpPr>
            <a:xfrm>
              <a:off x="54806" y="4570767"/>
              <a:ext cx="9806428" cy="2412178"/>
              <a:chOff x="2132451" y="4540377"/>
              <a:chExt cx="11079145" cy="3059770"/>
            </a:xfrm>
          </p:grpSpPr>
          <p:pic>
            <p:nvPicPr>
              <p:cNvPr id="339" name="그림 338">
                <a:extLst>
                  <a:ext uri="{FF2B5EF4-FFF2-40B4-BE49-F238E27FC236}">
                    <a16:creationId xmlns:a16="http://schemas.microsoft.com/office/drawing/2014/main" id="{988EC3D2-A8AF-43CA-B7E2-7B00BC42E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484771" y="4540377"/>
                <a:ext cx="3726825" cy="3059770"/>
              </a:xfrm>
              <a:prstGeom prst="rect">
                <a:avLst/>
              </a:prstGeom>
            </p:spPr>
          </p:pic>
          <p:pic>
            <p:nvPicPr>
              <p:cNvPr id="340" name="그림 339">
                <a:extLst>
                  <a:ext uri="{FF2B5EF4-FFF2-40B4-BE49-F238E27FC236}">
                    <a16:creationId xmlns:a16="http://schemas.microsoft.com/office/drawing/2014/main" id="{48B4C650-42C8-4736-BAE4-621F0ADA6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2451" y="4540377"/>
                <a:ext cx="3726825" cy="3059770"/>
              </a:xfrm>
              <a:prstGeom prst="rect">
                <a:avLst/>
              </a:prstGeom>
            </p:spPr>
          </p:pic>
        </p:grpSp>
        <p:sp>
          <p:nvSpPr>
            <p:cNvPr id="353" name="직사각형 352">
              <a:extLst>
                <a:ext uri="{FF2B5EF4-FFF2-40B4-BE49-F238E27FC236}">
                  <a16:creationId xmlns:a16="http://schemas.microsoft.com/office/drawing/2014/main" id="{FC87038E-307A-44A5-8F4E-09C903172918}"/>
                </a:ext>
              </a:extLst>
            </p:cNvPr>
            <p:cNvSpPr/>
            <p:nvPr/>
          </p:nvSpPr>
          <p:spPr>
            <a:xfrm>
              <a:off x="401175" y="4835892"/>
              <a:ext cx="9141803" cy="1917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19" name="직선 연결선 118">
            <a:extLst>
              <a:ext uri="{FF2B5EF4-FFF2-40B4-BE49-F238E27FC236}">
                <a16:creationId xmlns:a16="http://schemas.microsoft.com/office/drawing/2014/main" id="{FD172A87-C612-4F08-9532-3A24CA60B76E}"/>
              </a:ext>
            </a:extLst>
          </p:cNvPr>
          <p:cNvCxnSpPr>
            <a:cxnSpLocks/>
          </p:cNvCxnSpPr>
          <p:nvPr/>
        </p:nvCxnSpPr>
        <p:spPr>
          <a:xfrm>
            <a:off x="958552" y="4101263"/>
            <a:ext cx="0" cy="1830084"/>
          </a:xfrm>
          <a:prstGeom prst="line">
            <a:avLst/>
          </a:prstGeom>
          <a:ln w="22225" cap="rnd">
            <a:solidFill>
              <a:schemeClr val="tx2">
                <a:lumMod val="60000"/>
                <a:lumOff val="4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>
            <a:extLst>
              <a:ext uri="{FF2B5EF4-FFF2-40B4-BE49-F238E27FC236}">
                <a16:creationId xmlns:a16="http://schemas.microsoft.com/office/drawing/2014/main" id="{0A511233-95FC-4689-BE4A-D60367A96514}"/>
              </a:ext>
            </a:extLst>
          </p:cNvPr>
          <p:cNvCxnSpPr>
            <a:cxnSpLocks/>
          </p:cNvCxnSpPr>
          <p:nvPr/>
        </p:nvCxnSpPr>
        <p:spPr>
          <a:xfrm>
            <a:off x="3829153" y="4101263"/>
            <a:ext cx="0" cy="1830084"/>
          </a:xfrm>
          <a:prstGeom prst="line">
            <a:avLst/>
          </a:prstGeom>
          <a:ln w="22225" cap="rnd">
            <a:solidFill>
              <a:srgbClr val="1C64B4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99014F7D-F150-44BC-AC9B-8D92913979C4}"/>
              </a:ext>
            </a:extLst>
          </p:cNvPr>
          <p:cNvSpPr/>
          <p:nvPr/>
        </p:nvSpPr>
        <p:spPr>
          <a:xfrm>
            <a:off x="6702925" y="3660364"/>
            <a:ext cx="2726301" cy="2238894"/>
          </a:xfrm>
          <a:prstGeom prst="rect">
            <a:avLst/>
          </a:prstGeom>
          <a:gradFill>
            <a:gsLst>
              <a:gs pos="0">
                <a:srgbClr val="F66B1E">
                  <a:alpha val="0"/>
                </a:srgbClr>
              </a:gs>
              <a:gs pos="100000">
                <a:srgbClr val="F66B1E">
                  <a:alpha val="2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4" name="직선 연결선 143">
            <a:extLst>
              <a:ext uri="{FF2B5EF4-FFF2-40B4-BE49-F238E27FC236}">
                <a16:creationId xmlns:a16="http://schemas.microsoft.com/office/drawing/2014/main" id="{0AFB5120-7F47-474C-B6A3-3DD58D338331}"/>
              </a:ext>
            </a:extLst>
          </p:cNvPr>
          <p:cNvCxnSpPr>
            <a:cxnSpLocks/>
          </p:cNvCxnSpPr>
          <p:nvPr/>
        </p:nvCxnSpPr>
        <p:spPr>
          <a:xfrm>
            <a:off x="6699752" y="4104835"/>
            <a:ext cx="0" cy="1835594"/>
          </a:xfrm>
          <a:prstGeom prst="line">
            <a:avLst/>
          </a:prstGeom>
          <a:ln w="22225" cap="rnd">
            <a:solidFill>
              <a:srgbClr val="F66B1E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4FC0AE8-DA70-45DF-8E95-7C9747047453}"/>
              </a:ext>
            </a:extLst>
          </p:cNvPr>
          <p:cNvGrpSpPr/>
          <p:nvPr/>
        </p:nvGrpSpPr>
        <p:grpSpPr>
          <a:xfrm>
            <a:off x="484393" y="3790005"/>
            <a:ext cx="8908541" cy="1605959"/>
            <a:chOff x="484393" y="3960819"/>
            <a:chExt cx="8908541" cy="1605959"/>
          </a:xfrm>
        </p:grpSpPr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ACB806D4-2CD6-49F9-80CC-272A5D696573}"/>
                </a:ext>
              </a:extLst>
            </p:cNvPr>
            <p:cNvGrpSpPr/>
            <p:nvPr/>
          </p:nvGrpSpPr>
          <p:grpSpPr>
            <a:xfrm>
              <a:off x="6430481" y="3960837"/>
              <a:ext cx="2962453" cy="1605535"/>
              <a:chOff x="4988110" y="3830417"/>
              <a:chExt cx="2337554" cy="1493977"/>
            </a:xfrm>
          </p:grpSpPr>
          <p:sp>
            <p:nvSpPr>
              <p:cNvPr id="181" name="자유형: 도형 145">
                <a:extLst>
                  <a:ext uri="{FF2B5EF4-FFF2-40B4-BE49-F238E27FC236}">
                    <a16:creationId xmlns:a16="http://schemas.microsoft.com/office/drawing/2014/main" id="{28700CF0-4458-4265-8EA5-FED748B70ADC}"/>
                  </a:ext>
                </a:extLst>
              </p:cNvPr>
              <p:cNvSpPr/>
              <p:nvPr/>
            </p:nvSpPr>
            <p:spPr>
              <a:xfrm>
                <a:off x="5289661" y="4271523"/>
                <a:ext cx="720847" cy="214653"/>
              </a:xfrm>
              <a:custGeom>
                <a:avLst/>
                <a:gdLst>
                  <a:gd name="connsiteX0" fmla="*/ 0 w 196850"/>
                  <a:gd name="connsiteY0" fmla="*/ 0 h 749300"/>
                  <a:gd name="connsiteX1" fmla="*/ 0 w 196850"/>
                  <a:gd name="connsiteY1" fmla="*/ 749300 h 749300"/>
                  <a:gd name="connsiteX2" fmla="*/ 196850 w 196850"/>
                  <a:gd name="connsiteY2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" h="749300">
                    <a:moveTo>
                      <a:pt x="0" y="0"/>
                    </a:moveTo>
                    <a:lnTo>
                      <a:pt x="0" y="749300"/>
                    </a:lnTo>
                    <a:lnTo>
                      <a:pt x="196850" y="749300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182" name="자유형: 도형 145">
                <a:extLst>
                  <a:ext uri="{FF2B5EF4-FFF2-40B4-BE49-F238E27FC236}">
                    <a16:creationId xmlns:a16="http://schemas.microsoft.com/office/drawing/2014/main" id="{F6A1B24B-653A-4CB4-A837-21248CE996D5}"/>
                  </a:ext>
                </a:extLst>
              </p:cNvPr>
              <p:cNvSpPr/>
              <p:nvPr/>
            </p:nvSpPr>
            <p:spPr>
              <a:xfrm>
                <a:off x="6131735" y="4595506"/>
                <a:ext cx="203655" cy="625623"/>
              </a:xfrm>
              <a:custGeom>
                <a:avLst/>
                <a:gdLst>
                  <a:gd name="connsiteX0" fmla="*/ 0 w 196850"/>
                  <a:gd name="connsiteY0" fmla="*/ 0 h 749300"/>
                  <a:gd name="connsiteX1" fmla="*/ 0 w 196850"/>
                  <a:gd name="connsiteY1" fmla="*/ 749300 h 749300"/>
                  <a:gd name="connsiteX2" fmla="*/ 196850 w 196850"/>
                  <a:gd name="connsiteY2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" h="749300">
                    <a:moveTo>
                      <a:pt x="0" y="0"/>
                    </a:moveTo>
                    <a:lnTo>
                      <a:pt x="0" y="749300"/>
                    </a:lnTo>
                    <a:lnTo>
                      <a:pt x="196850" y="749300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  <p:grpSp>
            <p:nvGrpSpPr>
              <p:cNvPr id="186" name="그룹 185">
                <a:extLst>
                  <a:ext uri="{FF2B5EF4-FFF2-40B4-BE49-F238E27FC236}">
                    <a16:creationId xmlns:a16="http://schemas.microsoft.com/office/drawing/2014/main" id="{753CAFA9-5CFE-4A22-A33F-B904DD15F016}"/>
                  </a:ext>
                </a:extLst>
              </p:cNvPr>
              <p:cNvGrpSpPr/>
              <p:nvPr/>
            </p:nvGrpSpPr>
            <p:grpSpPr>
              <a:xfrm>
                <a:off x="4988110" y="3830417"/>
                <a:ext cx="466992" cy="448159"/>
                <a:chOff x="534159" y="3830417"/>
                <a:chExt cx="466992" cy="448159"/>
              </a:xfrm>
            </p:grpSpPr>
            <p:sp>
              <p:nvSpPr>
                <p:cNvPr id="194" name="사각형: 둥근 모서리 77">
                  <a:extLst>
                    <a:ext uri="{FF2B5EF4-FFF2-40B4-BE49-F238E27FC236}">
                      <a16:creationId xmlns:a16="http://schemas.microsoft.com/office/drawing/2014/main" id="{A5957AF3-7C14-40FA-A27D-A84A68E1DAC9}"/>
                    </a:ext>
                  </a:extLst>
                </p:cNvPr>
                <p:cNvSpPr/>
                <p:nvPr/>
              </p:nvSpPr>
              <p:spPr>
                <a:xfrm>
                  <a:off x="534159" y="4045903"/>
                  <a:ext cx="466992" cy="2326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19050">
                  <a:solidFill>
                    <a:srgbClr val="F66B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FFFF00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R&amp;D</a:t>
                  </a:r>
                  <a:r>
                    <a:rPr lang="ko-KR" altLang="en-US" sz="10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FFFF00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 </a:t>
                  </a:r>
                  <a:endParaRPr lang="en-US" altLang="ko-KR" sz="10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FFF00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5" name="TextBox 194">
                  <a:extLst>
                    <a:ext uri="{FF2B5EF4-FFF2-40B4-BE49-F238E27FC236}">
                      <a16:creationId xmlns:a16="http://schemas.microsoft.com/office/drawing/2014/main" id="{98EB6264-DBB6-44B7-A30B-F1114B2E9A3A}"/>
                    </a:ext>
                  </a:extLst>
                </p:cNvPr>
                <p:cNvSpPr txBox="1"/>
                <p:nvPr/>
              </p:nvSpPr>
              <p:spPr>
                <a:xfrm>
                  <a:off x="589784" y="3830417"/>
                  <a:ext cx="313688" cy="2004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F66B1E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2021</a:t>
                  </a:r>
                  <a:endParaRPr lang="ko-KR" altLang="en-US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66B1E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7" name="그룹 186">
                <a:extLst>
                  <a:ext uri="{FF2B5EF4-FFF2-40B4-BE49-F238E27FC236}">
                    <a16:creationId xmlns:a16="http://schemas.microsoft.com/office/drawing/2014/main" id="{7B32B78A-BC27-4084-9EA4-53617FD32321}"/>
                  </a:ext>
                </a:extLst>
              </p:cNvPr>
              <p:cNvGrpSpPr/>
              <p:nvPr/>
            </p:nvGrpSpPr>
            <p:grpSpPr>
              <a:xfrm>
                <a:off x="6010839" y="4153917"/>
                <a:ext cx="1048986" cy="454892"/>
                <a:chOff x="1556888" y="4153917"/>
                <a:chExt cx="1048986" cy="454892"/>
              </a:xfrm>
            </p:grpSpPr>
            <p:sp>
              <p:nvSpPr>
                <p:cNvPr id="192" name="사각형: 둥근 모서리 82">
                  <a:extLst>
                    <a:ext uri="{FF2B5EF4-FFF2-40B4-BE49-F238E27FC236}">
                      <a16:creationId xmlns:a16="http://schemas.microsoft.com/office/drawing/2014/main" id="{304C3EBB-277A-4497-A908-C9153C78CA77}"/>
                    </a:ext>
                  </a:extLst>
                </p:cNvPr>
                <p:cNvSpPr/>
                <p:nvPr/>
              </p:nvSpPr>
              <p:spPr>
                <a:xfrm>
                  <a:off x="1556888" y="4367524"/>
                  <a:ext cx="1048986" cy="24128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19050">
                  <a:solidFill>
                    <a:srgbClr val="F66B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FFFF00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Standardization</a:t>
                  </a:r>
                </a:p>
              </p:txBody>
            </p:sp>
            <p:sp>
              <p:nvSpPr>
                <p:cNvPr id="193" name="TextBox 192">
                  <a:extLst>
                    <a:ext uri="{FF2B5EF4-FFF2-40B4-BE49-F238E27FC236}">
                      <a16:creationId xmlns:a16="http://schemas.microsoft.com/office/drawing/2014/main" id="{CF27F6EA-4532-4A5A-BDBA-352E78ABBE47}"/>
                    </a:ext>
                  </a:extLst>
                </p:cNvPr>
                <p:cNvSpPr txBox="1"/>
                <p:nvPr/>
              </p:nvSpPr>
              <p:spPr>
                <a:xfrm>
                  <a:off x="1924536" y="4153917"/>
                  <a:ext cx="313688" cy="2004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F66B1E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2027</a:t>
                  </a:r>
                  <a:endParaRPr lang="ko-KR" altLang="en-US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66B1E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9" name="그룹 188">
                <a:extLst>
                  <a:ext uri="{FF2B5EF4-FFF2-40B4-BE49-F238E27FC236}">
                    <a16:creationId xmlns:a16="http://schemas.microsoft.com/office/drawing/2014/main" id="{880CBE49-6F0E-4BEE-8BC6-3208D3061551}"/>
                  </a:ext>
                </a:extLst>
              </p:cNvPr>
              <p:cNvGrpSpPr/>
              <p:nvPr/>
            </p:nvGrpSpPr>
            <p:grpSpPr>
              <a:xfrm>
                <a:off x="6337608" y="4869136"/>
                <a:ext cx="988056" cy="455258"/>
                <a:chOff x="1883657" y="4707327"/>
                <a:chExt cx="988056" cy="455258"/>
              </a:xfrm>
            </p:grpSpPr>
            <p:sp>
              <p:nvSpPr>
                <p:cNvPr id="190" name="사각형: 둥근 모서리 106">
                  <a:extLst>
                    <a:ext uri="{FF2B5EF4-FFF2-40B4-BE49-F238E27FC236}">
                      <a16:creationId xmlns:a16="http://schemas.microsoft.com/office/drawing/2014/main" id="{22A0256E-9156-4359-97E9-D7D84DFBFCE9}"/>
                    </a:ext>
                  </a:extLst>
                </p:cNvPr>
                <p:cNvSpPr/>
                <p:nvPr/>
              </p:nvSpPr>
              <p:spPr>
                <a:xfrm>
                  <a:off x="1883657" y="4928738"/>
                  <a:ext cx="988056" cy="2338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19050">
                  <a:solidFill>
                    <a:srgbClr val="F66B1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FFFF00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Commercialization</a:t>
                  </a:r>
                </a:p>
              </p:txBody>
            </p: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A54AE8AE-F188-4F00-B93F-8253FA626ED3}"/>
                    </a:ext>
                  </a:extLst>
                </p:cNvPr>
                <p:cNvSpPr txBox="1"/>
                <p:nvPr/>
              </p:nvSpPr>
              <p:spPr>
                <a:xfrm>
                  <a:off x="2143877" y="4707327"/>
                  <a:ext cx="313688" cy="2004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rgbClr val="F66B1E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2028</a:t>
                  </a:r>
                  <a:endParaRPr lang="ko-KR" altLang="en-US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F66B1E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E289F1B3-D270-4D95-AA70-24AD642C9D2D}"/>
                </a:ext>
              </a:extLst>
            </p:cNvPr>
            <p:cNvGrpSpPr/>
            <p:nvPr/>
          </p:nvGrpSpPr>
          <p:grpSpPr>
            <a:xfrm>
              <a:off x="484393" y="3960830"/>
              <a:ext cx="3454665" cy="1605948"/>
              <a:chOff x="484393" y="3971691"/>
              <a:chExt cx="3454665" cy="1017624"/>
            </a:xfrm>
          </p:grpSpPr>
          <p:sp>
            <p:nvSpPr>
              <p:cNvPr id="159" name="자유형: 도형 145">
                <a:extLst>
                  <a:ext uri="{FF2B5EF4-FFF2-40B4-BE49-F238E27FC236}">
                    <a16:creationId xmlns:a16="http://schemas.microsoft.com/office/drawing/2014/main" id="{95F72EFD-AA34-4FDF-BA30-DB1ED135C877}"/>
                  </a:ext>
                </a:extLst>
              </p:cNvPr>
              <p:cNvSpPr/>
              <p:nvPr/>
            </p:nvSpPr>
            <p:spPr>
              <a:xfrm>
                <a:off x="1071447" y="4272077"/>
                <a:ext cx="1023278" cy="146174"/>
              </a:xfrm>
              <a:custGeom>
                <a:avLst/>
                <a:gdLst>
                  <a:gd name="connsiteX0" fmla="*/ 0 w 196850"/>
                  <a:gd name="connsiteY0" fmla="*/ 0 h 749300"/>
                  <a:gd name="connsiteX1" fmla="*/ 0 w 196850"/>
                  <a:gd name="connsiteY1" fmla="*/ 749300 h 749300"/>
                  <a:gd name="connsiteX2" fmla="*/ 196850 w 196850"/>
                  <a:gd name="connsiteY2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" h="749300">
                    <a:moveTo>
                      <a:pt x="0" y="0"/>
                    </a:moveTo>
                    <a:lnTo>
                      <a:pt x="0" y="749300"/>
                    </a:lnTo>
                    <a:lnTo>
                      <a:pt x="196850" y="749300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160" name="자유형: 도형 145">
                <a:extLst>
                  <a:ext uri="{FF2B5EF4-FFF2-40B4-BE49-F238E27FC236}">
                    <a16:creationId xmlns:a16="http://schemas.microsoft.com/office/drawing/2014/main" id="{E87CBF5E-BF8A-4159-8CB2-D9E65F25E5D0}"/>
                  </a:ext>
                </a:extLst>
              </p:cNvPr>
              <p:cNvSpPr/>
              <p:nvPr/>
            </p:nvSpPr>
            <p:spPr>
              <a:xfrm>
                <a:off x="2256380" y="4492702"/>
                <a:ext cx="258098" cy="426035"/>
              </a:xfrm>
              <a:custGeom>
                <a:avLst/>
                <a:gdLst>
                  <a:gd name="connsiteX0" fmla="*/ 0 w 196850"/>
                  <a:gd name="connsiteY0" fmla="*/ 0 h 749300"/>
                  <a:gd name="connsiteX1" fmla="*/ 0 w 196850"/>
                  <a:gd name="connsiteY1" fmla="*/ 749300 h 749300"/>
                  <a:gd name="connsiteX2" fmla="*/ 196850 w 196850"/>
                  <a:gd name="connsiteY2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" h="749300">
                    <a:moveTo>
                      <a:pt x="0" y="0"/>
                    </a:moveTo>
                    <a:lnTo>
                      <a:pt x="0" y="749300"/>
                    </a:lnTo>
                    <a:lnTo>
                      <a:pt x="196850" y="749300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  <p:grpSp>
            <p:nvGrpSpPr>
              <p:cNvPr id="164" name="그룹 163">
                <a:extLst>
                  <a:ext uri="{FF2B5EF4-FFF2-40B4-BE49-F238E27FC236}">
                    <a16:creationId xmlns:a16="http://schemas.microsoft.com/office/drawing/2014/main" id="{EEB1E3F2-25E5-4A9F-AD69-B49E44EA4981}"/>
                  </a:ext>
                </a:extLst>
              </p:cNvPr>
              <p:cNvGrpSpPr/>
              <p:nvPr/>
            </p:nvGrpSpPr>
            <p:grpSpPr>
              <a:xfrm>
                <a:off x="484393" y="3971691"/>
                <a:ext cx="948318" cy="326978"/>
                <a:chOff x="372489" y="3830409"/>
                <a:chExt cx="748280" cy="480160"/>
              </a:xfrm>
            </p:grpSpPr>
            <p:sp>
              <p:nvSpPr>
                <p:cNvPr id="175" name="사각형: 둥근 모서리 77">
                  <a:extLst>
                    <a:ext uri="{FF2B5EF4-FFF2-40B4-BE49-F238E27FC236}">
                      <a16:creationId xmlns:a16="http://schemas.microsoft.com/office/drawing/2014/main" id="{A55FE86C-87AA-4D0E-A213-E5BB61BC8CC9}"/>
                    </a:ext>
                  </a:extLst>
                </p:cNvPr>
                <p:cNvSpPr/>
                <p:nvPr/>
              </p:nvSpPr>
              <p:spPr>
                <a:xfrm>
                  <a:off x="372489" y="4044024"/>
                  <a:ext cx="748280" cy="266545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R&amp;D</a:t>
                  </a:r>
                  <a:r>
                    <a:rPr lang="ko-KR" altLang="en-US" sz="10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 </a:t>
                  </a:r>
                  <a:r>
                    <a:rPr lang="en-US" altLang="ko-KR" sz="10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Initiated</a:t>
                  </a:r>
                  <a:endParaRPr lang="ko-KR" altLang="en-US" sz="10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293D06B6-EDCB-43FC-AA77-412876D8E865}"/>
                    </a:ext>
                  </a:extLst>
                </p:cNvPr>
                <p:cNvSpPr txBox="1"/>
                <p:nvPr/>
              </p:nvSpPr>
              <p:spPr>
                <a:xfrm>
                  <a:off x="589784" y="3830409"/>
                  <a:ext cx="313688" cy="2004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2002</a:t>
                  </a:r>
                  <a:endParaRPr lang="ko-KR" altLang="en-US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5" name="그룹 164">
                <a:extLst>
                  <a:ext uri="{FF2B5EF4-FFF2-40B4-BE49-F238E27FC236}">
                    <a16:creationId xmlns:a16="http://schemas.microsoft.com/office/drawing/2014/main" id="{7B874C3D-C4C9-4563-8AB8-E95BFB7A674B}"/>
                  </a:ext>
                </a:extLst>
              </p:cNvPr>
              <p:cNvGrpSpPr/>
              <p:nvPr/>
            </p:nvGrpSpPr>
            <p:grpSpPr>
              <a:xfrm>
                <a:off x="2127825" y="4191996"/>
                <a:ext cx="1044600" cy="412797"/>
                <a:chOff x="1669255" y="4153917"/>
                <a:chExt cx="824252" cy="606183"/>
              </a:xfrm>
            </p:grpSpPr>
            <p:sp>
              <p:nvSpPr>
                <p:cNvPr id="173" name="사각형: 둥근 모서리 82">
                  <a:extLst>
                    <a:ext uri="{FF2B5EF4-FFF2-40B4-BE49-F238E27FC236}">
                      <a16:creationId xmlns:a16="http://schemas.microsoft.com/office/drawing/2014/main" id="{EDEF1621-B46D-4A69-AD82-D549589CE291}"/>
                    </a:ext>
                  </a:extLst>
                </p:cNvPr>
                <p:cNvSpPr/>
                <p:nvPr/>
              </p:nvSpPr>
              <p:spPr>
                <a:xfrm>
                  <a:off x="1669255" y="4367527"/>
                  <a:ext cx="824252" cy="3925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Standardization</a:t>
                  </a:r>
                </a:p>
                <a:p>
                  <a:pPr algn="ctr"/>
                  <a:r>
                    <a:rPr lang="en-US" altLang="ko-KR" sz="10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Completed</a:t>
                  </a:r>
                  <a:endParaRPr lang="ko-KR" altLang="en-US" sz="10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41A21811-214E-46FC-ACE4-3793EFE95F36}"/>
                    </a:ext>
                  </a:extLst>
                </p:cNvPr>
                <p:cNvSpPr txBox="1"/>
                <p:nvPr/>
              </p:nvSpPr>
              <p:spPr>
                <a:xfrm>
                  <a:off x="1924537" y="4153917"/>
                  <a:ext cx="313688" cy="2004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2008</a:t>
                  </a:r>
                  <a:endParaRPr lang="ko-KR" altLang="en-US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7" name="그룹 166">
                <a:extLst>
                  <a:ext uri="{FF2B5EF4-FFF2-40B4-BE49-F238E27FC236}">
                    <a16:creationId xmlns:a16="http://schemas.microsoft.com/office/drawing/2014/main" id="{07D3DEDE-A761-4BA5-AC8D-36BD5A76AB7E}"/>
                  </a:ext>
                </a:extLst>
              </p:cNvPr>
              <p:cNvGrpSpPr/>
              <p:nvPr/>
            </p:nvGrpSpPr>
            <p:grpSpPr>
              <a:xfrm>
                <a:off x="3203325" y="4293900"/>
                <a:ext cx="735733" cy="637631"/>
                <a:chOff x="2441691" y="4303572"/>
                <a:chExt cx="580538" cy="936348"/>
              </a:xfrm>
            </p:grpSpPr>
            <p:sp>
              <p:nvSpPr>
                <p:cNvPr id="171" name="화살표: 굽음 170">
                  <a:extLst>
                    <a:ext uri="{FF2B5EF4-FFF2-40B4-BE49-F238E27FC236}">
                      <a16:creationId xmlns:a16="http://schemas.microsoft.com/office/drawing/2014/main" id="{E24131D5-9EE6-4DB3-AEB4-69B00ABE9DF7}"/>
                    </a:ext>
                  </a:extLst>
                </p:cNvPr>
                <p:cNvSpPr/>
                <p:nvPr/>
              </p:nvSpPr>
              <p:spPr>
                <a:xfrm rot="5400000" flipH="1">
                  <a:off x="2197617" y="4547646"/>
                  <a:ext cx="936348" cy="448199"/>
                </a:xfrm>
                <a:prstGeom prst="bentArrow">
                  <a:avLst>
                    <a:gd name="adj1" fmla="val 14639"/>
                    <a:gd name="adj2" fmla="val 16906"/>
                    <a:gd name="adj3" fmla="val 25648"/>
                    <a:gd name="adj4" fmla="val 22015"/>
                  </a:avLst>
                </a:prstGeom>
                <a:solidFill>
                  <a:srgbClr val="8497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2" name="별: 꼭짓점 32개 171">
                  <a:extLst>
                    <a:ext uri="{FF2B5EF4-FFF2-40B4-BE49-F238E27FC236}">
                      <a16:creationId xmlns:a16="http://schemas.microsoft.com/office/drawing/2014/main" id="{8386BA3B-9A07-4907-A2B6-9C07EFF9974A}"/>
                    </a:ext>
                  </a:extLst>
                </p:cNvPr>
                <p:cNvSpPr/>
                <p:nvPr/>
              </p:nvSpPr>
              <p:spPr>
                <a:xfrm>
                  <a:off x="2605805" y="4565672"/>
                  <a:ext cx="416424" cy="489929"/>
                </a:xfrm>
                <a:prstGeom prst="star32">
                  <a:avLst>
                    <a:gd name="adj" fmla="val 42612"/>
                  </a:avLst>
                </a:prstGeom>
                <a:solidFill>
                  <a:srgbClr val="F66B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2yrs</a:t>
                  </a:r>
                  <a:endParaRPr lang="ko-KR" altLang="en-US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8" name="그룹 167">
                <a:extLst>
                  <a:ext uri="{FF2B5EF4-FFF2-40B4-BE49-F238E27FC236}">
                    <a16:creationId xmlns:a16="http://schemas.microsoft.com/office/drawing/2014/main" id="{89063191-5AD9-43A6-97DD-EB95A37DDE10}"/>
                  </a:ext>
                </a:extLst>
              </p:cNvPr>
              <p:cNvGrpSpPr/>
              <p:nvPr/>
            </p:nvGrpSpPr>
            <p:grpSpPr>
              <a:xfrm>
                <a:off x="2521570" y="4679048"/>
                <a:ext cx="1092745" cy="310267"/>
                <a:chOff x="1979941" y="4707323"/>
                <a:chExt cx="862241" cy="455618"/>
              </a:xfrm>
            </p:grpSpPr>
            <p:sp>
              <p:nvSpPr>
                <p:cNvPr id="169" name="사각형: 둥근 모서리 106">
                  <a:extLst>
                    <a:ext uri="{FF2B5EF4-FFF2-40B4-BE49-F238E27FC236}">
                      <a16:creationId xmlns:a16="http://schemas.microsoft.com/office/drawing/2014/main" id="{B426BAD8-CE33-4756-BA62-904EAA57D450}"/>
                    </a:ext>
                  </a:extLst>
                </p:cNvPr>
                <p:cNvSpPr/>
                <p:nvPr/>
              </p:nvSpPr>
              <p:spPr>
                <a:xfrm>
                  <a:off x="1979941" y="4962468"/>
                  <a:ext cx="862241" cy="2004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sz="9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Commercialization</a:t>
                  </a:r>
                  <a:endParaRPr lang="ko-KR" altLang="en-US" sz="9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6EF927DE-089C-4F5A-A61F-7FB62B5F134D}"/>
                    </a:ext>
                  </a:extLst>
                </p:cNvPr>
                <p:cNvSpPr txBox="1"/>
                <p:nvPr/>
              </p:nvSpPr>
              <p:spPr>
                <a:xfrm>
                  <a:off x="2147773" y="4707323"/>
                  <a:ext cx="305896" cy="200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2011</a:t>
                  </a:r>
                  <a:endParaRPr lang="ko-KR" altLang="en-US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C63866CD-A8CC-4CAE-A268-E45F0A286B53}"/>
                </a:ext>
              </a:extLst>
            </p:cNvPr>
            <p:cNvGrpSpPr/>
            <p:nvPr/>
          </p:nvGrpSpPr>
          <p:grpSpPr>
            <a:xfrm>
              <a:off x="3630378" y="3960819"/>
              <a:ext cx="3178663" cy="1514753"/>
              <a:chOff x="3630378" y="3971690"/>
              <a:chExt cx="3178663" cy="959839"/>
            </a:xfrm>
          </p:grpSpPr>
          <p:sp>
            <p:nvSpPr>
              <p:cNvPr id="132" name="자유형: 도형 145">
                <a:extLst>
                  <a:ext uri="{FF2B5EF4-FFF2-40B4-BE49-F238E27FC236}">
                    <a16:creationId xmlns:a16="http://schemas.microsoft.com/office/drawing/2014/main" id="{56BBFC5C-8699-4953-9AA4-61DD060D8560}"/>
                  </a:ext>
                </a:extLst>
              </p:cNvPr>
              <p:cNvSpPr/>
              <p:nvPr/>
            </p:nvSpPr>
            <p:spPr>
              <a:xfrm>
                <a:off x="3942048" y="4272077"/>
                <a:ext cx="1023278" cy="146174"/>
              </a:xfrm>
              <a:custGeom>
                <a:avLst/>
                <a:gdLst>
                  <a:gd name="connsiteX0" fmla="*/ 0 w 196850"/>
                  <a:gd name="connsiteY0" fmla="*/ 0 h 749300"/>
                  <a:gd name="connsiteX1" fmla="*/ 0 w 196850"/>
                  <a:gd name="connsiteY1" fmla="*/ 749300 h 749300"/>
                  <a:gd name="connsiteX2" fmla="*/ 196850 w 196850"/>
                  <a:gd name="connsiteY2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" h="749300">
                    <a:moveTo>
                      <a:pt x="0" y="0"/>
                    </a:moveTo>
                    <a:lnTo>
                      <a:pt x="0" y="749300"/>
                    </a:lnTo>
                    <a:lnTo>
                      <a:pt x="196850" y="749300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137" name="자유형: 도형 145">
                <a:extLst>
                  <a:ext uri="{FF2B5EF4-FFF2-40B4-BE49-F238E27FC236}">
                    <a16:creationId xmlns:a16="http://schemas.microsoft.com/office/drawing/2014/main" id="{53DD5A2E-8692-4FAE-B7C6-D25A6605E593}"/>
                  </a:ext>
                </a:extLst>
              </p:cNvPr>
              <p:cNvSpPr/>
              <p:nvPr/>
            </p:nvSpPr>
            <p:spPr>
              <a:xfrm>
                <a:off x="5093425" y="4492702"/>
                <a:ext cx="258098" cy="426035"/>
              </a:xfrm>
              <a:custGeom>
                <a:avLst/>
                <a:gdLst>
                  <a:gd name="connsiteX0" fmla="*/ 0 w 196850"/>
                  <a:gd name="connsiteY0" fmla="*/ 0 h 749300"/>
                  <a:gd name="connsiteX1" fmla="*/ 0 w 196850"/>
                  <a:gd name="connsiteY1" fmla="*/ 749300 h 749300"/>
                  <a:gd name="connsiteX2" fmla="*/ 196850 w 196850"/>
                  <a:gd name="connsiteY2" fmla="*/ 749300 h 74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6850" h="749300">
                    <a:moveTo>
                      <a:pt x="0" y="0"/>
                    </a:moveTo>
                    <a:lnTo>
                      <a:pt x="0" y="749300"/>
                    </a:lnTo>
                    <a:lnTo>
                      <a:pt x="196850" y="749300"/>
                    </a:lnTo>
                  </a:path>
                </a:pathLst>
              </a:custGeom>
              <a:noFill/>
              <a:ln w="25400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/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312ABB3B-E1B9-4742-A912-418CD0820EDD}"/>
                  </a:ext>
                </a:extLst>
              </p:cNvPr>
              <p:cNvSpPr txBox="1"/>
              <p:nvPr/>
            </p:nvSpPr>
            <p:spPr>
              <a:xfrm>
                <a:off x="3630378" y="3971690"/>
                <a:ext cx="397546" cy="13651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2013</a:t>
                </a:r>
                <a:endPara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ECAA4A29-5EF9-4876-84E3-DF80FFFDAFEB}"/>
                  </a:ext>
                </a:extLst>
              </p:cNvPr>
              <p:cNvSpPr txBox="1"/>
              <p:nvPr/>
            </p:nvSpPr>
            <p:spPr>
              <a:xfrm>
                <a:off x="5321949" y="4191988"/>
                <a:ext cx="397546" cy="13651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2018</a:t>
                </a:r>
                <a:endPara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145" name="그룹 144">
                <a:extLst>
                  <a:ext uri="{FF2B5EF4-FFF2-40B4-BE49-F238E27FC236}">
                    <a16:creationId xmlns:a16="http://schemas.microsoft.com/office/drawing/2014/main" id="{C8759CE5-EE9C-4C5C-BB76-DC7DFE67D5F6}"/>
                  </a:ext>
                </a:extLst>
              </p:cNvPr>
              <p:cNvGrpSpPr/>
              <p:nvPr/>
            </p:nvGrpSpPr>
            <p:grpSpPr>
              <a:xfrm>
                <a:off x="6076486" y="4293899"/>
                <a:ext cx="732555" cy="637630"/>
                <a:chOff x="2441691" y="4303572"/>
                <a:chExt cx="578031" cy="936348"/>
              </a:xfrm>
            </p:grpSpPr>
            <p:sp>
              <p:nvSpPr>
                <p:cNvPr id="149" name="화살표: 굽음 148">
                  <a:extLst>
                    <a:ext uri="{FF2B5EF4-FFF2-40B4-BE49-F238E27FC236}">
                      <a16:creationId xmlns:a16="http://schemas.microsoft.com/office/drawing/2014/main" id="{53C78842-54A4-4D54-99D7-EF4F3DBE9EB1}"/>
                    </a:ext>
                  </a:extLst>
                </p:cNvPr>
                <p:cNvSpPr/>
                <p:nvPr/>
              </p:nvSpPr>
              <p:spPr>
                <a:xfrm rot="5400000" flipH="1">
                  <a:off x="2197617" y="4547646"/>
                  <a:ext cx="936348" cy="448199"/>
                </a:xfrm>
                <a:prstGeom prst="bentArrow">
                  <a:avLst>
                    <a:gd name="adj1" fmla="val 14639"/>
                    <a:gd name="adj2" fmla="val 16906"/>
                    <a:gd name="adj3" fmla="val 25648"/>
                    <a:gd name="adj4" fmla="val 22015"/>
                  </a:avLst>
                </a:prstGeom>
                <a:solidFill>
                  <a:srgbClr val="1C64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별: 꼭짓점 32개 149">
                  <a:extLst>
                    <a:ext uri="{FF2B5EF4-FFF2-40B4-BE49-F238E27FC236}">
                      <a16:creationId xmlns:a16="http://schemas.microsoft.com/office/drawing/2014/main" id="{A1552A3A-F8E4-410B-928B-62CA302D036D}"/>
                    </a:ext>
                  </a:extLst>
                </p:cNvPr>
                <p:cNvSpPr/>
                <p:nvPr/>
              </p:nvSpPr>
              <p:spPr>
                <a:xfrm>
                  <a:off x="2603298" y="4565670"/>
                  <a:ext cx="416424" cy="489929"/>
                </a:xfrm>
                <a:prstGeom prst="star32">
                  <a:avLst>
                    <a:gd name="adj" fmla="val 42612"/>
                  </a:avLst>
                </a:prstGeom>
                <a:solidFill>
                  <a:srgbClr val="F66B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r>
                    <a:rPr lang="en-US" altLang="ko-KR" b="1" dirty="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Arial" panose="020B0604020202020204" pitchFamily="34" charset="0"/>
                      <a:ea typeface="나눔바른고딕" panose="020B0603020101020101" pitchFamily="50" charset="-127"/>
                      <a:cs typeface="Arial" panose="020B0604020202020204" pitchFamily="34" charset="0"/>
                    </a:rPr>
                    <a:t>2yrs</a:t>
                  </a:r>
                  <a:endParaRPr lang="ko-KR" altLang="en-US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5678F60E-D19E-4E51-AEF5-E3FD1B5CF5C3}"/>
                  </a:ext>
                </a:extLst>
              </p:cNvPr>
              <p:cNvSpPr txBox="1"/>
              <p:nvPr/>
            </p:nvSpPr>
            <p:spPr>
              <a:xfrm>
                <a:off x="5599925" y="4679045"/>
                <a:ext cx="397546" cy="136518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:r>
                  <a:rPr lang="en-US" altLang="ko-KR" sz="1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2019</a:t>
                </a:r>
                <a:endParaRPr lang="ko-KR" altLang="en-US" sz="1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2497A6F6-DBA7-4BB2-A728-08DF3658E3D9}"/>
              </a:ext>
            </a:extLst>
          </p:cNvPr>
          <p:cNvSpPr txBox="1"/>
          <p:nvPr/>
        </p:nvSpPr>
        <p:spPr>
          <a:xfrm>
            <a:off x="6713058" y="5527841"/>
            <a:ext cx="3192287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10000"/>
              </a:lnSpc>
              <a:spcBef>
                <a:spcPts val="1600"/>
              </a:spcBef>
              <a:tabLst>
                <a:tab pos="1096010" algn="l"/>
              </a:tabLst>
              <a:defRPr/>
            </a:pPr>
            <a:r>
              <a:rPr lang="en-US" altLang="ko-KR" sz="15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NOW is the time to start 6G R&amp;D!</a:t>
            </a:r>
          </a:p>
        </p:txBody>
      </p: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BE74F60F-E5F9-4676-BC93-45096FE447B5}"/>
              </a:ext>
            </a:extLst>
          </p:cNvPr>
          <p:cNvGrpSpPr/>
          <p:nvPr/>
        </p:nvGrpSpPr>
        <p:grpSpPr>
          <a:xfrm>
            <a:off x="375901" y="5923834"/>
            <a:ext cx="9141803" cy="623248"/>
            <a:chOff x="391246" y="6063796"/>
            <a:chExt cx="9141803" cy="465859"/>
          </a:xfrm>
        </p:grpSpPr>
        <p:sp>
          <p:nvSpPr>
            <p:cNvPr id="133" name="직사각형 132">
              <a:extLst>
                <a:ext uri="{FF2B5EF4-FFF2-40B4-BE49-F238E27FC236}">
                  <a16:creationId xmlns:a16="http://schemas.microsoft.com/office/drawing/2014/main" id="{5CEAA973-E256-48A2-A4B2-61DD7D48D3A2}"/>
                </a:ext>
              </a:extLst>
            </p:cNvPr>
            <p:cNvSpPr/>
            <p:nvPr/>
          </p:nvSpPr>
          <p:spPr>
            <a:xfrm>
              <a:off x="391246" y="6090252"/>
              <a:ext cx="9141803" cy="43940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grpSp>
          <p:nvGrpSpPr>
            <p:cNvPr id="134" name="그룹 133">
              <a:extLst>
                <a:ext uri="{FF2B5EF4-FFF2-40B4-BE49-F238E27FC236}">
                  <a16:creationId xmlns:a16="http://schemas.microsoft.com/office/drawing/2014/main" id="{87B79DF5-F475-4E22-B158-6384C340AB8C}"/>
                </a:ext>
              </a:extLst>
            </p:cNvPr>
            <p:cNvGrpSpPr/>
            <p:nvPr/>
          </p:nvGrpSpPr>
          <p:grpSpPr>
            <a:xfrm>
              <a:off x="499738" y="6063796"/>
              <a:ext cx="8891767" cy="465859"/>
              <a:chOff x="499738" y="6063796"/>
              <a:chExt cx="8891767" cy="465859"/>
            </a:xfrm>
          </p:grpSpPr>
          <p:sp>
            <p:nvSpPr>
              <p:cNvPr id="136" name="직사각형 135">
                <a:extLst>
                  <a:ext uri="{FF2B5EF4-FFF2-40B4-BE49-F238E27FC236}">
                    <a16:creationId xmlns:a16="http://schemas.microsoft.com/office/drawing/2014/main" id="{2C78D55B-4B58-4733-9B18-98BA8FA68BB4}"/>
                  </a:ext>
                </a:extLst>
              </p:cNvPr>
              <p:cNvSpPr/>
              <p:nvPr/>
            </p:nvSpPr>
            <p:spPr>
              <a:xfrm>
                <a:off x="499738" y="6063796"/>
                <a:ext cx="8891767" cy="465859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5G:</a:t>
                </a:r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PFS, a year after 4G commercialization, R&amp;D in 2013</a:t>
                </a:r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 </a:t>
                </a:r>
                <a:endPara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</a:pPr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  </a:t>
                </a:r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leading 5G global standards</a:t>
                </a:r>
                <a:r>
                  <a:rPr lang="ko-KR" altLang="en-US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    </a:t>
                </a:r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succeed the world’s 1</a:t>
                </a:r>
                <a:r>
                  <a:rPr lang="en-US" altLang="ko-KR" sz="1600" b="1" baseline="300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st</a:t>
                </a:r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commercialization</a:t>
                </a:r>
                <a:endPara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200" name="화살표: 오른쪽 18">
                <a:extLst>
                  <a:ext uri="{FF2B5EF4-FFF2-40B4-BE49-F238E27FC236}">
                    <a16:creationId xmlns:a16="http://schemas.microsoft.com/office/drawing/2014/main" id="{9FEC3231-8B01-4B5F-A041-86737F2FFF59}"/>
                  </a:ext>
                </a:extLst>
              </p:cNvPr>
              <p:cNvSpPr/>
              <p:nvPr/>
            </p:nvSpPr>
            <p:spPr>
              <a:xfrm>
                <a:off x="1324375" y="6333660"/>
                <a:ext cx="162867" cy="147916"/>
              </a:xfrm>
              <a:prstGeom prst="rightArrow">
                <a:avLst/>
              </a:prstGeom>
              <a:solidFill>
                <a:srgbClr val="1C64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2D90E0B4-08E8-40C9-A6A0-7160568FCB76}"/>
              </a:ext>
            </a:extLst>
          </p:cNvPr>
          <p:cNvGrpSpPr/>
          <p:nvPr/>
        </p:nvGrpSpPr>
        <p:grpSpPr>
          <a:xfrm>
            <a:off x="357893" y="1288095"/>
            <a:ext cx="9184578" cy="1555985"/>
            <a:chOff x="357893" y="1434329"/>
            <a:chExt cx="9184578" cy="1555985"/>
          </a:xfrm>
        </p:grpSpPr>
        <p:sp>
          <p:nvSpPr>
            <p:cNvPr id="118" name="사각형: 둥근 위쪽 모서리 117">
              <a:extLst>
                <a:ext uri="{FF2B5EF4-FFF2-40B4-BE49-F238E27FC236}">
                  <a16:creationId xmlns:a16="http://schemas.microsoft.com/office/drawing/2014/main" id="{9A1B91B5-21EB-4F8C-AEBA-F3C1645DFABF}"/>
                </a:ext>
              </a:extLst>
            </p:cNvPr>
            <p:cNvSpPr/>
            <p:nvPr/>
          </p:nvSpPr>
          <p:spPr>
            <a:xfrm>
              <a:off x="386879" y="1643166"/>
              <a:ext cx="2118334" cy="13471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innerShdw blurRad="88900">
                <a:schemeClr val="bg1">
                  <a:lumMod val="65000"/>
                  <a:alpha val="52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4" name="직사각형 113">
              <a:extLst>
                <a:ext uri="{FF2B5EF4-FFF2-40B4-BE49-F238E27FC236}">
                  <a16:creationId xmlns:a16="http://schemas.microsoft.com/office/drawing/2014/main" id="{44D2FE09-FB68-4F6D-A15C-B3C7EFAC5C3B}"/>
                </a:ext>
              </a:extLst>
            </p:cNvPr>
            <p:cNvSpPr/>
            <p:nvPr/>
          </p:nvSpPr>
          <p:spPr>
            <a:xfrm>
              <a:off x="357893" y="1925167"/>
              <a:ext cx="2191626" cy="605166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marL="108000" indent="-108000">
                <a:lnSpc>
                  <a:spcPct val="11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</a:pPr>
              <a:r>
                <a:rPr lang="en-US" altLang="ko-KR" sz="13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Established</a:t>
              </a:r>
              <a:r>
                <a:rPr lang="ko-KR" altLang="en-US" sz="13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3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6G flagship</a:t>
              </a:r>
            </a:p>
            <a:p>
              <a:pPr>
                <a:lnSpc>
                  <a:spcPct val="110000"/>
                </a:lnSpc>
                <a:spcBef>
                  <a:spcPts val="700"/>
                </a:spcBef>
              </a:pPr>
              <a:r>
                <a:rPr lang="en-US" altLang="ko-KR" sz="1300" b="1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 </a:t>
              </a:r>
              <a:r>
                <a:rPr lang="en-US" altLang="ko-KR" sz="1200" spc="-3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(’18~’25, KRW 300bn)</a:t>
              </a:r>
              <a:endParaRPr lang="ko-KR" altLang="en-US" sz="12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29" name="직선 연결선 28">
              <a:extLst>
                <a:ext uri="{FF2B5EF4-FFF2-40B4-BE49-F238E27FC236}">
                  <a16:creationId xmlns:a16="http://schemas.microsoft.com/office/drawing/2014/main" id="{57A91922-7B14-4AB3-8AFE-4EBFE936ED97}"/>
                </a:ext>
              </a:extLst>
            </p:cNvPr>
            <p:cNvCxnSpPr>
              <a:cxnSpLocks/>
            </p:cNvCxnSpPr>
            <p:nvPr/>
          </p:nvCxnSpPr>
          <p:spPr>
            <a:xfrm>
              <a:off x="386879" y="1643165"/>
              <a:ext cx="2118334" cy="0"/>
            </a:xfrm>
            <a:prstGeom prst="line">
              <a:avLst/>
            </a:prstGeom>
            <a:ln w="19050">
              <a:solidFill>
                <a:srgbClr val="00AF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사각형: 둥근 위쪽 모서리 248">
              <a:extLst>
                <a:ext uri="{FF2B5EF4-FFF2-40B4-BE49-F238E27FC236}">
                  <a16:creationId xmlns:a16="http://schemas.microsoft.com/office/drawing/2014/main" id="{C38B5BB0-5584-4DF9-BE76-44CC24EF6EF8}"/>
                </a:ext>
              </a:extLst>
            </p:cNvPr>
            <p:cNvSpPr/>
            <p:nvPr/>
          </p:nvSpPr>
          <p:spPr>
            <a:xfrm>
              <a:off x="2687230" y="1643164"/>
              <a:ext cx="2224802" cy="13471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innerShdw blurRad="88900">
                <a:schemeClr val="bg1">
                  <a:lumMod val="65000"/>
                  <a:alpha val="52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50" name="직사각형 249">
              <a:extLst>
                <a:ext uri="{FF2B5EF4-FFF2-40B4-BE49-F238E27FC236}">
                  <a16:creationId xmlns:a16="http://schemas.microsoft.com/office/drawing/2014/main" id="{CCFCDA53-B714-431B-A777-1C2FDD892AF4}"/>
                </a:ext>
              </a:extLst>
            </p:cNvPr>
            <p:cNvSpPr/>
            <p:nvPr/>
          </p:nvSpPr>
          <p:spPr>
            <a:xfrm>
              <a:off x="2657148" y="1925167"/>
              <a:ext cx="2458686" cy="728405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marL="108000" indent="-108000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US" altLang="ko-KR" sz="13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Government-led</a:t>
              </a:r>
              <a:r>
                <a:rPr lang="ko-KR" altLang="en-US" sz="13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300" b="1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6G R&amp;D </a:t>
              </a:r>
              <a:endParaRPr lang="en-US" altLang="ko-KR" sz="1300" b="1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0000101010101" charset="-127"/>
                <a:ea typeface="나눔바른고딕" panose="020B0600000101010101" charset="-127"/>
                <a:cs typeface="Arial" panose="020B0604020202020204" pitchFamily="34" charset="0"/>
              </a:endParaRPr>
            </a:p>
            <a:p>
              <a:pPr>
                <a:spcBef>
                  <a:spcPts val="200"/>
                </a:spcBef>
              </a:pPr>
              <a:r>
                <a:rPr lang="en-US" altLang="ko-KR" sz="1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0000101010101" charset="-127"/>
                  <a:cs typeface="Arial" panose="020B0604020202020204" pitchFamily="34" charset="0"/>
                </a:rPr>
                <a:t>    (</a:t>
              </a:r>
              <a:r>
                <a:rPr lang="en-US" altLang="ko-KR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0000101010101" charset="-127"/>
                  <a:cs typeface="Arial" panose="020B0604020202020204" pitchFamily="34" charset="0"/>
                </a:rPr>
                <a:t>’19~’25, KRW 460bn )</a:t>
              </a:r>
              <a:endParaRPr lang="ko-KR" altLang="en-US" sz="10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0000101010101" charset="-127"/>
                <a:cs typeface="Arial" panose="020B0604020202020204" pitchFamily="34" charset="0"/>
              </a:endParaRPr>
            </a:p>
            <a:p>
              <a:pPr marL="108000" indent="-108000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US" altLang="ko-KR" sz="13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Official agency for 6G </a:t>
              </a:r>
              <a:r>
                <a:rPr lang="en-US" altLang="ko-KR" sz="12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0000101010101" charset="-127"/>
                  <a:cs typeface="Arial" panose="020B0604020202020204" pitchFamily="34" charset="0"/>
                </a:rPr>
                <a:t>(</a:t>
              </a:r>
              <a:r>
                <a:rPr lang="en-US" altLang="ko-KR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0000101010101" charset="-127"/>
                  <a:cs typeface="Arial" panose="020B0604020202020204" pitchFamily="34" charset="0"/>
                </a:rPr>
                <a:t>’19)</a:t>
              </a:r>
              <a:endParaRPr lang="ko-KR" altLang="en-US" sz="12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251" name="직선 연결선 250">
              <a:extLst>
                <a:ext uri="{FF2B5EF4-FFF2-40B4-BE49-F238E27FC236}">
                  <a16:creationId xmlns:a16="http://schemas.microsoft.com/office/drawing/2014/main" id="{1CAE9F3F-2CC7-4F33-9F8D-11EB052F8236}"/>
                </a:ext>
              </a:extLst>
            </p:cNvPr>
            <p:cNvCxnSpPr>
              <a:cxnSpLocks/>
            </p:cNvCxnSpPr>
            <p:nvPr/>
          </p:nvCxnSpPr>
          <p:spPr>
            <a:xfrm>
              <a:off x="2687230" y="1643165"/>
              <a:ext cx="2224801" cy="0"/>
            </a:xfrm>
            <a:prstGeom prst="line">
              <a:avLst/>
            </a:prstGeom>
            <a:ln w="19050">
              <a:solidFill>
                <a:srgbClr val="00B7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사각형: 둥근 위쪽 모서리 268">
              <a:extLst>
                <a:ext uri="{FF2B5EF4-FFF2-40B4-BE49-F238E27FC236}">
                  <a16:creationId xmlns:a16="http://schemas.microsoft.com/office/drawing/2014/main" id="{E562DFA8-532E-4D88-807C-045D32888658}"/>
                </a:ext>
              </a:extLst>
            </p:cNvPr>
            <p:cNvSpPr/>
            <p:nvPr/>
          </p:nvSpPr>
          <p:spPr>
            <a:xfrm>
              <a:off x="5094049" y="1643163"/>
              <a:ext cx="2118336" cy="13471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innerShdw blurRad="88900">
                <a:schemeClr val="bg1">
                  <a:lumMod val="65000"/>
                  <a:alpha val="52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70" name="직사각형 269">
              <a:extLst>
                <a:ext uri="{FF2B5EF4-FFF2-40B4-BE49-F238E27FC236}">
                  <a16:creationId xmlns:a16="http://schemas.microsoft.com/office/drawing/2014/main" id="{BC088965-3ADB-401D-A71E-3F556C3B6892}"/>
                </a:ext>
              </a:extLst>
            </p:cNvPr>
            <p:cNvSpPr/>
            <p:nvPr/>
          </p:nvSpPr>
          <p:spPr>
            <a:xfrm>
              <a:off x="5073660" y="1925167"/>
              <a:ext cx="2278894" cy="104592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 marL="108000" indent="-108000">
                <a:lnSpc>
                  <a:spcPct val="110000"/>
                </a:lnSpc>
                <a:spcBef>
                  <a:spcPts val="7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DARPA-led</a:t>
              </a:r>
              <a:r>
                <a:rPr lang="ko-KR" altLang="en-US" sz="13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3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6G R&amp;D </a:t>
              </a:r>
            </a:p>
            <a:p>
              <a:pPr lvl="0">
                <a:spcBef>
                  <a:spcPts val="200"/>
                </a:spcBef>
              </a:pPr>
              <a:r>
                <a:rPr lang="en-US" altLang="ko-KR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0000101010101" charset="-127"/>
                  <a:cs typeface="Arial" panose="020B0604020202020204" pitchFamily="34" charset="0"/>
                </a:rPr>
                <a:t>  (’17~’21, KRW 225bn</a:t>
              </a:r>
              <a:r>
                <a:rPr lang="en-US" altLang="ko-KR" sz="12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0000101010101" charset="-127"/>
                  <a:cs typeface="Arial" panose="020B0604020202020204" pitchFamily="34" charset="0"/>
                </a:rPr>
                <a:t>)</a:t>
              </a:r>
            </a:p>
            <a:p>
              <a:pPr lvl="0">
                <a:spcBef>
                  <a:spcPts val="200"/>
                </a:spcBef>
              </a:pPr>
              <a:endParaRPr lang="en-US" altLang="ko-KR" sz="3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marL="108000" lvl="0" indent="-108000">
                <a:spcBef>
                  <a:spcPts val="2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kern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ATIS-led</a:t>
              </a:r>
              <a:r>
                <a:rPr lang="en-US" altLang="ko-KR" sz="1300" kern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300" b="1" kern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NEXT </a:t>
              </a:r>
              <a:r>
                <a:rPr lang="en-US" altLang="ko-KR" sz="1300" b="1" kern="7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G </a:t>
              </a:r>
              <a:r>
                <a:rPr lang="en-US" altLang="ko-KR" sz="1300" b="1" kern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Alliance</a:t>
              </a:r>
            </a:p>
            <a:p>
              <a:pPr lvl="0">
                <a:spcBef>
                  <a:spcPts val="200"/>
                </a:spcBef>
              </a:pPr>
              <a:r>
                <a:rPr lang="en-US" altLang="ko-KR" sz="1300" b="1" kern="7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300" b="1" kern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200" kern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for 6G Network</a:t>
              </a:r>
              <a:r>
                <a:rPr lang="en-US" altLang="ko-KR" sz="1200" b="1" kern="7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2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나눔바른고딕" panose="020B0600000101010101" charset="-127"/>
                  <a:cs typeface="Arial" panose="020B0604020202020204" pitchFamily="34" charset="0"/>
                </a:rPr>
                <a:t>(</a:t>
              </a:r>
              <a:r>
                <a:rPr lang="en-US" altLang="ko-KR" sz="120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나눔바른고딕" panose="020B0600000101010101" charset="-127"/>
                  <a:cs typeface="Arial" panose="020B0604020202020204" pitchFamily="34" charset="0"/>
                </a:rPr>
                <a:t>’</a:t>
              </a:r>
              <a:r>
                <a:rPr lang="en-US" altLang="ko-KR" sz="1200" dirty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20</a:t>
              </a:r>
              <a:r>
                <a:rPr lang="en-US" altLang="ko-KR" sz="1200" dirty="0" smtClean="0">
                  <a:ln>
                    <a:solidFill>
                      <a:srgbClr val="5B9BD5">
                        <a:alpha val="0"/>
                      </a:srgb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)</a:t>
              </a:r>
              <a:endParaRPr lang="en-US" altLang="ko-KR" sz="1200" b="1" spc="-80" dirty="0">
                <a:ln>
                  <a:solidFill>
                    <a:srgbClr val="5B9BD5">
                      <a:alpha val="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나눔바른고딕" panose="020B0600000101010101" charset="-127"/>
                <a:ea typeface="나눔바른고딕" panose="020B0600000101010101" charset="-127"/>
                <a:cs typeface="Arial" panose="020B0604020202020204" pitchFamily="34" charset="0"/>
              </a:endParaRPr>
            </a:p>
          </p:txBody>
        </p:sp>
        <p:cxnSp>
          <p:nvCxnSpPr>
            <p:cNvPr id="271" name="직선 연결선 270">
              <a:extLst>
                <a:ext uri="{FF2B5EF4-FFF2-40B4-BE49-F238E27FC236}">
                  <a16:creationId xmlns:a16="http://schemas.microsoft.com/office/drawing/2014/main" id="{994DBCCF-F97C-49C1-86A4-23646C3A53CE}"/>
                </a:ext>
              </a:extLst>
            </p:cNvPr>
            <p:cNvCxnSpPr>
              <a:cxnSpLocks/>
            </p:cNvCxnSpPr>
            <p:nvPr/>
          </p:nvCxnSpPr>
          <p:spPr>
            <a:xfrm>
              <a:off x="5094049" y="1643165"/>
              <a:ext cx="2118336" cy="0"/>
            </a:xfrm>
            <a:prstGeom prst="line">
              <a:avLst/>
            </a:prstGeom>
            <a:ln w="19050">
              <a:solidFill>
                <a:srgbClr val="1031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사각형: 둥근 위쪽 모서리 258">
              <a:extLst>
                <a:ext uri="{FF2B5EF4-FFF2-40B4-BE49-F238E27FC236}">
                  <a16:creationId xmlns:a16="http://schemas.microsoft.com/office/drawing/2014/main" id="{03509A3D-C42C-4139-A41B-A7DC2C38E8CC}"/>
                </a:ext>
              </a:extLst>
            </p:cNvPr>
            <p:cNvSpPr/>
            <p:nvPr/>
          </p:nvSpPr>
          <p:spPr>
            <a:xfrm>
              <a:off x="7394403" y="1643164"/>
              <a:ext cx="2118336" cy="134714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innerShdw blurRad="88900">
                <a:schemeClr val="bg1">
                  <a:lumMod val="65000"/>
                  <a:alpha val="52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60" name="직사각형 259">
              <a:extLst>
                <a:ext uri="{FF2B5EF4-FFF2-40B4-BE49-F238E27FC236}">
                  <a16:creationId xmlns:a16="http://schemas.microsoft.com/office/drawing/2014/main" id="{ABBD820D-5C54-43E3-AB20-340BCB0BD39A}"/>
                </a:ext>
              </a:extLst>
            </p:cNvPr>
            <p:cNvSpPr/>
            <p:nvPr/>
          </p:nvSpPr>
          <p:spPr>
            <a:xfrm>
              <a:off x="7405505" y="1925167"/>
              <a:ext cx="2136966" cy="98232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 marL="108000" indent="-108000">
                <a:spcBef>
                  <a:spcPts val="700"/>
                </a:spcBef>
                <a:buFont typeface="Arial" panose="020B0604020202020204" pitchFamily="34" charset="0"/>
                <a:buChar char="•"/>
              </a:pPr>
              <a:r>
                <a:rPr lang="en-US" altLang="ko-KR" sz="13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Public-Private research committee</a:t>
              </a:r>
              <a:r>
                <a:rPr lang="en-US" altLang="ko-KR" sz="11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0000101010101" charset="-127"/>
                  <a:cs typeface="Arial" panose="020B0604020202020204" pitchFamily="34" charset="0"/>
                </a:rPr>
                <a:t>(’</a:t>
              </a:r>
              <a:r>
                <a:rPr lang="en-US" altLang="ko-KR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20)</a:t>
              </a:r>
              <a:r>
                <a:rPr lang="ko-KR" altLang="en-US" sz="12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endParaRPr lang="ko-KR" altLang="en-US" sz="11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marL="108000" indent="-108000">
                <a:spcBef>
                  <a:spcPts val="700"/>
                </a:spcBef>
                <a:buFont typeface="Arial" panose="020B0604020202020204" pitchFamily="34" charset="0"/>
                <a:buChar char="•"/>
              </a:pPr>
              <a:r>
                <a:rPr lang="en-US" altLang="ko-KR" sz="1300" b="1" spc="-12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Developing Comprehensive </a:t>
              </a:r>
              <a:r>
                <a:rPr lang="en-US" altLang="ko-KR" sz="1300" b="1" spc="-12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6G strategy</a:t>
              </a:r>
              <a:endParaRPr lang="ko-KR" altLang="en-US" sz="1300" b="1" spc="-1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cxnSp>
          <p:nvCxnSpPr>
            <p:cNvPr id="261" name="직선 연결선 260">
              <a:extLst>
                <a:ext uri="{FF2B5EF4-FFF2-40B4-BE49-F238E27FC236}">
                  <a16:creationId xmlns:a16="http://schemas.microsoft.com/office/drawing/2014/main" id="{721F35FD-ECCA-4643-834B-E8B60A0BD36E}"/>
                </a:ext>
              </a:extLst>
            </p:cNvPr>
            <p:cNvCxnSpPr>
              <a:cxnSpLocks/>
            </p:cNvCxnSpPr>
            <p:nvPr/>
          </p:nvCxnSpPr>
          <p:spPr>
            <a:xfrm>
              <a:off x="7394403" y="1643165"/>
              <a:ext cx="2118336" cy="0"/>
            </a:xfrm>
            <a:prstGeom prst="line">
              <a:avLst/>
            </a:prstGeom>
            <a:ln w="19050">
              <a:solidFill>
                <a:srgbClr val="0068B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18ED65CA-7550-4900-897F-632975D1A52F}"/>
                </a:ext>
              </a:extLst>
            </p:cNvPr>
            <p:cNvGrpSpPr/>
            <p:nvPr/>
          </p:nvGrpSpPr>
          <p:grpSpPr>
            <a:xfrm>
              <a:off x="761548" y="1434329"/>
              <a:ext cx="1389253" cy="420261"/>
              <a:chOff x="708208" y="1434329"/>
              <a:chExt cx="1389253" cy="420261"/>
            </a:xfrm>
          </p:grpSpPr>
          <p:sp>
            <p:nvSpPr>
              <p:cNvPr id="245" name="사각형: 둥근 모서리 244">
                <a:extLst>
                  <a:ext uri="{FF2B5EF4-FFF2-40B4-BE49-F238E27FC236}">
                    <a16:creationId xmlns:a16="http://schemas.microsoft.com/office/drawing/2014/main" id="{854F12BB-5B96-48AD-AEF5-9DF1CD3F1441}"/>
                  </a:ext>
                </a:extLst>
              </p:cNvPr>
              <p:cNvSpPr/>
              <p:nvPr/>
            </p:nvSpPr>
            <p:spPr>
              <a:xfrm>
                <a:off x="794632" y="1504771"/>
                <a:ext cx="1302829" cy="279896"/>
              </a:xfrm>
              <a:prstGeom prst="roundRect">
                <a:avLst>
                  <a:gd name="adj" fmla="val 5000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>
                  <a:solidFill>
                    <a:srgbClr val="0070C0"/>
                  </a:solidFill>
                </a:endParaRP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1F2F6F5F-D4E5-493A-9876-BEC3043D8C37}"/>
                  </a:ext>
                </a:extLst>
              </p:cNvPr>
              <p:cNvSpPr txBox="1"/>
              <p:nvPr/>
            </p:nvSpPr>
            <p:spPr>
              <a:xfrm>
                <a:off x="1318527" y="1475442"/>
                <a:ext cx="468398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EU</a:t>
                </a:r>
                <a:endPara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C9071E51-9FB4-43EC-BC04-92DF6A98432C}"/>
                  </a:ext>
                </a:extLst>
              </p:cNvPr>
              <p:cNvGrpSpPr/>
              <p:nvPr/>
            </p:nvGrpSpPr>
            <p:grpSpPr>
              <a:xfrm>
                <a:off x="708208" y="1434329"/>
                <a:ext cx="420262" cy="420261"/>
                <a:chOff x="-8045371" y="3038232"/>
                <a:chExt cx="420262" cy="420261"/>
              </a:xfrm>
            </p:grpSpPr>
            <p:sp>
              <p:nvSpPr>
                <p:cNvPr id="108" name="타원 107">
                  <a:extLst>
                    <a:ext uri="{FF2B5EF4-FFF2-40B4-BE49-F238E27FC236}">
                      <a16:creationId xmlns:a16="http://schemas.microsoft.com/office/drawing/2014/main" id="{E3E74580-1A7B-42BA-89E2-9BD266B73B00}"/>
                    </a:ext>
                  </a:extLst>
                </p:cNvPr>
                <p:cNvSpPr/>
                <p:nvPr/>
              </p:nvSpPr>
              <p:spPr>
                <a:xfrm>
                  <a:off x="-8045371" y="3038232"/>
                  <a:ext cx="420262" cy="420261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pic>
              <p:nvPicPr>
                <p:cNvPr id="103" name="그림 102">
                  <a:extLst>
                    <a:ext uri="{FF2B5EF4-FFF2-40B4-BE49-F238E27FC236}">
                      <a16:creationId xmlns:a16="http://schemas.microsoft.com/office/drawing/2014/main" id="{31419F36-91F5-43FB-A2A9-BF0334F122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0491" t="3119" r="20491" b="3119"/>
                <a:stretch/>
              </p:blipFill>
              <p:spPr>
                <a:xfrm>
                  <a:off x="-8015471" y="3068131"/>
                  <a:ext cx="360463" cy="360462"/>
                </a:xfrm>
                <a:prstGeom prst="ellipse">
                  <a:avLst/>
                </a:prstGeom>
              </p:spPr>
            </p:pic>
          </p:grp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A593489-DB7B-4FC4-B48A-213462995C46}"/>
                </a:ext>
              </a:extLst>
            </p:cNvPr>
            <p:cNvGrpSpPr/>
            <p:nvPr/>
          </p:nvGrpSpPr>
          <p:grpSpPr>
            <a:xfrm>
              <a:off x="5476861" y="1434329"/>
              <a:ext cx="1381112" cy="418405"/>
              <a:chOff x="5423521" y="1434329"/>
              <a:chExt cx="1381112" cy="418405"/>
            </a:xfrm>
          </p:grpSpPr>
          <p:sp>
            <p:nvSpPr>
              <p:cNvPr id="273" name="사각형: 둥근 모서리 272">
                <a:extLst>
                  <a:ext uri="{FF2B5EF4-FFF2-40B4-BE49-F238E27FC236}">
                    <a16:creationId xmlns:a16="http://schemas.microsoft.com/office/drawing/2014/main" id="{A6D60F23-DB75-485E-AF41-B7464789065C}"/>
                  </a:ext>
                </a:extLst>
              </p:cNvPr>
              <p:cNvSpPr/>
              <p:nvPr/>
            </p:nvSpPr>
            <p:spPr>
              <a:xfrm>
                <a:off x="5501803" y="1504771"/>
                <a:ext cx="1302830" cy="279896"/>
              </a:xfrm>
              <a:prstGeom prst="roundRect">
                <a:avLst>
                  <a:gd name="adj" fmla="val 50000"/>
                </a:avLst>
              </a:prstGeom>
              <a:solidFill>
                <a:srgbClr val="10317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>
                  <a:solidFill>
                    <a:srgbClr val="0070C0"/>
                  </a:solidFill>
                </a:endParaRP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2F458F4A-48EB-47CB-AB42-81AA421483FB}"/>
                  </a:ext>
                </a:extLst>
              </p:cNvPr>
              <p:cNvSpPr txBox="1"/>
              <p:nvPr/>
            </p:nvSpPr>
            <p:spPr>
              <a:xfrm>
                <a:off x="5951959" y="1475442"/>
                <a:ext cx="615874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USA</a:t>
                </a:r>
                <a:endPara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그룹 9">
                <a:extLst>
                  <a:ext uri="{FF2B5EF4-FFF2-40B4-BE49-F238E27FC236}">
                    <a16:creationId xmlns:a16="http://schemas.microsoft.com/office/drawing/2014/main" id="{2D988C3B-AFD0-4901-8BE3-321C4C29200D}"/>
                  </a:ext>
                </a:extLst>
              </p:cNvPr>
              <p:cNvGrpSpPr/>
              <p:nvPr/>
            </p:nvGrpSpPr>
            <p:grpSpPr>
              <a:xfrm>
                <a:off x="5423521" y="1434329"/>
                <a:ext cx="418405" cy="418405"/>
                <a:chOff x="-2737510" y="3093625"/>
                <a:chExt cx="418405" cy="418405"/>
              </a:xfrm>
            </p:grpSpPr>
            <p:sp>
              <p:nvSpPr>
                <p:cNvPr id="285" name="타원 284">
                  <a:extLst>
                    <a:ext uri="{FF2B5EF4-FFF2-40B4-BE49-F238E27FC236}">
                      <a16:creationId xmlns:a16="http://schemas.microsoft.com/office/drawing/2014/main" id="{C41C7A96-881B-43AC-AC63-B56B2815A22B}"/>
                    </a:ext>
                  </a:extLst>
                </p:cNvPr>
                <p:cNvSpPr/>
                <p:nvPr/>
              </p:nvSpPr>
              <p:spPr>
                <a:xfrm>
                  <a:off x="-2737510" y="3093625"/>
                  <a:ext cx="418405" cy="41840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286" name="그림 285">
                  <a:extLst>
                    <a:ext uri="{FF2B5EF4-FFF2-40B4-BE49-F238E27FC236}">
                      <a16:creationId xmlns:a16="http://schemas.microsoft.com/office/drawing/2014/main" id="{76FF394E-2534-4657-AAA1-D23B2B97D6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2707555" y="3123581"/>
                  <a:ext cx="358494" cy="358492"/>
                </a:xfrm>
                <a:prstGeom prst="ellipse">
                  <a:avLst/>
                </a:prstGeom>
                <a:ln>
                  <a:noFill/>
                </a:ln>
              </p:spPr>
            </p:pic>
          </p:grpSp>
        </p:grp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25FBDFB7-6037-4AFB-A54E-A73D92AE9F19}"/>
                </a:ext>
              </a:extLst>
            </p:cNvPr>
            <p:cNvGrpSpPr/>
            <p:nvPr/>
          </p:nvGrpSpPr>
          <p:grpSpPr>
            <a:xfrm>
              <a:off x="3089151" y="1434329"/>
              <a:ext cx="1415235" cy="418405"/>
              <a:chOff x="3035811" y="1434329"/>
              <a:chExt cx="1415235" cy="418405"/>
            </a:xfrm>
          </p:grpSpPr>
          <p:sp>
            <p:nvSpPr>
              <p:cNvPr id="253" name="사각형: 둥근 모서리 252">
                <a:extLst>
                  <a:ext uri="{FF2B5EF4-FFF2-40B4-BE49-F238E27FC236}">
                    <a16:creationId xmlns:a16="http://schemas.microsoft.com/office/drawing/2014/main" id="{79C9FE68-1442-4C22-AF77-FEE25DB364CA}"/>
                  </a:ext>
                </a:extLst>
              </p:cNvPr>
              <p:cNvSpPr/>
              <p:nvPr/>
            </p:nvSpPr>
            <p:spPr>
              <a:xfrm>
                <a:off x="3148215" y="1504771"/>
                <a:ext cx="1302831" cy="279896"/>
              </a:xfrm>
              <a:prstGeom prst="roundRect">
                <a:avLst>
                  <a:gd name="adj" fmla="val 50000"/>
                </a:avLst>
              </a:prstGeom>
              <a:solidFill>
                <a:srgbClr val="00B7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>
                  <a:solidFill>
                    <a:srgbClr val="0070C0"/>
                  </a:solidFill>
                </a:endParaRPr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027E2C1C-34E2-4AEB-BC47-4396FEF25BC9}"/>
                  </a:ext>
                </a:extLst>
              </p:cNvPr>
              <p:cNvSpPr txBox="1"/>
              <p:nvPr/>
            </p:nvSpPr>
            <p:spPr>
              <a:xfrm>
                <a:off x="3529444" y="1475442"/>
                <a:ext cx="753732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China</a:t>
                </a:r>
                <a:endPara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8" name="그룹 7">
                <a:extLst>
                  <a:ext uri="{FF2B5EF4-FFF2-40B4-BE49-F238E27FC236}">
                    <a16:creationId xmlns:a16="http://schemas.microsoft.com/office/drawing/2014/main" id="{6A1947C1-9AD0-4071-890F-3945C440298B}"/>
                  </a:ext>
                </a:extLst>
              </p:cNvPr>
              <p:cNvGrpSpPr/>
              <p:nvPr/>
            </p:nvGrpSpPr>
            <p:grpSpPr>
              <a:xfrm>
                <a:off x="3035811" y="1434329"/>
                <a:ext cx="418405" cy="418405"/>
                <a:chOff x="-5947970" y="3299548"/>
                <a:chExt cx="418405" cy="418405"/>
              </a:xfrm>
            </p:grpSpPr>
            <p:sp>
              <p:nvSpPr>
                <p:cNvPr id="288" name="타원 287">
                  <a:extLst>
                    <a:ext uri="{FF2B5EF4-FFF2-40B4-BE49-F238E27FC236}">
                      <a16:creationId xmlns:a16="http://schemas.microsoft.com/office/drawing/2014/main" id="{88074B65-1922-4E14-ACCD-B74F2135EF8A}"/>
                    </a:ext>
                  </a:extLst>
                </p:cNvPr>
                <p:cNvSpPr/>
                <p:nvPr/>
              </p:nvSpPr>
              <p:spPr>
                <a:xfrm>
                  <a:off x="-5947970" y="3299548"/>
                  <a:ext cx="418405" cy="41840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pic>
              <p:nvPicPr>
                <p:cNvPr id="289" name="그림 288">
                  <a:extLst>
                    <a:ext uri="{FF2B5EF4-FFF2-40B4-BE49-F238E27FC236}">
                      <a16:creationId xmlns:a16="http://schemas.microsoft.com/office/drawing/2014/main" id="{9D84A944-7AC5-4566-965F-A19D39F82381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-5918203" y="3329315"/>
                  <a:ext cx="358871" cy="35887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7866A8EA-DC49-4629-BC7E-04EB36BBE379}"/>
                </a:ext>
              </a:extLst>
            </p:cNvPr>
            <p:cNvGrpSpPr/>
            <p:nvPr/>
          </p:nvGrpSpPr>
          <p:grpSpPr>
            <a:xfrm>
              <a:off x="7751379" y="1434329"/>
              <a:ext cx="1406948" cy="418405"/>
              <a:chOff x="7698039" y="1434329"/>
              <a:chExt cx="1406948" cy="418405"/>
            </a:xfrm>
          </p:grpSpPr>
          <p:sp>
            <p:nvSpPr>
              <p:cNvPr id="263" name="사각형: 둥근 모서리 262">
                <a:extLst>
                  <a:ext uri="{FF2B5EF4-FFF2-40B4-BE49-F238E27FC236}">
                    <a16:creationId xmlns:a16="http://schemas.microsoft.com/office/drawing/2014/main" id="{13CB14A6-E65A-415A-BEE6-075E496278A3}"/>
                  </a:ext>
                </a:extLst>
              </p:cNvPr>
              <p:cNvSpPr/>
              <p:nvPr/>
            </p:nvSpPr>
            <p:spPr>
              <a:xfrm>
                <a:off x="7802157" y="1504771"/>
                <a:ext cx="1302830" cy="279896"/>
              </a:xfrm>
              <a:prstGeom prst="roundRect">
                <a:avLst>
                  <a:gd name="adj" fmla="val 50000"/>
                </a:avLst>
              </a:prstGeom>
              <a:solidFill>
                <a:srgbClr val="0068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600">
                  <a:solidFill>
                    <a:srgbClr val="0070C0"/>
                  </a:solidFill>
                </a:endParaRP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7A791DA4-8AE1-498B-9DC0-B9752769F127}"/>
                  </a:ext>
                </a:extLst>
              </p:cNvPr>
              <p:cNvSpPr txBox="1"/>
              <p:nvPr/>
            </p:nvSpPr>
            <p:spPr>
              <a:xfrm>
                <a:off x="8172164" y="1475442"/>
                <a:ext cx="776175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6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Japan</a:t>
                </a:r>
                <a:endPara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12" name="그룹 11">
                <a:extLst>
                  <a:ext uri="{FF2B5EF4-FFF2-40B4-BE49-F238E27FC236}">
                    <a16:creationId xmlns:a16="http://schemas.microsoft.com/office/drawing/2014/main" id="{4B8F6487-E460-4E32-A3B8-A06C0DF9B198}"/>
                  </a:ext>
                </a:extLst>
              </p:cNvPr>
              <p:cNvGrpSpPr/>
              <p:nvPr/>
            </p:nvGrpSpPr>
            <p:grpSpPr>
              <a:xfrm>
                <a:off x="7698039" y="1434329"/>
                <a:ext cx="418405" cy="418405"/>
                <a:chOff x="-858601" y="2886996"/>
                <a:chExt cx="418405" cy="418405"/>
              </a:xfrm>
            </p:grpSpPr>
            <p:sp>
              <p:nvSpPr>
                <p:cNvPr id="109" name="타원 108">
                  <a:extLst>
                    <a:ext uri="{FF2B5EF4-FFF2-40B4-BE49-F238E27FC236}">
                      <a16:creationId xmlns:a16="http://schemas.microsoft.com/office/drawing/2014/main" id="{F8A53A82-7E27-451E-999B-946631458B76}"/>
                    </a:ext>
                  </a:extLst>
                </p:cNvPr>
                <p:cNvSpPr/>
                <p:nvPr/>
              </p:nvSpPr>
              <p:spPr>
                <a:xfrm>
                  <a:off x="-858601" y="2886996"/>
                  <a:ext cx="418405" cy="418405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292" name="그림 291">
                  <a:extLst>
                    <a:ext uri="{FF2B5EF4-FFF2-40B4-BE49-F238E27FC236}">
                      <a16:creationId xmlns:a16="http://schemas.microsoft.com/office/drawing/2014/main" id="{0C756612-F514-45EB-8028-B8633ECADC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828834" y="2916763"/>
                  <a:ext cx="358871" cy="35887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2630A6B-8800-4EBF-8497-28A3A47D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107" name="사각형: 둥근 모서리 77">
            <a:extLst>
              <a:ext uri="{FF2B5EF4-FFF2-40B4-BE49-F238E27FC236}">
                <a16:creationId xmlns:a16="http://schemas.microsoft.com/office/drawing/2014/main" id="{A55FE86C-87AA-4D0E-A213-E5BB61BC8CC9}"/>
              </a:ext>
            </a:extLst>
          </p:cNvPr>
          <p:cNvSpPr/>
          <p:nvPr/>
        </p:nvSpPr>
        <p:spPr>
          <a:xfrm>
            <a:off x="3408440" y="4028753"/>
            <a:ext cx="948318" cy="28644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R&amp;D</a:t>
            </a:r>
            <a:r>
              <a:rPr lang="ko-KR" altLang="en-US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Initiated</a:t>
            </a:r>
            <a:endParaRPr lang="ko-KR" altLang="en-US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11" name="사각형: 둥근 모서리 82">
            <a:extLst>
              <a:ext uri="{FF2B5EF4-FFF2-40B4-BE49-F238E27FC236}">
                <a16:creationId xmlns:a16="http://schemas.microsoft.com/office/drawing/2014/main" id="{EDEF1621-B46D-4A69-AD82-D549589CE291}"/>
              </a:ext>
            </a:extLst>
          </p:cNvPr>
          <p:cNvSpPr/>
          <p:nvPr/>
        </p:nvSpPr>
        <p:spPr>
          <a:xfrm>
            <a:off x="4956782" y="4321392"/>
            <a:ext cx="1044600" cy="421888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Standardization</a:t>
            </a:r>
          </a:p>
          <a:p>
            <a:pPr algn="ctr"/>
            <a:r>
              <a:rPr lang="en-US" altLang="ko-KR" sz="10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Completed</a:t>
            </a:r>
            <a:endParaRPr lang="ko-KR" altLang="en-US" sz="10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12" name="화살표: 오른쪽 18">
            <a:extLst>
              <a:ext uri="{FF2B5EF4-FFF2-40B4-BE49-F238E27FC236}">
                <a16:creationId xmlns:a16="http://schemas.microsoft.com/office/drawing/2014/main" id="{9FEC3231-8B01-4B5F-A041-86737F2FFF59}"/>
              </a:ext>
            </a:extLst>
          </p:cNvPr>
          <p:cNvSpPr/>
          <p:nvPr/>
        </p:nvSpPr>
        <p:spPr>
          <a:xfrm>
            <a:off x="4247711" y="6284871"/>
            <a:ext cx="162867" cy="197889"/>
          </a:xfrm>
          <a:prstGeom prst="rightArrow">
            <a:avLst/>
          </a:prstGeom>
          <a:solidFill>
            <a:srgbClr val="1C6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7">
            <a:extLst>
              <a:ext uri="{FF2B5EF4-FFF2-40B4-BE49-F238E27FC236}">
                <a16:creationId xmlns:a16="http://schemas.microsoft.com/office/drawing/2014/main" id="{3800D78B-143F-4DAE-839F-ABFC85BE1AB8}"/>
              </a:ext>
            </a:extLst>
          </p:cNvPr>
          <p:cNvSpPr txBox="1"/>
          <p:nvPr/>
        </p:nvSpPr>
        <p:spPr>
          <a:xfrm>
            <a:off x="163726" y="6560579"/>
            <a:ext cx="3021981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Provisional R&amp;D Strategies of Future Mobile Communications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lead the 6G era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3" name="TextBox 17">
            <a:extLst>
              <a:ext uri="{FF2B5EF4-FFF2-40B4-BE49-F238E27FC236}">
                <a16:creationId xmlns:a16="http://schemas.microsoft.com/office/drawing/2014/main" id="{6E822D74-2AAD-4C78-8541-8C7E92391572}"/>
              </a:ext>
            </a:extLst>
          </p:cNvPr>
          <p:cNvSpPr txBox="1"/>
          <p:nvPr/>
        </p:nvSpPr>
        <p:spPr>
          <a:xfrm flipH="1">
            <a:off x="93341" y="5125"/>
            <a:ext cx="1802096" cy="2616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Ⅱ.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Trends &amp; Implications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5" name="사각형: 둥근 모서리 106">
            <a:extLst>
              <a:ext uri="{FF2B5EF4-FFF2-40B4-BE49-F238E27FC236}">
                <a16:creationId xmlns:a16="http://schemas.microsoft.com/office/drawing/2014/main" id="{516F13C1-92C7-4B72-9DC6-E5AB080096A9}"/>
              </a:ext>
            </a:extLst>
          </p:cNvPr>
          <p:cNvSpPr/>
          <p:nvPr/>
        </p:nvSpPr>
        <p:spPr>
          <a:xfrm>
            <a:off x="5340442" y="5174725"/>
            <a:ext cx="1092745" cy="21544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ko-KR" sz="900" b="1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Commercialization</a:t>
            </a:r>
            <a:endParaRPr lang="ko-KR" altLang="en-US" sz="90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260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그림 74">
            <a:extLst>
              <a:ext uri="{FF2B5EF4-FFF2-40B4-BE49-F238E27FC236}">
                <a16:creationId xmlns:a16="http://schemas.microsoft.com/office/drawing/2014/main" id="{A6021366-FB5B-47D3-8161-12966A1D5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8"/>
          <a:stretch/>
        </p:blipFill>
        <p:spPr>
          <a:xfrm>
            <a:off x="0" y="-376"/>
            <a:ext cx="9906000" cy="685837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6765737-1BC8-4696-8916-56087AD08763}"/>
              </a:ext>
            </a:extLst>
          </p:cNvPr>
          <p:cNvSpPr/>
          <p:nvPr/>
        </p:nvSpPr>
        <p:spPr>
          <a:xfrm>
            <a:off x="0" y="-376"/>
            <a:ext cx="9906000" cy="3776121"/>
          </a:xfrm>
          <a:prstGeom prst="rect">
            <a:avLst/>
          </a:prstGeom>
          <a:solidFill>
            <a:srgbClr val="1C64B4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TextBox 17">
            <a:extLst>
              <a:ext uri="{FF2B5EF4-FFF2-40B4-BE49-F238E27FC236}">
                <a16:creationId xmlns:a16="http://schemas.microsoft.com/office/drawing/2014/main" id="{88C1827B-F071-4683-BC60-95434FD89DFE}"/>
              </a:ext>
            </a:extLst>
          </p:cNvPr>
          <p:cNvSpPr txBox="1"/>
          <p:nvPr/>
        </p:nvSpPr>
        <p:spPr>
          <a:xfrm>
            <a:off x="163726" y="405660"/>
            <a:ext cx="8002512" cy="9541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spc="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Korea</a:t>
            </a:r>
            <a:r>
              <a:rPr lang="en-US" altLang="ko-KR" b="1" spc="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achieved </a:t>
            </a:r>
            <a:r>
              <a:rPr lang="en-US" altLang="ko-KR" sz="2400" b="1" spc="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the world’s first 5G commercialization</a:t>
            </a:r>
          </a:p>
          <a:p>
            <a:r>
              <a:rPr lang="en-US" altLang="ko-KR" b="1" spc="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바른고딕" panose="020B0603020101020101" pitchFamily="50" charset="-127"/>
                <a:ea typeface="나눔바른고딕" panose="020B0603020101020101" pitchFamily="50" charset="-127"/>
              </a:rPr>
              <a:t>but left much to be desired</a:t>
            </a:r>
          </a:p>
          <a:p>
            <a:endParaRPr lang="en-US" altLang="ko-KR" sz="14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FCBB138C-1350-49B4-98AC-1B3EB380DF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46954" y="3140334"/>
            <a:ext cx="224808" cy="943415"/>
            <a:chOff x="2937" y="1368"/>
            <a:chExt cx="366" cy="1351"/>
          </a:xfrm>
          <a:gradFill>
            <a:gsLst>
              <a:gs pos="18000">
                <a:srgbClr val="009FC6"/>
              </a:gs>
              <a:gs pos="72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effectLst>
            <a:glow rad="76200">
              <a:schemeClr val="bg1"/>
            </a:glow>
          </a:effectLst>
        </p:grpSpPr>
        <p:sp>
          <p:nvSpPr>
            <p:cNvPr id="41" name="Rectangle 6">
              <a:extLst>
                <a:ext uri="{FF2B5EF4-FFF2-40B4-BE49-F238E27FC236}">
                  <a16:creationId xmlns:a16="http://schemas.microsoft.com/office/drawing/2014/main" id="{BC270398-9811-4C07-916B-871466077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368"/>
              <a:ext cx="366" cy="1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42" name="Rectangle 7">
              <a:extLst>
                <a:ext uri="{FF2B5EF4-FFF2-40B4-BE49-F238E27FC236}">
                  <a16:creationId xmlns:a16="http://schemas.microsoft.com/office/drawing/2014/main" id="{0E2229E5-C336-4467-AB35-6C8A4531C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601"/>
              <a:ext cx="366" cy="1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43" name="Rectangle 8">
              <a:extLst>
                <a:ext uri="{FF2B5EF4-FFF2-40B4-BE49-F238E27FC236}">
                  <a16:creationId xmlns:a16="http://schemas.microsoft.com/office/drawing/2014/main" id="{CE091820-903B-4E62-913B-1B2BC5E88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834"/>
              <a:ext cx="366" cy="18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44" name="Rectangle 9">
              <a:extLst>
                <a:ext uri="{FF2B5EF4-FFF2-40B4-BE49-F238E27FC236}">
                  <a16:creationId xmlns:a16="http://schemas.microsoft.com/office/drawing/2014/main" id="{E023E210-1B97-4DE3-BAFD-6FEE81809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2067"/>
              <a:ext cx="366" cy="18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45" name="Rectangle 10">
              <a:extLst>
                <a:ext uri="{FF2B5EF4-FFF2-40B4-BE49-F238E27FC236}">
                  <a16:creationId xmlns:a16="http://schemas.microsoft.com/office/drawing/2014/main" id="{362F6EF5-260D-4BAA-AE70-583327AC6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2300"/>
              <a:ext cx="366" cy="18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46" name="Rectangle 11">
              <a:extLst>
                <a:ext uri="{FF2B5EF4-FFF2-40B4-BE49-F238E27FC236}">
                  <a16:creationId xmlns:a16="http://schemas.microsoft.com/office/drawing/2014/main" id="{85DCE50E-71D4-49DD-9C52-8A54B5B87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2534"/>
              <a:ext cx="366" cy="1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</p:grpSp>
      <p:grpSp>
        <p:nvGrpSpPr>
          <p:cNvPr id="282" name="Group 4">
            <a:extLst>
              <a:ext uri="{FF2B5EF4-FFF2-40B4-BE49-F238E27FC236}">
                <a16:creationId xmlns:a16="http://schemas.microsoft.com/office/drawing/2014/main" id="{631254CC-98FD-40FF-BF36-EA061C0EBB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326372" y="3140334"/>
            <a:ext cx="224808" cy="943415"/>
            <a:chOff x="2937" y="1368"/>
            <a:chExt cx="366" cy="1351"/>
          </a:xfrm>
          <a:gradFill>
            <a:gsLst>
              <a:gs pos="18000">
                <a:srgbClr val="00B0F0"/>
              </a:gs>
              <a:gs pos="72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effectLst>
            <a:glow rad="76200">
              <a:schemeClr val="bg1"/>
            </a:glow>
          </a:effectLst>
        </p:grpSpPr>
        <p:sp>
          <p:nvSpPr>
            <p:cNvPr id="283" name="Rectangle 6">
              <a:extLst>
                <a:ext uri="{FF2B5EF4-FFF2-40B4-BE49-F238E27FC236}">
                  <a16:creationId xmlns:a16="http://schemas.microsoft.com/office/drawing/2014/main" id="{5CE8C56B-0CA1-4A05-959C-EBB11D25E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368"/>
              <a:ext cx="366" cy="1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284" name="Rectangle 7">
              <a:extLst>
                <a:ext uri="{FF2B5EF4-FFF2-40B4-BE49-F238E27FC236}">
                  <a16:creationId xmlns:a16="http://schemas.microsoft.com/office/drawing/2014/main" id="{0472DE45-9647-4A97-91C7-D517C30EE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601"/>
              <a:ext cx="366" cy="1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285" name="Rectangle 8">
              <a:extLst>
                <a:ext uri="{FF2B5EF4-FFF2-40B4-BE49-F238E27FC236}">
                  <a16:creationId xmlns:a16="http://schemas.microsoft.com/office/drawing/2014/main" id="{1EAB9F9C-0543-4B63-9735-8929BBDFD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834"/>
              <a:ext cx="366" cy="18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286" name="Rectangle 9">
              <a:extLst>
                <a:ext uri="{FF2B5EF4-FFF2-40B4-BE49-F238E27FC236}">
                  <a16:creationId xmlns:a16="http://schemas.microsoft.com/office/drawing/2014/main" id="{8638F449-AC81-47FE-831B-5F05F0F99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2067"/>
              <a:ext cx="366" cy="18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287" name="Rectangle 10">
              <a:extLst>
                <a:ext uri="{FF2B5EF4-FFF2-40B4-BE49-F238E27FC236}">
                  <a16:creationId xmlns:a16="http://schemas.microsoft.com/office/drawing/2014/main" id="{0AF9D543-8AEC-412B-A302-701C1A800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2300"/>
              <a:ext cx="366" cy="18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288" name="Rectangle 11">
              <a:extLst>
                <a:ext uri="{FF2B5EF4-FFF2-40B4-BE49-F238E27FC236}">
                  <a16:creationId xmlns:a16="http://schemas.microsoft.com/office/drawing/2014/main" id="{3CA1E1CD-4A83-4AAC-A334-FB2EB5113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2534"/>
              <a:ext cx="366" cy="1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</p:grpSp>
      <p:grpSp>
        <p:nvGrpSpPr>
          <p:cNvPr id="289" name="Group 4">
            <a:extLst>
              <a:ext uri="{FF2B5EF4-FFF2-40B4-BE49-F238E27FC236}">
                <a16:creationId xmlns:a16="http://schemas.microsoft.com/office/drawing/2014/main" id="{91952E8F-3BD8-4E6C-BF84-9AC45F4FAC7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05789" y="3140334"/>
            <a:ext cx="224808" cy="943415"/>
            <a:chOff x="2937" y="1368"/>
            <a:chExt cx="366" cy="1351"/>
          </a:xfrm>
          <a:gradFill>
            <a:gsLst>
              <a:gs pos="18000">
                <a:srgbClr val="1C64B4"/>
              </a:gs>
              <a:gs pos="72000">
                <a:schemeClr val="tx2">
                  <a:lumMod val="20000"/>
                  <a:lumOff val="80000"/>
                </a:schemeClr>
              </a:gs>
            </a:gsLst>
            <a:lin ang="5400000" scaled="0"/>
          </a:gradFill>
          <a:effectLst>
            <a:glow rad="76200">
              <a:schemeClr val="bg1"/>
            </a:glow>
          </a:effectLst>
        </p:grpSpPr>
        <p:sp>
          <p:nvSpPr>
            <p:cNvPr id="290" name="Rectangle 6">
              <a:extLst>
                <a:ext uri="{FF2B5EF4-FFF2-40B4-BE49-F238E27FC236}">
                  <a16:creationId xmlns:a16="http://schemas.microsoft.com/office/drawing/2014/main" id="{ABD06A7E-DB5B-48E3-86DC-53027F383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368"/>
              <a:ext cx="366" cy="1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291" name="Rectangle 7">
              <a:extLst>
                <a:ext uri="{FF2B5EF4-FFF2-40B4-BE49-F238E27FC236}">
                  <a16:creationId xmlns:a16="http://schemas.microsoft.com/office/drawing/2014/main" id="{433CD095-AB2F-4344-BF83-E2754B0F7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601"/>
              <a:ext cx="366" cy="1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292" name="Rectangle 8">
              <a:extLst>
                <a:ext uri="{FF2B5EF4-FFF2-40B4-BE49-F238E27FC236}">
                  <a16:creationId xmlns:a16="http://schemas.microsoft.com/office/drawing/2014/main" id="{4AEBD33B-67DF-492F-BB69-0AEC0826E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1834"/>
              <a:ext cx="366" cy="18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293" name="Rectangle 9">
              <a:extLst>
                <a:ext uri="{FF2B5EF4-FFF2-40B4-BE49-F238E27FC236}">
                  <a16:creationId xmlns:a16="http://schemas.microsoft.com/office/drawing/2014/main" id="{E37E026F-DEE4-4C42-B98F-808BB50DCE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2067"/>
              <a:ext cx="366" cy="18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294" name="Rectangle 10">
              <a:extLst>
                <a:ext uri="{FF2B5EF4-FFF2-40B4-BE49-F238E27FC236}">
                  <a16:creationId xmlns:a16="http://schemas.microsoft.com/office/drawing/2014/main" id="{6936D4BC-7E39-4C90-8E94-D688738EB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2300"/>
              <a:ext cx="366" cy="186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  <p:sp>
          <p:nvSpPr>
            <p:cNvPr id="295" name="Rectangle 11">
              <a:extLst>
                <a:ext uri="{FF2B5EF4-FFF2-40B4-BE49-F238E27FC236}">
                  <a16:creationId xmlns:a16="http://schemas.microsoft.com/office/drawing/2014/main" id="{3F9683E5-9706-4975-828F-7FBD77872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7" y="2534"/>
              <a:ext cx="366" cy="18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000"/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C7A1D1C8-0F0D-4912-9B22-6C7C03E12764}"/>
              </a:ext>
            </a:extLst>
          </p:cNvPr>
          <p:cNvGrpSpPr/>
          <p:nvPr/>
        </p:nvGrpSpPr>
        <p:grpSpPr>
          <a:xfrm>
            <a:off x="-103332" y="1796164"/>
            <a:ext cx="1421325" cy="1253304"/>
            <a:chOff x="-94420" y="2107930"/>
            <a:chExt cx="1332904" cy="1253304"/>
          </a:xfrm>
        </p:grpSpPr>
        <p:sp>
          <p:nvSpPr>
            <p:cNvPr id="57" name="화살표: 오른쪽 56">
              <a:extLst>
                <a:ext uri="{FF2B5EF4-FFF2-40B4-BE49-F238E27FC236}">
                  <a16:creationId xmlns:a16="http://schemas.microsoft.com/office/drawing/2014/main" id="{927F13B0-584B-4F60-8093-14C2444DCFA9}"/>
                </a:ext>
              </a:extLst>
            </p:cNvPr>
            <p:cNvSpPr/>
            <p:nvPr/>
          </p:nvSpPr>
          <p:spPr>
            <a:xfrm>
              <a:off x="-1" y="2107930"/>
              <a:ext cx="1226543" cy="1253304"/>
            </a:xfrm>
            <a:prstGeom prst="rightArrow">
              <a:avLst>
                <a:gd name="adj1" fmla="val 74112"/>
                <a:gd name="adj2" fmla="val 50000"/>
              </a:avLst>
            </a:prstGeom>
            <a:gradFill flip="none" rotWithShape="1">
              <a:gsLst>
                <a:gs pos="50000">
                  <a:srgbClr val="F4A22A"/>
                </a:gs>
                <a:gs pos="1000">
                  <a:schemeClr val="accent2"/>
                </a:gs>
                <a:gs pos="50000">
                  <a:srgbClr val="F66B1E"/>
                </a:gs>
                <a:gs pos="100000">
                  <a:srgbClr val="F66B1E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/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3D6B506B-8073-4CC7-AC67-AC364A6C5B9F}"/>
                </a:ext>
              </a:extLst>
            </p:cNvPr>
            <p:cNvSpPr txBox="1"/>
            <p:nvPr/>
          </p:nvSpPr>
          <p:spPr>
            <a:xfrm>
              <a:off x="-94420" y="2561764"/>
              <a:ext cx="133290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00"/>
                </a:spcBef>
              </a:pPr>
              <a:r>
                <a: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Achievement</a:t>
              </a:r>
              <a:endParaRPr lang="ko-KR" altLang="en-US" sz="1400" b="1" spc="-5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97" name="그룹 296">
            <a:extLst>
              <a:ext uri="{FF2B5EF4-FFF2-40B4-BE49-F238E27FC236}">
                <a16:creationId xmlns:a16="http://schemas.microsoft.com/office/drawing/2014/main" id="{E7532AB7-F90E-4F5D-AF71-AFF5021B868D}"/>
              </a:ext>
            </a:extLst>
          </p:cNvPr>
          <p:cNvGrpSpPr/>
          <p:nvPr/>
        </p:nvGrpSpPr>
        <p:grpSpPr>
          <a:xfrm>
            <a:off x="-59740" y="4618783"/>
            <a:ext cx="1389252" cy="1253304"/>
            <a:chOff x="-59740" y="2107930"/>
            <a:chExt cx="1286282" cy="1253304"/>
          </a:xfrm>
        </p:grpSpPr>
        <p:sp>
          <p:nvSpPr>
            <p:cNvPr id="298" name="화살표: 오른쪽 297">
              <a:extLst>
                <a:ext uri="{FF2B5EF4-FFF2-40B4-BE49-F238E27FC236}">
                  <a16:creationId xmlns:a16="http://schemas.microsoft.com/office/drawing/2014/main" id="{2F408852-C190-4401-BB30-203FE9CB6482}"/>
                </a:ext>
              </a:extLst>
            </p:cNvPr>
            <p:cNvSpPr/>
            <p:nvPr/>
          </p:nvSpPr>
          <p:spPr>
            <a:xfrm>
              <a:off x="-1" y="2107930"/>
              <a:ext cx="1226543" cy="1253304"/>
            </a:xfrm>
            <a:prstGeom prst="rightArrow">
              <a:avLst>
                <a:gd name="adj1" fmla="val 74112"/>
                <a:gd name="adj2" fmla="val 50000"/>
              </a:avLst>
            </a:prstGeom>
            <a:gradFill flip="none" rotWithShape="1">
              <a:gsLst>
                <a:gs pos="50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60000"/>
                    <a:lumOff val="40000"/>
                  </a:schemeClr>
                </a:gs>
                <a:gs pos="50000">
                  <a:srgbClr val="7086A4"/>
                </a:gs>
                <a:gs pos="100000">
                  <a:srgbClr val="7086A4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3938" tIns="36969" rIns="73938" bIns="3696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600"/>
            </a:p>
          </p:txBody>
        </p: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081C8CC5-263E-4E40-A2F3-7FB17E920AE9}"/>
                </a:ext>
              </a:extLst>
            </p:cNvPr>
            <p:cNvSpPr txBox="1"/>
            <p:nvPr/>
          </p:nvSpPr>
          <p:spPr>
            <a:xfrm>
              <a:off x="-59740" y="2549917"/>
              <a:ext cx="1223412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00"/>
                </a:spcBef>
              </a:pPr>
              <a:r>
                <a:rPr lang="en-US" altLang="ko-KR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Limitation</a:t>
              </a:r>
              <a:endParaRPr lang="ko-KR" altLang="en-US" b="1" spc="-5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301" name="TextBox 17">
            <a:extLst>
              <a:ext uri="{FF2B5EF4-FFF2-40B4-BE49-F238E27FC236}">
                <a16:creationId xmlns:a16="http://schemas.microsoft.com/office/drawing/2014/main" id="{075CA2D3-C14E-4925-8599-DB8F842A1279}"/>
              </a:ext>
            </a:extLst>
          </p:cNvPr>
          <p:cNvSpPr txBox="1"/>
          <p:nvPr/>
        </p:nvSpPr>
        <p:spPr>
          <a:xfrm>
            <a:off x="163726" y="6560579"/>
            <a:ext cx="21788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6G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시대를 선도하기 위한 「미래 이동통신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R&amp;D 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추진전략」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안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02" name="그룹 301">
            <a:extLst>
              <a:ext uri="{FF2B5EF4-FFF2-40B4-BE49-F238E27FC236}">
                <a16:creationId xmlns:a16="http://schemas.microsoft.com/office/drawing/2014/main" id="{5A89F8F2-C271-46B8-8EFE-92C14CC1C727}"/>
              </a:ext>
            </a:extLst>
          </p:cNvPr>
          <p:cNvGrpSpPr/>
          <p:nvPr/>
        </p:nvGrpSpPr>
        <p:grpSpPr>
          <a:xfrm>
            <a:off x="0" y="-376"/>
            <a:ext cx="2245519" cy="281364"/>
            <a:chOff x="0" y="-376"/>
            <a:chExt cx="2245519" cy="281364"/>
          </a:xfrm>
        </p:grpSpPr>
        <p:sp>
          <p:nvSpPr>
            <p:cNvPr id="303" name="Freeform 5">
              <a:extLst>
                <a:ext uri="{FF2B5EF4-FFF2-40B4-BE49-F238E27FC236}">
                  <a16:creationId xmlns:a16="http://schemas.microsoft.com/office/drawing/2014/main" id="{6EF27943-CC62-4995-B27E-DC539191DFDA}"/>
                </a:ext>
              </a:extLst>
            </p:cNvPr>
            <p:cNvSpPr>
              <a:spLocks/>
            </p:cNvSpPr>
            <p:nvPr userDrawn="1"/>
          </p:nvSpPr>
          <p:spPr bwMode="auto">
            <a:xfrm flipH="1" flipV="1">
              <a:off x="0" y="-376"/>
              <a:ext cx="2245519" cy="281364"/>
            </a:xfrm>
            <a:custGeom>
              <a:avLst/>
              <a:gdLst>
                <a:gd name="T0" fmla="*/ 0 w 2181"/>
                <a:gd name="T1" fmla="*/ 245 h 245"/>
                <a:gd name="T2" fmla="*/ 180 w 2181"/>
                <a:gd name="T3" fmla="*/ 122 h 245"/>
                <a:gd name="T4" fmla="*/ 380 w 2181"/>
                <a:gd name="T5" fmla="*/ 5 h 245"/>
                <a:gd name="T6" fmla="*/ 2181 w 2181"/>
                <a:gd name="T7" fmla="*/ 5 h 245"/>
                <a:gd name="T8" fmla="*/ 2181 w 2181"/>
                <a:gd name="T9" fmla="*/ 245 h 245"/>
                <a:gd name="T10" fmla="*/ 0 w 2181"/>
                <a:gd name="T11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1" h="245">
                  <a:moveTo>
                    <a:pt x="0" y="245"/>
                  </a:moveTo>
                  <a:cubicBezTo>
                    <a:pt x="0" y="245"/>
                    <a:pt x="134" y="244"/>
                    <a:pt x="180" y="122"/>
                  </a:cubicBezTo>
                  <a:cubicBezTo>
                    <a:pt x="226" y="0"/>
                    <a:pt x="303" y="5"/>
                    <a:pt x="380" y="5"/>
                  </a:cubicBezTo>
                  <a:cubicBezTo>
                    <a:pt x="457" y="5"/>
                    <a:pt x="2181" y="5"/>
                    <a:pt x="2181" y="5"/>
                  </a:cubicBezTo>
                  <a:cubicBezTo>
                    <a:pt x="2181" y="245"/>
                    <a:pt x="2181" y="245"/>
                    <a:pt x="2181" y="245"/>
                  </a:cubicBezTo>
                  <a:lnTo>
                    <a:pt x="0" y="245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4" name="TextBox 17">
              <a:extLst>
                <a:ext uri="{FF2B5EF4-FFF2-40B4-BE49-F238E27FC236}">
                  <a16:creationId xmlns:a16="http://schemas.microsoft.com/office/drawing/2014/main" id="{DFDAAD80-61B9-4716-8E69-44C2EC60EDFE}"/>
                </a:ext>
              </a:extLst>
            </p:cNvPr>
            <p:cNvSpPr txBox="1"/>
            <p:nvPr userDrawn="1"/>
          </p:nvSpPr>
          <p:spPr>
            <a:xfrm flipH="1">
              <a:off x="93341" y="3989"/>
              <a:ext cx="17508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Ⅱ. </a:t>
              </a:r>
              <a:r>
                <a:rPr lang="ko-KR" altLang="en-US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/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국내외 동향 및 시사점</a:t>
              </a: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C1517C36-7E70-4D3C-8B6C-0281A90B3435}"/>
              </a:ext>
            </a:extLst>
          </p:cNvPr>
          <p:cNvGrpSpPr/>
          <p:nvPr/>
        </p:nvGrpSpPr>
        <p:grpSpPr>
          <a:xfrm>
            <a:off x="1331395" y="1319686"/>
            <a:ext cx="8251900" cy="1851464"/>
            <a:chOff x="1331395" y="1319686"/>
            <a:chExt cx="8251900" cy="1851464"/>
          </a:xfrm>
        </p:grpSpPr>
        <p:grpSp>
          <p:nvGrpSpPr>
            <p:cNvPr id="309" name="그룹 308">
              <a:extLst>
                <a:ext uri="{FF2B5EF4-FFF2-40B4-BE49-F238E27FC236}">
                  <a16:creationId xmlns:a16="http://schemas.microsoft.com/office/drawing/2014/main" id="{FA7B399F-1CDB-43D5-A73C-9F84A34F58A3}"/>
                </a:ext>
              </a:extLst>
            </p:cNvPr>
            <p:cNvGrpSpPr/>
            <p:nvPr/>
          </p:nvGrpSpPr>
          <p:grpSpPr>
            <a:xfrm>
              <a:off x="6892622" y="1364366"/>
              <a:ext cx="2690673" cy="1806784"/>
              <a:chOff x="6892622" y="1676132"/>
              <a:chExt cx="2690673" cy="1806784"/>
            </a:xfrm>
          </p:grpSpPr>
          <p:sp>
            <p:nvSpPr>
              <p:cNvPr id="189" name="사각형: 둥근 모서리 188">
                <a:extLst>
                  <a:ext uri="{FF2B5EF4-FFF2-40B4-BE49-F238E27FC236}">
                    <a16:creationId xmlns:a16="http://schemas.microsoft.com/office/drawing/2014/main" id="{674E5545-BE94-4DD9-B21C-5FB833941766}"/>
                  </a:ext>
                </a:extLst>
              </p:cNvPr>
              <p:cNvSpPr/>
              <p:nvPr/>
            </p:nvSpPr>
            <p:spPr>
              <a:xfrm>
                <a:off x="6911385" y="1981284"/>
                <a:ext cx="2613615" cy="1501632"/>
              </a:xfrm>
              <a:prstGeom prst="roundRect">
                <a:avLst>
                  <a:gd name="adj" fmla="val 5848"/>
                </a:avLst>
              </a:prstGeom>
              <a:gradFill>
                <a:gsLst>
                  <a:gs pos="0">
                    <a:schemeClr val="accent5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 w="22225">
                <a:solidFill>
                  <a:srgbClr val="1C64B4"/>
                </a:solidFill>
              </a:ln>
              <a:effectLst>
                <a:outerShdw blurRad="50800" dist="508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AC942C29-8174-4733-902F-AFD4932AFB31}"/>
                  </a:ext>
                </a:extLst>
              </p:cNvPr>
              <p:cNvSpPr txBox="1"/>
              <p:nvPr/>
            </p:nvSpPr>
            <p:spPr>
              <a:xfrm>
                <a:off x="6892622" y="2728664"/>
                <a:ext cx="2690673" cy="53604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100"/>
                  </a:spcBef>
                </a:pP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3020101020101" pitchFamily="50" charset="-127"/>
                    <a:cs typeface="Arial" panose="020B0604020202020204" pitchFamily="34" charset="0"/>
                  </a:rPr>
                  <a:t>Active investment in </a:t>
                </a:r>
                <a:r>
                  <a:rPr lang="en-US" altLang="ko-KR" sz="1400" b="1" spc="-5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convergence,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spcBef>
                    <a:spcPts val="100"/>
                  </a:spcBef>
                </a:pPr>
                <a:r>
                  <a:rPr lang="en-US" altLang="ko-KR" sz="1400" b="1" spc="-5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1C64B4"/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Co-growth 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3020101020101" pitchFamily="50" charset="-127"/>
                    <a:cs typeface="Arial" panose="020B0604020202020204" pitchFamily="34" charset="0"/>
                  </a:rPr>
                  <a:t>of SMEs</a:t>
                </a:r>
                <a:endPara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234ADE23-AF2A-452C-ADA7-73DE811E62C8}"/>
                  </a:ext>
                </a:extLst>
              </p:cNvPr>
              <p:cNvGrpSpPr/>
              <p:nvPr/>
            </p:nvGrpSpPr>
            <p:grpSpPr>
              <a:xfrm>
                <a:off x="7920994" y="1676132"/>
                <a:ext cx="594399" cy="594397"/>
                <a:chOff x="7920994" y="1676132"/>
                <a:chExt cx="594399" cy="594397"/>
              </a:xfrm>
            </p:grpSpPr>
            <p:sp>
              <p:nvSpPr>
                <p:cNvPr id="192" name="타원 191">
                  <a:extLst>
                    <a:ext uri="{FF2B5EF4-FFF2-40B4-BE49-F238E27FC236}">
                      <a16:creationId xmlns:a16="http://schemas.microsoft.com/office/drawing/2014/main" id="{7628A9A3-1BC2-40EC-B86A-3D5DA3E67455}"/>
                    </a:ext>
                  </a:extLst>
                </p:cNvPr>
                <p:cNvSpPr/>
                <p:nvPr/>
              </p:nvSpPr>
              <p:spPr>
                <a:xfrm>
                  <a:off x="7920994" y="1676132"/>
                  <a:ext cx="594399" cy="594397"/>
                </a:xfrm>
                <a:prstGeom prst="ellipse">
                  <a:avLst/>
                </a:prstGeom>
                <a:solidFill>
                  <a:srgbClr val="1C64B4"/>
                </a:solidFill>
                <a:ln w="76200">
                  <a:solidFill>
                    <a:srgbClr val="1C64B4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grpSp>
              <p:nvGrpSpPr>
                <p:cNvPr id="193" name="Group 24">
                  <a:extLst>
                    <a:ext uri="{FF2B5EF4-FFF2-40B4-BE49-F238E27FC236}">
                      <a16:creationId xmlns:a16="http://schemas.microsoft.com/office/drawing/2014/main" id="{49F03BCD-0EDA-42FD-AD2F-F908F9B4FBD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8034965" y="1780213"/>
                  <a:ext cx="366457" cy="416716"/>
                  <a:chOff x="4522" y="1446"/>
                  <a:chExt cx="751" cy="854"/>
                </a:xfrm>
                <a:solidFill>
                  <a:schemeClr val="bg1"/>
                </a:solidFill>
              </p:grpSpPr>
              <p:sp>
                <p:nvSpPr>
                  <p:cNvPr id="194" name="Freeform 25">
                    <a:extLst>
                      <a:ext uri="{FF2B5EF4-FFF2-40B4-BE49-F238E27FC236}">
                        <a16:creationId xmlns:a16="http://schemas.microsoft.com/office/drawing/2014/main" id="{2D24C5AA-7DA9-46FD-AB0C-33F23CD5ED0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625" y="1594"/>
                    <a:ext cx="546" cy="558"/>
                  </a:xfrm>
                  <a:custGeom>
                    <a:avLst/>
                    <a:gdLst>
                      <a:gd name="T0" fmla="*/ 114 w 228"/>
                      <a:gd name="T1" fmla="*/ 233 h 233"/>
                      <a:gd name="T2" fmla="*/ 228 w 228"/>
                      <a:gd name="T3" fmla="*/ 117 h 233"/>
                      <a:gd name="T4" fmla="*/ 114 w 228"/>
                      <a:gd name="T5" fmla="*/ 0 h 233"/>
                      <a:gd name="T6" fmla="*/ 0 w 228"/>
                      <a:gd name="T7" fmla="*/ 117 h 233"/>
                      <a:gd name="T8" fmla="*/ 114 w 228"/>
                      <a:gd name="T9" fmla="*/ 233 h 233"/>
                      <a:gd name="T10" fmla="*/ 155 w 228"/>
                      <a:gd name="T11" fmla="*/ 208 h 233"/>
                      <a:gd name="T12" fmla="*/ 180 w 228"/>
                      <a:gd name="T13" fmla="*/ 125 h 233"/>
                      <a:gd name="T14" fmla="*/ 212 w 228"/>
                      <a:gd name="T15" fmla="*/ 125 h 233"/>
                      <a:gd name="T16" fmla="*/ 155 w 228"/>
                      <a:gd name="T17" fmla="*/ 208 h 233"/>
                      <a:gd name="T18" fmla="*/ 212 w 228"/>
                      <a:gd name="T19" fmla="*/ 109 h 233"/>
                      <a:gd name="T20" fmla="*/ 180 w 228"/>
                      <a:gd name="T21" fmla="*/ 109 h 233"/>
                      <a:gd name="T22" fmla="*/ 155 w 228"/>
                      <a:gd name="T23" fmla="*/ 25 h 233"/>
                      <a:gd name="T24" fmla="*/ 212 w 228"/>
                      <a:gd name="T25" fmla="*/ 109 h 233"/>
                      <a:gd name="T26" fmla="*/ 122 w 228"/>
                      <a:gd name="T27" fmla="*/ 17 h 233"/>
                      <a:gd name="T28" fmla="*/ 164 w 228"/>
                      <a:gd name="T29" fmla="*/ 109 h 233"/>
                      <a:gd name="T30" fmla="*/ 122 w 228"/>
                      <a:gd name="T31" fmla="*/ 109 h 233"/>
                      <a:gd name="T32" fmla="*/ 122 w 228"/>
                      <a:gd name="T33" fmla="*/ 17 h 233"/>
                      <a:gd name="T34" fmla="*/ 122 w 228"/>
                      <a:gd name="T35" fmla="*/ 125 h 233"/>
                      <a:gd name="T36" fmla="*/ 164 w 228"/>
                      <a:gd name="T37" fmla="*/ 125 h 233"/>
                      <a:gd name="T38" fmla="*/ 122 w 228"/>
                      <a:gd name="T39" fmla="*/ 216 h 233"/>
                      <a:gd name="T40" fmla="*/ 122 w 228"/>
                      <a:gd name="T41" fmla="*/ 125 h 233"/>
                      <a:gd name="T42" fmla="*/ 106 w 228"/>
                      <a:gd name="T43" fmla="*/ 216 h 233"/>
                      <a:gd name="T44" fmla="*/ 65 w 228"/>
                      <a:gd name="T45" fmla="*/ 125 h 233"/>
                      <a:gd name="T46" fmla="*/ 106 w 228"/>
                      <a:gd name="T47" fmla="*/ 125 h 233"/>
                      <a:gd name="T48" fmla="*/ 106 w 228"/>
                      <a:gd name="T49" fmla="*/ 216 h 233"/>
                      <a:gd name="T50" fmla="*/ 106 w 228"/>
                      <a:gd name="T51" fmla="*/ 17 h 233"/>
                      <a:gd name="T52" fmla="*/ 106 w 228"/>
                      <a:gd name="T53" fmla="*/ 109 h 233"/>
                      <a:gd name="T54" fmla="*/ 65 w 228"/>
                      <a:gd name="T55" fmla="*/ 109 h 233"/>
                      <a:gd name="T56" fmla="*/ 106 w 228"/>
                      <a:gd name="T57" fmla="*/ 17 h 233"/>
                      <a:gd name="T58" fmla="*/ 73 w 228"/>
                      <a:gd name="T59" fmla="*/ 25 h 233"/>
                      <a:gd name="T60" fmla="*/ 49 w 228"/>
                      <a:gd name="T61" fmla="*/ 109 h 233"/>
                      <a:gd name="T62" fmla="*/ 16 w 228"/>
                      <a:gd name="T63" fmla="*/ 109 h 233"/>
                      <a:gd name="T64" fmla="*/ 73 w 228"/>
                      <a:gd name="T65" fmla="*/ 25 h 233"/>
                      <a:gd name="T66" fmla="*/ 49 w 228"/>
                      <a:gd name="T67" fmla="*/ 125 h 233"/>
                      <a:gd name="T68" fmla="*/ 73 w 228"/>
                      <a:gd name="T69" fmla="*/ 208 h 233"/>
                      <a:gd name="T70" fmla="*/ 16 w 228"/>
                      <a:gd name="T71" fmla="*/ 125 h 233"/>
                      <a:gd name="T72" fmla="*/ 49 w 228"/>
                      <a:gd name="T73" fmla="*/ 125 h 2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28" h="233">
                        <a:moveTo>
                          <a:pt x="114" y="233"/>
                        </a:moveTo>
                        <a:cubicBezTo>
                          <a:pt x="177" y="233"/>
                          <a:pt x="228" y="181"/>
                          <a:pt x="228" y="117"/>
                        </a:cubicBezTo>
                        <a:cubicBezTo>
                          <a:pt x="228" y="52"/>
                          <a:pt x="177" y="0"/>
                          <a:pt x="114" y="0"/>
                        </a:cubicBezTo>
                        <a:cubicBezTo>
                          <a:pt x="51" y="0"/>
                          <a:pt x="0" y="52"/>
                          <a:pt x="0" y="117"/>
                        </a:cubicBezTo>
                        <a:cubicBezTo>
                          <a:pt x="0" y="181"/>
                          <a:pt x="51" y="233"/>
                          <a:pt x="114" y="233"/>
                        </a:cubicBezTo>
                        <a:close/>
                        <a:moveTo>
                          <a:pt x="155" y="208"/>
                        </a:moveTo>
                        <a:cubicBezTo>
                          <a:pt x="169" y="188"/>
                          <a:pt x="178" y="159"/>
                          <a:pt x="180" y="125"/>
                        </a:cubicBezTo>
                        <a:cubicBezTo>
                          <a:pt x="212" y="125"/>
                          <a:pt x="212" y="125"/>
                          <a:pt x="212" y="125"/>
                        </a:cubicBezTo>
                        <a:cubicBezTo>
                          <a:pt x="209" y="161"/>
                          <a:pt x="187" y="193"/>
                          <a:pt x="155" y="208"/>
                        </a:cubicBezTo>
                        <a:close/>
                        <a:moveTo>
                          <a:pt x="212" y="109"/>
                        </a:moveTo>
                        <a:cubicBezTo>
                          <a:pt x="180" y="109"/>
                          <a:pt x="180" y="109"/>
                          <a:pt x="180" y="109"/>
                        </a:cubicBezTo>
                        <a:cubicBezTo>
                          <a:pt x="178" y="75"/>
                          <a:pt x="169" y="45"/>
                          <a:pt x="155" y="25"/>
                        </a:cubicBezTo>
                        <a:cubicBezTo>
                          <a:pt x="187" y="40"/>
                          <a:pt x="209" y="72"/>
                          <a:pt x="212" y="109"/>
                        </a:cubicBezTo>
                        <a:close/>
                        <a:moveTo>
                          <a:pt x="122" y="17"/>
                        </a:moveTo>
                        <a:cubicBezTo>
                          <a:pt x="144" y="25"/>
                          <a:pt x="162" y="63"/>
                          <a:pt x="164" y="109"/>
                        </a:cubicBezTo>
                        <a:cubicBezTo>
                          <a:pt x="122" y="109"/>
                          <a:pt x="122" y="109"/>
                          <a:pt x="122" y="109"/>
                        </a:cubicBezTo>
                        <a:lnTo>
                          <a:pt x="122" y="17"/>
                        </a:lnTo>
                        <a:close/>
                        <a:moveTo>
                          <a:pt x="122" y="125"/>
                        </a:moveTo>
                        <a:cubicBezTo>
                          <a:pt x="164" y="125"/>
                          <a:pt x="164" y="125"/>
                          <a:pt x="164" y="125"/>
                        </a:cubicBezTo>
                        <a:cubicBezTo>
                          <a:pt x="162" y="170"/>
                          <a:pt x="144" y="208"/>
                          <a:pt x="122" y="216"/>
                        </a:cubicBezTo>
                        <a:lnTo>
                          <a:pt x="122" y="125"/>
                        </a:lnTo>
                        <a:close/>
                        <a:moveTo>
                          <a:pt x="106" y="216"/>
                        </a:moveTo>
                        <a:cubicBezTo>
                          <a:pt x="84" y="208"/>
                          <a:pt x="66" y="170"/>
                          <a:pt x="65" y="125"/>
                        </a:cubicBezTo>
                        <a:cubicBezTo>
                          <a:pt x="106" y="125"/>
                          <a:pt x="106" y="125"/>
                          <a:pt x="106" y="125"/>
                        </a:cubicBezTo>
                        <a:lnTo>
                          <a:pt x="106" y="216"/>
                        </a:lnTo>
                        <a:close/>
                        <a:moveTo>
                          <a:pt x="106" y="17"/>
                        </a:moveTo>
                        <a:cubicBezTo>
                          <a:pt x="106" y="109"/>
                          <a:pt x="106" y="109"/>
                          <a:pt x="106" y="109"/>
                        </a:cubicBezTo>
                        <a:cubicBezTo>
                          <a:pt x="65" y="109"/>
                          <a:pt x="65" y="109"/>
                          <a:pt x="65" y="109"/>
                        </a:cubicBezTo>
                        <a:cubicBezTo>
                          <a:pt x="66" y="63"/>
                          <a:pt x="84" y="25"/>
                          <a:pt x="106" y="17"/>
                        </a:cubicBezTo>
                        <a:close/>
                        <a:moveTo>
                          <a:pt x="73" y="25"/>
                        </a:moveTo>
                        <a:cubicBezTo>
                          <a:pt x="59" y="45"/>
                          <a:pt x="50" y="75"/>
                          <a:pt x="49" y="109"/>
                        </a:cubicBezTo>
                        <a:cubicBezTo>
                          <a:pt x="16" y="109"/>
                          <a:pt x="16" y="109"/>
                          <a:pt x="16" y="109"/>
                        </a:cubicBezTo>
                        <a:cubicBezTo>
                          <a:pt x="19" y="72"/>
                          <a:pt x="41" y="40"/>
                          <a:pt x="73" y="25"/>
                        </a:cubicBezTo>
                        <a:close/>
                        <a:moveTo>
                          <a:pt x="49" y="125"/>
                        </a:moveTo>
                        <a:cubicBezTo>
                          <a:pt x="50" y="159"/>
                          <a:pt x="59" y="188"/>
                          <a:pt x="73" y="208"/>
                        </a:cubicBezTo>
                        <a:cubicBezTo>
                          <a:pt x="41" y="193"/>
                          <a:pt x="19" y="161"/>
                          <a:pt x="16" y="125"/>
                        </a:cubicBezTo>
                        <a:lnTo>
                          <a:pt x="49" y="12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195" name="Freeform 26">
                    <a:extLst>
                      <a:ext uri="{FF2B5EF4-FFF2-40B4-BE49-F238E27FC236}">
                        <a16:creationId xmlns:a16="http://schemas.microsoft.com/office/drawing/2014/main" id="{36A21B0A-FE2A-4402-B2EE-E83A3F3B0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78" y="1850"/>
                    <a:ext cx="395" cy="450"/>
                  </a:xfrm>
                  <a:custGeom>
                    <a:avLst/>
                    <a:gdLst>
                      <a:gd name="T0" fmla="*/ 165 w 165"/>
                      <a:gd name="T1" fmla="*/ 10 h 188"/>
                      <a:gd name="T2" fmla="*/ 165 w 165"/>
                      <a:gd name="T3" fmla="*/ 8 h 188"/>
                      <a:gd name="T4" fmla="*/ 157 w 165"/>
                      <a:gd name="T5" fmla="*/ 0 h 188"/>
                      <a:gd name="T6" fmla="*/ 149 w 165"/>
                      <a:gd name="T7" fmla="*/ 8 h 188"/>
                      <a:gd name="T8" fmla="*/ 149 w 165"/>
                      <a:gd name="T9" fmla="*/ 10 h 188"/>
                      <a:gd name="T10" fmla="*/ 29 w 165"/>
                      <a:gd name="T11" fmla="*/ 153 h 188"/>
                      <a:gd name="T12" fmla="*/ 31 w 165"/>
                      <a:gd name="T13" fmla="*/ 151 h 188"/>
                      <a:gd name="T14" fmla="*/ 30 w 165"/>
                      <a:gd name="T15" fmla="*/ 140 h 188"/>
                      <a:gd name="T16" fmla="*/ 19 w 165"/>
                      <a:gd name="T17" fmla="*/ 140 h 188"/>
                      <a:gd name="T18" fmla="*/ 4 w 165"/>
                      <a:gd name="T19" fmla="*/ 155 h 188"/>
                      <a:gd name="T20" fmla="*/ 0 w 165"/>
                      <a:gd name="T21" fmla="*/ 162 h 188"/>
                      <a:gd name="T22" fmla="*/ 2 w 165"/>
                      <a:gd name="T23" fmla="*/ 167 h 188"/>
                      <a:gd name="T24" fmla="*/ 3 w 165"/>
                      <a:gd name="T25" fmla="*/ 168 h 188"/>
                      <a:gd name="T26" fmla="*/ 19 w 165"/>
                      <a:gd name="T27" fmla="*/ 185 h 188"/>
                      <a:gd name="T28" fmla="*/ 25 w 165"/>
                      <a:gd name="T29" fmla="*/ 188 h 188"/>
                      <a:gd name="T30" fmla="*/ 30 w 165"/>
                      <a:gd name="T31" fmla="*/ 185 h 188"/>
                      <a:gd name="T32" fmla="*/ 31 w 165"/>
                      <a:gd name="T33" fmla="*/ 174 h 188"/>
                      <a:gd name="T34" fmla="*/ 26 w 165"/>
                      <a:gd name="T35" fmla="*/ 169 h 188"/>
                      <a:gd name="T36" fmla="*/ 165 w 165"/>
                      <a:gd name="T37" fmla="*/ 10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65" h="188">
                        <a:moveTo>
                          <a:pt x="165" y="10"/>
                        </a:moveTo>
                        <a:cubicBezTo>
                          <a:pt x="165" y="8"/>
                          <a:pt x="165" y="8"/>
                          <a:pt x="165" y="8"/>
                        </a:cubicBezTo>
                        <a:cubicBezTo>
                          <a:pt x="165" y="3"/>
                          <a:pt x="162" y="0"/>
                          <a:pt x="157" y="0"/>
                        </a:cubicBezTo>
                        <a:cubicBezTo>
                          <a:pt x="153" y="0"/>
                          <a:pt x="149" y="3"/>
                          <a:pt x="149" y="8"/>
                        </a:cubicBezTo>
                        <a:cubicBezTo>
                          <a:pt x="149" y="10"/>
                          <a:pt x="149" y="10"/>
                          <a:pt x="149" y="10"/>
                        </a:cubicBezTo>
                        <a:cubicBezTo>
                          <a:pt x="149" y="82"/>
                          <a:pt x="97" y="142"/>
                          <a:pt x="29" y="153"/>
                        </a:cubicBezTo>
                        <a:cubicBezTo>
                          <a:pt x="31" y="151"/>
                          <a:pt x="31" y="151"/>
                          <a:pt x="31" y="151"/>
                        </a:cubicBezTo>
                        <a:cubicBezTo>
                          <a:pt x="34" y="148"/>
                          <a:pt x="34" y="143"/>
                          <a:pt x="30" y="140"/>
                        </a:cubicBezTo>
                        <a:cubicBezTo>
                          <a:pt x="27" y="137"/>
                          <a:pt x="22" y="137"/>
                          <a:pt x="19" y="140"/>
                        </a:cubicBezTo>
                        <a:cubicBezTo>
                          <a:pt x="4" y="155"/>
                          <a:pt x="4" y="155"/>
                          <a:pt x="4" y="155"/>
                        </a:cubicBezTo>
                        <a:cubicBezTo>
                          <a:pt x="2" y="157"/>
                          <a:pt x="0" y="159"/>
                          <a:pt x="0" y="162"/>
                        </a:cubicBezTo>
                        <a:cubicBezTo>
                          <a:pt x="0" y="164"/>
                          <a:pt x="1" y="166"/>
                          <a:pt x="2" y="167"/>
                        </a:cubicBezTo>
                        <a:cubicBezTo>
                          <a:pt x="2" y="168"/>
                          <a:pt x="2" y="168"/>
                          <a:pt x="3" y="168"/>
                        </a:cubicBezTo>
                        <a:cubicBezTo>
                          <a:pt x="19" y="185"/>
                          <a:pt x="19" y="185"/>
                          <a:pt x="19" y="185"/>
                        </a:cubicBezTo>
                        <a:cubicBezTo>
                          <a:pt x="21" y="187"/>
                          <a:pt x="23" y="188"/>
                          <a:pt x="25" y="188"/>
                        </a:cubicBezTo>
                        <a:cubicBezTo>
                          <a:pt x="27" y="188"/>
                          <a:pt x="29" y="187"/>
                          <a:pt x="30" y="185"/>
                        </a:cubicBezTo>
                        <a:cubicBezTo>
                          <a:pt x="34" y="182"/>
                          <a:pt x="34" y="177"/>
                          <a:pt x="31" y="174"/>
                        </a:cubicBezTo>
                        <a:cubicBezTo>
                          <a:pt x="26" y="169"/>
                          <a:pt x="26" y="169"/>
                          <a:pt x="26" y="169"/>
                        </a:cubicBezTo>
                        <a:cubicBezTo>
                          <a:pt x="104" y="160"/>
                          <a:pt x="165" y="92"/>
                          <a:pt x="165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196" name="Freeform 27">
                    <a:extLst>
                      <a:ext uri="{FF2B5EF4-FFF2-40B4-BE49-F238E27FC236}">
                        <a16:creationId xmlns:a16="http://schemas.microsoft.com/office/drawing/2014/main" id="{D71B4B12-4159-4AE1-AFBC-550D4227A1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11" y="2212"/>
                    <a:ext cx="46" cy="40"/>
                  </a:xfrm>
                  <a:custGeom>
                    <a:avLst/>
                    <a:gdLst>
                      <a:gd name="T0" fmla="*/ 12 w 19"/>
                      <a:gd name="T1" fmla="*/ 1 h 17"/>
                      <a:gd name="T2" fmla="*/ 10 w 19"/>
                      <a:gd name="T3" fmla="*/ 1 h 17"/>
                      <a:gd name="T4" fmla="*/ 1 w 19"/>
                      <a:gd name="T5" fmla="*/ 7 h 17"/>
                      <a:gd name="T6" fmla="*/ 7 w 19"/>
                      <a:gd name="T7" fmla="*/ 17 h 17"/>
                      <a:gd name="T8" fmla="*/ 9 w 19"/>
                      <a:gd name="T9" fmla="*/ 17 h 17"/>
                      <a:gd name="T10" fmla="*/ 11 w 19"/>
                      <a:gd name="T11" fmla="*/ 17 h 17"/>
                      <a:gd name="T12" fmla="*/ 19 w 19"/>
                      <a:gd name="T13" fmla="*/ 11 h 17"/>
                      <a:gd name="T14" fmla="*/ 12 w 19"/>
                      <a:gd name="T15" fmla="*/ 1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7">
                        <a:moveTo>
                          <a:pt x="12" y="1"/>
                        </a:move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6" y="0"/>
                          <a:pt x="2" y="3"/>
                          <a:pt x="1" y="7"/>
                        </a:cubicBezTo>
                        <a:cubicBezTo>
                          <a:pt x="0" y="12"/>
                          <a:pt x="3" y="16"/>
                          <a:pt x="7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0" y="17"/>
                          <a:pt x="10" y="17"/>
                          <a:pt x="11" y="17"/>
                        </a:cubicBezTo>
                        <a:cubicBezTo>
                          <a:pt x="15" y="17"/>
                          <a:pt x="18" y="15"/>
                          <a:pt x="19" y="11"/>
                        </a:cubicBezTo>
                        <a:cubicBezTo>
                          <a:pt x="19" y="6"/>
                          <a:pt x="16" y="2"/>
                          <a:pt x="1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197" name="Freeform 28">
                    <a:extLst>
                      <a:ext uri="{FF2B5EF4-FFF2-40B4-BE49-F238E27FC236}">
                        <a16:creationId xmlns:a16="http://schemas.microsoft.com/office/drawing/2014/main" id="{7503BA59-A9AC-4F41-9C62-D0EF8665AB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6" y="1991"/>
                    <a:ext cx="45" cy="46"/>
                  </a:xfrm>
                  <a:custGeom>
                    <a:avLst/>
                    <a:gdLst>
                      <a:gd name="T0" fmla="*/ 17 w 19"/>
                      <a:gd name="T1" fmla="*/ 8 h 19"/>
                      <a:gd name="T2" fmla="*/ 16 w 19"/>
                      <a:gd name="T3" fmla="*/ 6 h 19"/>
                      <a:gd name="T4" fmla="*/ 6 w 19"/>
                      <a:gd name="T5" fmla="*/ 2 h 19"/>
                      <a:gd name="T6" fmla="*/ 2 w 19"/>
                      <a:gd name="T7" fmla="*/ 12 h 19"/>
                      <a:gd name="T8" fmla="*/ 2 w 19"/>
                      <a:gd name="T9" fmla="*/ 14 h 19"/>
                      <a:gd name="T10" fmla="*/ 10 w 19"/>
                      <a:gd name="T11" fmla="*/ 19 h 19"/>
                      <a:gd name="T12" fmla="*/ 13 w 19"/>
                      <a:gd name="T13" fmla="*/ 18 h 19"/>
                      <a:gd name="T14" fmla="*/ 17 w 19"/>
                      <a:gd name="T15" fmla="*/ 8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9">
                        <a:moveTo>
                          <a:pt x="17" y="8"/>
                        </a:moveTo>
                        <a:cubicBezTo>
                          <a:pt x="16" y="6"/>
                          <a:pt x="16" y="6"/>
                          <a:pt x="16" y="6"/>
                        </a:cubicBezTo>
                        <a:cubicBezTo>
                          <a:pt x="15" y="2"/>
                          <a:pt x="10" y="0"/>
                          <a:pt x="6" y="2"/>
                        </a:cubicBezTo>
                        <a:cubicBezTo>
                          <a:pt x="2" y="3"/>
                          <a:pt x="0" y="8"/>
                          <a:pt x="2" y="12"/>
                        </a:cubicBezTo>
                        <a:cubicBezTo>
                          <a:pt x="2" y="14"/>
                          <a:pt x="2" y="14"/>
                          <a:pt x="2" y="14"/>
                        </a:cubicBezTo>
                        <a:cubicBezTo>
                          <a:pt x="4" y="17"/>
                          <a:pt x="7" y="19"/>
                          <a:pt x="10" y="19"/>
                        </a:cubicBezTo>
                        <a:cubicBezTo>
                          <a:pt x="11" y="19"/>
                          <a:pt x="12" y="19"/>
                          <a:pt x="13" y="18"/>
                        </a:cubicBezTo>
                        <a:cubicBezTo>
                          <a:pt x="17" y="17"/>
                          <a:pt x="19" y="12"/>
                          <a:pt x="17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198" name="Freeform 29">
                    <a:extLst>
                      <a:ext uri="{FF2B5EF4-FFF2-40B4-BE49-F238E27FC236}">
                        <a16:creationId xmlns:a16="http://schemas.microsoft.com/office/drawing/2014/main" id="{3AF2C80A-981A-4354-88B6-F302B3275A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6" y="1925"/>
                    <a:ext cx="44" cy="43"/>
                  </a:xfrm>
                  <a:custGeom>
                    <a:avLst/>
                    <a:gdLst>
                      <a:gd name="T0" fmla="*/ 17 w 18"/>
                      <a:gd name="T1" fmla="*/ 9 h 18"/>
                      <a:gd name="T2" fmla="*/ 16 w 18"/>
                      <a:gd name="T3" fmla="*/ 7 h 18"/>
                      <a:gd name="T4" fmla="*/ 7 w 18"/>
                      <a:gd name="T5" fmla="*/ 1 h 18"/>
                      <a:gd name="T6" fmla="*/ 1 w 18"/>
                      <a:gd name="T7" fmla="*/ 10 h 18"/>
                      <a:gd name="T8" fmla="*/ 1 w 18"/>
                      <a:gd name="T9" fmla="*/ 12 h 18"/>
                      <a:gd name="T10" fmla="*/ 9 w 18"/>
                      <a:gd name="T11" fmla="*/ 18 h 18"/>
                      <a:gd name="T12" fmla="*/ 10 w 18"/>
                      <a:gd name="T13" fmla="*/ 18 h 18"/>
                      <a:gd name="T14" fmla="*/ 17 w 18"/>
                      <a:gd name="T15" fmla="*/ 9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8" h="18">
                        <a:moveTo>
                          <a:pt x="17" y="9"/>
                        </a:moveTo>
                        <a:cubicBezTo>
                          <a:pt x="16" y="7"/>
                          <a:pt x="16" y="7"/>
                          <a:pt x="16" y="7"/>
                        </a:cubicBezTo>
                        <a:cubicBezTo>
                          <a:pt x="16" y="3"/>
                          <a:pt x="11" y="0"/>
                          <a:pt x="7" y="1"/>
                        </a:cubicBezTo>
                        <a:cubicBezTo>
                          <a:pt x="3" y="1"/>
                          <a:pt x="0" y="6"/>
                          <a:pt x="1" y="10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2" y="16"/>
                          <a:pt x="5" y="18"/>
                          <a:pt x="9" y="18"/>
                        </a:cubicBezTo>
                        <a:cubicBezTo>
                          <a:pt x="9" y="18"/>
                          <a:pt x="10" y="18"/>
                          <a:pt x="10" y="18"/>
                        </a:cubicBezTo>
                        <a:cubicBezTo>
                          <a:pt x="15" y="17"/>
                          <a:pt x="18" y="13"/>
                          <a:pt x="17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199" name="Freeform 30">
                    <a:extLst>
                      <a:ext uri="{FF2B5EF4-FFF2-40B4-BE49-F238E27FC236}">
                        <a16:creationId xmlns:a16="http://schemas.microsoft.com/office/drawing/2014/main" id="{11832DA3-5150-4245-A350-7A25AA0FB0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9" y="2056"/>
                    <a:ext cx="46" cy="43"/>
                  </a:xfrm>
                  <a:custGeom>
                    <a:avLst/>
                    <a:gdLst>
                      <a:gd name="T0" fmla="*/ 16 w 19"/>
                      <a:gd name="T1" fmla="*/ 4 h 18"/>
                      <a:gd name="T2" fmla="*/ 5 w 19"/>
                      <a:gd name="T3" fmla="*/ 2 h 18"/>
                      <a:gd name="T4" fmla="*/ 2 w 19"/>
                      <a:gd name="T5" fmla="*/ 13 h 18"/>
                      <a:gd name="T6" fmla="*/ 3 w 19"/>
                      <a:gd name="T7" fmla="*/ 15 h 18"/>
                      <a:gd name="T8" fmla="*/ 10 w 19"/>
                      <a:gd name="T9" fmla="*/ 18 h 18"/>
                      <a:gd name="T10" fmla="*/ 14 w 19"/>
                      <a:gd name="T11" fmla="*/ 17 h 18"/>
                      <a:gd name="T12" fmla="*/ 17 w 19"/>
                      <a:gd name="T13" fmla="*/ 6 h 18"/>
                      <a:gd name="T14" fmla="*/ 16 w 19"/>
                      <a:gd name="T15" fmla="*/ 4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8">
                        <a:moveTo>
                          <a:pt x="16" y="4"/>
                        </a:moveTo>
                        <a:cubicBezTo>
                          <a:pt x="13" y="1"/>
                          <a:pt x="8" y="0"/>
                          <a:pt x="5" y="2"/>
                        </a:cubicBezTo>
                        <a:cubicBezTo>
                          <a:pt x="1" y="4"/>
                          <a:pt x="0" y="9"/>
                          <a:pt x="2" y="13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5" y="17"/>
                          <a:pt x="7" y="18"/>
                          <a:pt x="10" y="18"/>
                        </a:cubicBezTo>
                        <a:cubicBezTo>
                          <a:pt x="12" y="18"/>
                          <a:pt x="13" y="18"/>
                          <a:pt x="14" y="17"/>
                        </a:cubicBezTo>
                        <a:cubicBezTo>
                          <a:pt x="18" y="15"/>
                          <a:pt x="19" y="10"/>
                          <a:pt x="17" y="6"/>
                        </a:cubicBezTo>
                        <a:lnTo>
                          <a:pt x="16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00" name="Freeform 31">
                    <a:extLst>
                      <a:ext uri="{FF2B5EF4-FFF2-40B4-BE49-F238E27FC236}">
                        <a16:creationId xmlns:a16="http://schemas.microsoft.com/office/drawing/2014/main" id="{C5ACB8DF-44D2-443B-824D-7CA14B221A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2" y="1446"/>
                    <a:ext cx="395" cy="452"/>
                  </a:xfrm>
                  <a:custGeom>
                    <a:avLst/>
                    <a:gdLst>
                      <a:gd name="T0" fmla="*/ 8 w 165"/>
                      <a:gd name="T1" fmla="*/ 189 h 189"/>
                      <a:gd name="T2" fmla="*/ 16 w 165"/>
                      <a:gd name="T3" fmla="*/ 181 h 189"/>
                      <a:gd name="T4" fmla="*/ 16 w 165"/>
                      <a:gd name="T5" fmla="*/ 179 h 189"/>
                      <a:gd name="T6" fmla="*/ 136 w 165"/>
                      <a:gd name="T7" fmla="*/ 35 h 189"/>
                      <a:gd name="T8" fmla="*/ 135 w 165"/>
                      <a:gd name="T9" fmla="*/ 37 h 189"/>
                      <a:gd name="T10" fmla="*/ 135 w 165"/>
                      <a:gd name="T11" fmla="*/ 48 h 189"/>
                      <a:gd name="T12" fmla="*/ 140 w 165"/>
                      <a:gd name="T13" fmla="*/ 50 h 189"/>
                      <a:gd name="T14" fmla="*/ 146 w 165"/>
                      <a:gd name="T15" fmla="*/ 48 h 189"/>
                      <a:gd name="T16" fmla="*/ 161 w 165"/>
                      <a:gd name="T17" fmla="*/ 33 h 189"/>
                      <a:gd name="T18" fmla="*/ 165 w 165"/>
                      <a:gd name="T19" fmla="*/ 26 h 189"/>
                      <a:gd name="T20" fmla="*/ 164 w 165"/>
                      <a:gd name="T21" fmla="*/ 21 h 189"/>
                      <a:gd name="T22" fmla="*/ 163 w 165"/>
                      <a:gd name="T23" fmla="*/ 20 h 189"/>
                      <a:gd name="T24" fmla="*/ 146 w 165"/>
                      <a:gd name="T25" fmla="*/ 3 h 189"/>
                      <a:gd name="T26" fmla="*/ 135 w 165"/>
                      <a:gd name="T27" fmla="*/ 3 h 189"/>
                      <a:gd name="T28" fmla="*/ 135 w 165"/>
                      <a:gd name="T29" fmla="*/ 14 h 189"/>
                      <a:gd name="T30" fmla="*/ 139 w 165"/>
                      <a:gd name="T31" fmla="*/ 19 h 189"/>
                      <a:gd name="T32" fmla="*/ 0 w 165"/>
                      <a:gd name="T33" fmla="*/ 179 h 189"/>
                      <a:gd name="T34" fmla="*/ 0 w 165"/>
                      <a:gd name="T35" fmla="*/ 181 h 189"/>
                      <a:gd name="T36" fmla="*/ 8 w 165"/>
                      <a:gd name="T37" fmla="*/ 189 h 189"/>
                      <a:gd name="T38" fmla="*/ 8 w 165"/>
                      <a:gd name="T39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65" h="189">
                        <a:moveTo>
                          <a:pt x="8" y="189"/>
                        </a:moveTo>
                        <a:cubicBezTo>
                          <a:pt x="12" y="189"/>
                          <a:pt x="16" y="185"/>
                          <a:pt x="16" y="181"/>
                        </a:cubicBezTo>
                        <a:cubicBezTo>
                          <a:pt x="16" y="179"/>
                          <a:pt x="16" y="179"/>
                          <a:pt x="16" y="179"/>
                        </a:cubicBezTo>
                        <a:cubicBezTo>
                          <a:pt x="16" y="106"/>
                          <a:pt x="68" y="46"/>
                          <a:pt x="136" y="35"/>
                        </a:cubicBezTo>
                        <a:cubicBezTo>
                          <a:pt x="135" y="37"/>
                          <a:pt x="135" y="37"/>
                          <a:pt x="135" y="37"/>
                        </a:cubicBezTo>
                        <a:cubicBezTo>
                          <a:pt x="131" y="40"/>
                          <a:pt x="132" y="45"/>
                          <a:pt x="135" y="48"/>
                        </a:cubicBezTo>
                        <a:cubicBezTo>
                          <a:pt x="136" y="50"/>
                          <a:pt x="138" y="50"/>
                          <a:pt x="140" y="50"/>
                        </a:cubicBezTo>
                        <a:cubicBezTo>
                          <a:pt x="142" y="50"/>
                          <a:pt x="144" y="50"/>
                          <a:pt x="146" y="48"/>
                        </a:cubicBezTo>
                        <a:cubicBezTo>
                          <a:pt x="161" y="33"/>
                          <a:pt x="161" y="33"/>
                          <a:pt x="161" y="33"/>
                        </a:cubicBezTo>
                        <a:cubicBezTo>
                          <a:pt x="163" y="31"/>
                          <a:pt x="165" y="29"/>
                          <a:pt x="165" y="26"/>
                        </a:cubicBezTo>
                        <a:cubicBezTo>
                          <a:pt x="165" y="24"/>
                          <a:pt x="164" y="22"/>
                          <a:pt x="164" y="21"/>
                        </a:cubicBezTo>
                        <a:cubicBezTo>
                          <a:pt x="163" y="21"/>
                          <a:pt x="163" y="20"/>
                          <a:pt x="163" y="20"/>
                        </a:cubicBezTo>
                        <a:cubicBezTo>
                          <a:pt x="146" y="3"/>
                          <a:pt x="146" y="3"/>
                          <a:pt x="146" y="3"/>
                        </a:cubicBezTo>
                        <a:cubicBezTo>
                          <a:pt x="143" y="0"/>
                          <a:pt x="138" y="0"/>
                          <a:pt x="135" y="3"/>
                        </a:cubicBezTo>
                        <a:cubicBezTo>
                          <a:pt x="132" y="6"/>
                          <a:pt x="131" y="11"/>
                          <a:pt x="135" y="14"/>
                        </a:cubicBezTo>
                        <a:cubicBezTo>
                          <a:pt x="139" y="19"/>
                          <a:pt x="139" y="19"/>
                          <a:pt x="139" y="19"/>
                        </a:cubicBezTo>
                        <a:cubicBezTo>
                          <a:pt x="61" y="28"/>
                          <a:pt x="0" y="96"/>
                          <a:pt x="0" y="179"/>
                        </a:cubicBezTo>
                        <a:cubicBezTo>
                          <a:pt x="0" y="181"/>
                          <a:pt x="0" y="181"/>
                          <a:pt x="0" y="181"/>
                        </a:cubicBezTo>
                        <a:cubicBezTo>
                          <a:pt x="0" y="185"/>
                          <a:pt x="3" y="189"/>
                          <a:pt x="8" y="189"/>
                        </a:cubicBezTo>
                        <a:cubicBezTo>
                          <a:pt x="8" y="189"/>
                          <a:pt x="8" y="189"/>
                          <a:pt x="8" y="18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01" name="Freeform 32">
                    <a:extLst>
                      <a:ext uri="{FF2B5EF4-FFF2-40B4-BE49-F238E27FC236}">
                        <a16:creationId xmlns:a16="http://schemas.microsoft.com/office/drawing/2014/main" id="{C1895A12-1DB7-40CF-B1E1-726834F3B6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2157"/>
                    <a:ext cx="45" cy="43"/>
                  </a:xfrm>
                  <a:custGeom>
                    <a:avLst/>
                    <a:gdLst>
                      <a:gd name="T0" fmla="*/ 15 w 19"/>
                      <a:gd name="T1" fmla="*/ 4 h 18"/>
                      <a:gd name="T2" fmla="*/ 13 w 19"/>
                      <a:gd name="T3" fmla="*/ 3 h 18"/>
                      <a:gd name="T4" fmla="*/ 2 w 19"/>
                      <a:gd name="T5" fmla="*/ 5 h 18"/>
                      <a:gd name="T6" fmla="*/ 4 w 19"/>
                      <a:gd name="T7" fmla="*/ 16 h 18"/>
                      <a:gd name="T8" fmla="*/ 6 w 19"/>
                      <a:gd name="T9" fmla="*/ 17 h 18"/>
                      <a:gd name="T10" fmla="*/ 10 w 19"/>
                      <a:gd name="T11" fmla="*/ 18 h 18"/>
                      <a:gd name="T12" fmla="*/ 17 w 19"/>
                      <a:gd name="T13" fmla="*/ 15 h 18"/>
                      <a:gd name="T14" fmla="*/ 15 w 19"/>
                      <a:gd name="T15" fmla="*/ 4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8">
                        <a:moveTo>
                          <a:pt x="15" y="4"/>
                        </a:moveTo>
                        <a:cubicBezTo>
                          <a:pt x="13" y="3"/>
                          <a:pt x="13" y="3"/>
                          <a:pt x="13" y="3"/>
                        </a:cubicBezTo>
                        <a:cubicBezTo>
                          <a:pt x="10" y="0"/>
                          <a:pt x="5" y="1"/>
                          <a:pt x="2" y="5"/>
                        </a:cubicBezTo>
                        <a:cubicBezTo>
                          <a:pt x="0" y="8"/>
                          <a:pt x="1" y="13"/>
                          <a:pt x="4" y="16"/>
                        </a:cubicBezTo>
                        <a:cubicBezTo>
                          <a:pt x="5" y="16"/>
                          <a:pt x="5" y="17"/>
                          <a:pt x="6" y="17"/>
                        </a:cubicBezTo>
                        <a:cubicBezTo>
                          <a:pt x="7" y="18"/>
                          <a:pt x="9" y="18"/>
                          <a:pt x="10" y="18"/>
                        </a:cubicBezTo>
                        <a:cubicBezTo>
                          <a:pt x="13" y="18"/>
                          <a:pt x="16" y="17"/>
                          <a:pt x="17" y="15"/>
                        </a:cubicBezTo>
                        <a:cubicBezTo>
                          <a:pt x="19" y="11"/>
                          <a:pt x="18" y="6"/>
                          <a:pt x="15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02" name="Freeform 33">
                    <a:extLst>
                      <a:ext uri="{FF2B5EF4-FFF2-40B4-BE49-F238E27FC236}">
                        <a16:creationId xmlns:a16="http://schemas.microsoft.com/office/drawing/2014/main" id="{891F420E-D6BF-4A20-9120-D0332A08BA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25" y="2111"/>
                    <a:ext cx="45" cy="43"/>
                  </a:xfrm>
                  <a:custGeom>
                    <a:avLst/>
                    <a:gdLst>
                      <a:gd name="T0" fmla="*/ 14 w 19"/>
                      <a:gd name="T1" fmla="*/ 3 h 18"/>
                      <a:gd name="T2" fmla="*/ 3 w 19"/>
                      <a:gd name="T3" fmla="*/ 3 h 18"/>
                      <a:gd name="T4" fmla="*/ 3 w 19"/>
                      <a:gd name="T5" fmla="*/ 15 h 18"/>
                      <a:gd name="T6" fmla="*/ 4 w 19"/>
                      <a:gd name="T7" fmla="*/ 16 h 18"/>
                      <a:gd name="T8" fmla="*/ 10 w 19"/>
                      <a:gd name="T9" fmla="*/ 18 h 18"/>
                      <a:gd name="T10" fmla="*/ 16 w 19"/>
                      <a:gd name="T11" fmla="*/ 16 h 18"/>
                      <a:gd name="T12" fmla="*/ 16 w 19"/>
                      <a:gd name="T13" fmla="*/ 5 h 18"/>
                      <a:gd name="T14" fmla="*/ 14 w 19"/>
                      <a:gd name="T15" fmla="*/ 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8">
                        <a:moveTo>
                          <a:pt x="14" y="3"/>
                        </a:moveTo>
                        <a:cubicBezTo>
                          <a:pt x="11" y="0"/>
                          <a:pt x="6" y="0"/>
                          <a:pt x="3" y="3"/>
                        </a:cubicBezTo>
                        <a:cubicBezTo>
                          <a:pt x="0" y="6"/>
                          <a:pt x="0" y="11"/>
                          <a:pt x="3" y="15"/>
                        </a:cubicBez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6" y="18"/>
                          <a:pt x="8" y="18"/>
                          <a:pt x="10" y="18"/>
                        </a:cubicBezTo>
                        <a:cubicBezTo>
                          <a:pt x="12" y="18"/>
                          <a:pt x="14" y="18"/>
                          <a:pt x="16" y="16"/>
                        </a:cubicBezTo>
                        <a:cubicBezTo>
                          <a:pt x="19" y="13"/>
                          <a:pt x="19" y="8"/>
                          <a:pt x="16" y="5"/>
                        </a:cubicBezTo>
                        <a:lnTo>
                          <a:pt x="14" y="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03" name="Freeform 34">
                    <a:extLst>
                      <a:ext uri="{FF2B5EF4-FFF2-40B4-BE49-F238E27FC236}">
                        <a16:creationId xmlns:a16="http://schemas.microsoft.com/office/drawing/2014/main" id="{294791CB-90B3-4689-A896-10A7FB68E5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42" y="2190"/>
                    <a:ext cx="48" cy="43"/>
                  </a:xfrm>
                  <a:custGeom>
                    <a:avLst/>
                    <a:gdLst>
                      <a:gd name="T0" fmla="*/ 14 w 20"/>
                      <a:gd name="T1" fmla="*/ 3 h 18"/>
                      <a:gd name="T2" fmla="*/ 12 w 20"/>
                      <a:gd name="T3" fmla="*/ 2 h 18"/>
                      <a:gd name="T4" fmla="*/ 2 w 20"/>
                      <a:gd name="T5" fmla="*/ 6 h 18"/>
                      <a:gd name="T6" fmla="*/ 6 w 20"/>
                      <a:gd name="T7" fmla="*/ 17 h 18"/>
                      <a:gd name="T8" fmla="*/ 8 w 20"/>
                      <a:gd name="T9" fmla="*/ 18 h 18"/>
                      <a:gd name="T10" fmla="*/ 11 w 20"/>
                      <a:gd name="T11" fmla="*/ 18 h 18"/>
                      <a:gd name="T12" fmla="*/ 18 w 20"/>
                      <a:gd name="T13" fmla="*/ 13 h 18"/>
                      <a:gd name="T14" fmla="*/ 14 w 20"/>
                      <a:gd name="T15" fmla="*/ 3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18">
                        <a:moveTo>
                          <a:pt x="14" y="3"/>
                        </a:move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8" y="0"/>
                          <a:pt x="3" y="2"/>
                          <a:pt x="2" y="6"/>
                        </a:cubicBezTo>
                        <a:cubicBezTo>
                          <a:pt x="0" y="10"/>
                          <a:pt x="2" y="15"/>
                          <a:pt x="6" y="17"/>
                        </a:cubicBezTo>
                        <a:cubicBezTo>
                          <a:pt x="8" y="18"/>
                          <a:pt x="8" y="18"/>
                          <a:pt x="8" y="18"/>
                        </a:cubicBezTo>
                        <a:cubicBezTo>
                          <a:pt x="9" y="18"/>
                          <a:pt x="10" y="18"/>
                          <a:pt x="11" y="18"/>
                        </a:cubicBezTo>
                        <a:cubicBezTo>
                          <a:pt x="14" y="18"/>
                          <a:pt x="17" y="16"/>
                          <a:pt x="18" y="13"/>
                        </a:cubicBezTo>
                        <a:cubicBezTo>
                          <a:pt x="20" y="9"/>
                          <a:pt x="18" y="4"/>
                          <a:pt x="1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04" name="Freeform 35">
                    <a:extLst>
                      <a:ext uri="{FF2B5EF4-FFF2-40B4-BE49-F238E27FC236}">
                        <a16:creationId xmlns:a16="http://schemas.microsoft.com/office/drawing/2014/main" id="{D78B357D-2956-47C0-B283-A0FDADE288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1" y="1645"/>
                    <a:ext cx="45" cy="45"/>
                  </a:xfrm>
                  <a:custGeom>
                    <a:avLst/>
                    <a:gdLst>
                      <a:gd name="T0" fmla="*/ 4 w 19"/>
                      <a:gd name="T1" fmla="*/ 15 h 19"/>
                      <a:gd name="T2" fmla="*/ 10 w 19"/>
                      <a:gd name="T3" fmla="*/ 19 h 19"/>
                      <a:gd name="T4" fmla="*/ 15 w 19"/>
                      <a:gd name="T5" fmla="*/ 17 h 19"/>
                      <a:gd name="T6" fmla="*/ 17 w 19"/>
                      <a:gd name="T7" fmla="*/ 6 h 19"/>
                      <a:gd name="T8" fmla="*/ 16 w 19"/>
                      <a:gd name="T9" fmla="*/ 4 h 19"/>
                      <a:gd name="T10" fmla="*/ 5 w 19"/>
                      <a:gd name="T11" fmla="*/ 2 h 19"/>
                      <a:gd name="T12" fmla="*/ 2 w 19"/>
                      <a:gd name="T13" fmla="*/ 13 h 19"/>
                      <a:gd name="T14" fmla="*/ 4 w 19"/>
                      <a:gd name="T15" fmla="*/ 15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9">
                        <a:moveTo>
                          <a:pt x="4" y="15"/>
                        </a:moveTo>
                        <a:cubicBezTo>
                          <a:pt x="5" y="17"/>
                          <a:pt x="8" y="19"/>
                          <a:pt x="10" y="19"/>
                        </a:cubicBezTo>
                        <a:cubicBezTo>
                          <a:pt x="12" y="19"/>
                          <a:pt x="13" y="18"/>
                          <a:pt x="15" y="17"/>
                        </a:cubicBezTo>
                        <a:cubicBezTo>
                          <a:pt x="18" y="15"/>
                          <a:pt x="19" y="10"/>
                          <a:pt x="17" y="6"/>
                        </a:cubicBezTo>
                        <a:cubicBezTo>
                          <a:pt x="16" y="4"/>
                          <a:pt x="16" y="4"/>
                          <a:pt x="16" y="4"/>
                        </a:cubicBezTo>
                        <a:cubicBezTo>
                          <a:pt x="13" y="1"/>
                          <a:pt x="8" y="0"/>
                          <a:pt x="5" y="2"/>
                        </a:cubicBezTo>
                        <a:cubicBezTo>
                          <a:pt x="1" y="5"/>
                          <a:pt x="0" y="10"/>
                          <a:pt x="2" y="13"/>
                        </a:cubicBezTo>
                        <a:lnTo>
                          <a:pt x="4" y="1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05" name="Freeform 36">
                    <a:extLst>
                      <a:ext uri="{FF2B5EF4-FFF2-40B4-BE49-F238E27FC236}">
                        <a16:creationId xmlns:a16="http://schemas.microsoft.com/office/drawing/2014/main" id="{C77969A0-C4DE-4874-B1BD-58288E2925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04" y="1707"/>
                    <a:ext cx="46" cy="45"/>
                  </a:xfrm>
                  <a:custGeom>
                    <a:avLst/>
                    <a:gdLst>
                      <a:gd name="T0" fmla="*/ 2 w 19"/>
                      <a:gd name="T1" fmla="*/ 12 h 19"/>
                      <a:gd name="T2" fmla="*/ 3 w 19"/>
                      <a:gd name="T3" fmla="*/ 14 h 19"/>
                      <a:gd name="T4" fmla="*/ 10 w 19"/>
                      <a:gd name="T5" fmla="*/ 19 h 19"/>
                      <a:gd name="T6" fmla="*/ 13 w 19"/>
                      <a:gd name="T7" fmla="*/ 19 h 19"/>
                      <a:gd name="T8" fmla="*/ 18 w 19"/>
                      <a:gd name="T9" fmla="*/ 8 h 19"/>
                      <a:gd name="T10" fmla="*/ 17 w 19"/>
                      <a:gd name="T11" fmla="*/ 6 h 19"/>
                      <a:gd name="T12" fmla="*/ 6 w 19"/>
                      <a:gd name="T13" fmla="*/ 2 h 19"/>
                      <a:gd name="T14" fmla="*/ 2 w 19"/>
                      <a:gd name="T15" fmla="*/ 12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9">
                        <a:moveTo>
                          <a:pt x="2" y="12"/>
                        </a:move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4" y="17"/>
                          <a:pt x="7" y="19"/>
                          <a:pt x="10" y="19"/>
                        </a:cubicBezTo>
                        <a:cubicBezTo>
                          <a:pt x="11" y="19"/>
                          <a:pt x="12" y="19"/>
                          <a:pt x="13" y="19"/>
                        </a:cubicBezTo>
                        <a:cubicBezTo>
                          <a:pt x="17" y="17"/>
                          <a:pt x="19" y="12"/>
                          <a:pt x="18" y="8"/>
                        </a:cubicBezTo>
                        <a:cubicBezTo>
                          <a:pt x="17" y="6"/>
                          <a:pt x="17" y="6"/>
                          <a:pt x="17" y="6"/>
                        </a:cubicBezTo>
                        <a:cubicBezTo>
                          <a:pt x="15" y="2"/>
                          <a:pt x="10" y="0"/>
                          <a:pt x="6" y="2"/>
                        </a:cubicBezTo>
                        <a:cubicBezTo>
                          <a:pt x="2" y="4"/>
                          <a:pt x="0" y="8"/>
                          <a:pt x="2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06" name="Freeform 37">
                    <a:extLst>
                      <a:ext uri="{FF2B5EF4-FFF2-40B4-BE49-F238E27FC236}">
                        <a16:creationId xmlns:a16="http://schemas.microsoft.com/office/drawing/2014/main" id="{54E88B97-D41B-44FA-A64E-C83534DE9E7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26" y="1776"/>
                    <a:ext cx="43" cy="46"/>
                  </a:xfrm>
                  <a:custGeom>
                    <a:avLst/>
                    <a:gdLst>
                      <a:gd name="T0" fmla="*/ 1 w 18"/>
                      <a:gd name="T1" fmla="*/ 10 h 19"/>
                      <a:gd name="T2" fmla="*/ 2 w 18"/>
                      <a:gd name="T3" fmla="*/ 12 h 19"/>
                      <a:gd name="T4" fmla="*/ 10 w 18"/>
                      <a:gd name="T5" fmla="*/ 19 h 19"/>
                      <a:gd name="T6" fmla="*/ 11 w 18"/>
                      <a:gd name="T7" fmla="*/ 19 h 19"/>
                      <a:gd name="T8" fmla="*/ 17 w 18"/>
                      <a:gd name="T9" fmla="*/ 9 h 19"/>
                      <a:gd name="T10" fmla="*/ 17 w 18"/>
                      <a:gd name="T11" fmla="*/ 7 h 19"/>
                      <a:gd name="T12" fmla="*/ 8 w 18"/>
                      <a:gd name="T13" fmla="*/ 1 h 19"/>
                      <a:gd name="T14" fmla="*/ 1 w 18"/>
                      <a:gd name="T15" fmla="*/ 1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8" h="19">
                        <a:moveTo>
                          <a:pt x="1" y="10"/>
                        </a:move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2" y="16"/>
                          <a:pt x="6" y="19"/>
                          <a:pt x="10" y="19"/>
                        </a:cubicBezTo>
                        <a:cubicBezTo>
                          <a:pt x="10" y="19"/>
                          <a:pt x="11" y="19"/>
                          <a:pt x="11" y="19"/>
                        </a:cubicBezTo>
                        <a:cubicBezTo>
                          <a:pt x="15" y="18"/>
                          <a:pt x="18" y="14"/>
                          <a:pt x="17" y="9"/>
                        </a:cubicBezTo>
                        <a:cubicBezTo>
                          <a:pt x="17" y="7"/>
                          <a:pt x="17" y="7"/>
                          <a:pt x="17" y="7"/>
                        </a:cubicBezTo>
                        <a:cubicBezTo>
                          <a:pt x="16" y="3"/>
                          <a:pt x="12" y="0"/>
                          <a:pt x="8" y="1"/>
                        </a:cubicBezTo>
                        <a:cubicBezTo>
                          <a:pt x="3" y="2"/>
                          <a:pt x="0" y="6"/>
                          <a:pt x="1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07" name="Freeform 38">
                    <a:extLst>
                      <a:ext uri="{FF2B5EF4-FFF2-40B4-BE49-F238E27FC236}">
                        <a16:creationId xmlns:a16="http://schemas.microsoft.com/office/drawing/2014/main" id="{757B1256-ADEC-4CAF-8E8A-74BEA297CF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38" y="1492"/>
                    <a:ext cx="46" cy="40"/>
                  </a:xfrm>
                  <a:custGeom>
                    <a:avLst/>
                    <a:gdLst>
                      <a:gd name="T0" fmla="*/ 7 w 19"/>
                      <a:gd name="T1" fmla="*/ 17 h 17"/>
                      <a:gd name="T2" fmla="*/ 9 w 19"/>
                      <a:gd name="T3" fmla="*/ 17 h 17"/>
                      <a:gd name="T4" fmla="*/ 10 w 19"/>
                      <a:gd name="T5" fmla="*/ 17 h 17"/>
                      <a:gd name="T6" fmla="*/ 18 w 19"/>
                      <a:gd name="T7" fmla="*/ 11 h 17"/>
                      <a:gd name="T8" fmla="*/ 12 w 19"/>
                      <a:gd name="T9" fmla="*/ 1 h 17"/>
                      <a:gd name="T10" fmla="*/ 10 w 19"/>
                      <a:gd name="T11" fmla="*/ 1 h 17"/>
                      <a:gd name="T12" fmla="*/ 1 w 19"/>
                      <a:gd name="T13" fmla="*/ 8 h 17"/>
                      <a:gd name="T14" fmla="*/ 7 w 19"/>
                      <a:gd name="T15" fmla="*/ 17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7">
                        <a:moveTo>
                          <a:pt x="7" y="17"/>
                        </a:move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9" y="17"/>
                          <a:pt x="10" y="17"/>
                          <a:pt x="10" y="17"/>
                        </a:cubicBezTo>
                        <a:cubicBezTo>
                          <a:pt x="14" y="17"/>
                          <a:pt x="17" y="15"/>
                          <a:pt x="18" y="11"/>
                        </a:cubicBezTo>
                        <a:cubicBezTo>
                          <a:pt x="19" y="6"/>
                          <a:pt x="16" y="2"/>
                          <a:pt x="12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5" y="0"/>
                          <a:pt x="1" y="3"/>
                          <a:pt x="1" y="8"/>
                        </a:cubicBezTo>
                        <a:cubicBezTo>
                          <a:pt x="0" y="12"/>
                          <a:pt x="3" y="16"/>
                          <a:pt x="7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08" name="Freeform 39">
                    <a:extLst>
                      <a:ext uri="{FF2B5EF4-FFF2-40B4-BE49-F238E27FC236}">
                        <a16:creationId xmlns:a16="http://schemas.microsoft.com/office/drawing/2014/main" id="{84A661B7-A094-4C3D-953F-65DFAA0784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25" y="1590"/>
                    <a:ext cx="46" cy="43"/>
                  </a:xfrm>
                  <a:custGeom>
                    <a:avLst/>
                    <a:gdLst>
                      <a:gd name="T0" fmla="*/ 5 w 19"/>
                      <a:gd name="T1" fmla="*/ 16 h 18"/>
                      <a:gd name="T2" fmla="*/ 10 w 19"/>
                      <a:gd name="T3" fmla="*/ 18 h 18"/>
                      <a:gd name="T4" fmla="*/ 16 w 19"/>
                      <a:gd name="T5" fmla="*/ 16 h 18"/>
                      <a:gd name="T6" fmla="*/ 16 w 19"/>
                      <a:gd name="T7" fmla="*/ 5 h 18"/>
                      <a:gd name="T8" fmla="*/ 15 w 19"/>
                      <a:gd name="T9" fmla="*/ 3 h 18"/>
                      <a:gd name="T10" fmla="*/ 3 w 19"/>
                      <a:gd name="T11" fmla="*/ 3 h 18"/>
                      <a:gd name="T12" fmla="*/ 3 w 19"/>
                      <a:gd name="T13" fmla="*/ 15 h 18"/>
                      <a:gd name="T14" fmla="*/ 5 w 19"/>
                      <a:gd name="T15" fmla="*/ 16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8">
                        <a:moveTo>
                          <a:pt x="5" y="16"/>
                        </a:moveTo>
                        <a:cubicBezTo>
                          <a:pt x="6" y="17"/>
                          <a:pt x="8" y="18"/>
                          <a:pt x="10" y="18"/>
                        </a:cubicBezTo>
                        <a:cubicBezTo>
                          <a:pt x="12" y="18"/>
                          <a:pt x="14" y="17"/>
                          <a:pt x="16" y="16"/>
                        </a:cubicBezTo>
                        <a:cubicBezTo>
                          <a:pt x="19" y="13"/>
                          <a:pt x="19" y="8"/>
                          <a:pt x="16" y="5"/>
                        </a:cubicBezTo>
                        <a:cubicBezTo>
                          <a:pt x="15" y="3"/>
                          <a:pt x="15" y="3"/>
                          <a:pt x="15" y="3"/>
                        </a:cubicBezTo>
                        <a:cubicBezTo>
                          <a:pt x="11" y="0"/>
                          <a:pt x="6" y="0"/>
                          <a:pt x="3" y="3"/>
                        </a:cubicBezTo>
                        <a:cubicBezTo>
                          <a:pt x="0" y="6"/>
                          <a:pt x="0" y="11"/>
                          <a:pt x="3" y="15"/>
                        </a:cubicBezTo>
                        <a:lnTo>
                          <a:pt x="5" y="1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09" name="Freeform 40">
                    <a:extLst>
                      <a:ext uri="{FF2B5EF4-FFF2-40B4-BE49-F238E27FC236}">
                        <a16:creationId xmlns:a16="http://schemas.microsoft.com/office/drawing/2014/main" id="{AF7AB038-3DF0-4D5B-AFB6-95B96EDE73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70" y="1544"/>
                    <a:ext cx="45" cy="43"/>
                  </a:xfrm>
                  <a:custGeom>
                    <a:avLst/>
                    <a:gdLst>
                      <a:gd name="T0" fmla="*/ 4 w 19"/>
                      <a:gd name="T1" fmla="*/ 16 h 18"/>
                      <a:gd name="T2" fmla="*/ 6 w 19"/>
                      <a:gd name="T3" fmla="*/ 17 h 18"/>
                      <a:gd name="T4" fmla="*/ 10 w 19"/>
                      <a:gd name="T5" fmla="*/ 18 h 18"/>
                      <a:gd name="T6" fmla="*/ 17 w 19"/>
                      <a:gd name="T7" fmla="*/ 15 h 18"/>
                      <a:gd name="T8" fmla="*/ 15 w 19"/>
                      <a:gd name="T9" fmla="*/ 3 h 18"/>
                      <a:gd name="T10" fmla="*/ 13 w 19"/>
                      <a:gd name="T11" fmla="*/ 2 h 18"/>
                      <a:gd name="T12" fmla="*/ 2 w 19"/>
                      <a:gd name="T13" fmla="*/ 5 h 18"/>
                      <a:gd name="T14" fmla="*/ 4 w 19"/>
                      <a:gd name="T15" fmla="*/ 16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9" h="18">
                        <a:moveTo>
                          <a:pt x="4" y="16"/>
                        </a:moveTo>
                        <a:cubicBezTo>
                          <a:pt x="6" y="17"/>
                          <a:pt x="6" y="17"/>
                          <a:pt x="6" y="17"/>
                        </a:cubicBezTo>
                        <a:cubicBezTo>
                          <a:pt x="7" y="18"/>
                          <a:pt x="9" y="18"/>
                          <a:pt x="10" y="18"/>
                        </a:cubicBezTo>
                        <a:cubicBezTo>
                          <a:pt x="13" y="18"/>
                          <a:pt x="15" y="17"/>
                          <a:pt x="17" y="15"/>
                        </a:cubicBezTo>
                        <a:cubicBezTo>
                          <a:pt x="19" y="11"/>
                          <a:pt x="19" y="6"/>
                          <a:pt x="15" y="3"/>
                        </a:cubicBezTo>
                        <a:cubicBezTo>
                          <a:pt x="14" y="3"/>
                          <a:pt x="14" y="3"/>
                          <a:pt x="13" y="2"/>
                        </a:cubicBezTo>
                        <a:cubicBezTo>
                          <a:pt x="9" y="0"/>
                          <a:pt x="4" y="1"/>
                          <a:pt x="2" y="5"/>
                        </a:cubicBezTo>
                        <a:cubicBezTo>
                          <a:pt x="0" y="8"/>
                          <a:pt x="1" y="13"/>
                          <a:pt x="4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  <p:sp>
                <p:nvSpPr>
                  <p:cNvPr id="210" name="Freeform 41">
                    <a:extLst>
                      <a:ext uri="{FF2B5EF4-FFF2-40B4-BE49-F238E27FC236}">
                        <a16:creationId xmlns:a16="http://schemas.microsoft.com/office/drawing/2014/main" id="{5A1C0988-B9DE-418B-87C4-76ACB46693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5" y="1511"/>
                    <a:ext cx="48" cy="43"/>
                  </a:xfrm>
                  <a:custGeom>
                    <a:avLst/>
                    <a:gdLst>
                      <a:gd name="T0" fmla="*/ 6 w 20"/>
                      <a:gd name="T1" fmla="*/ 17 h 18"/>
                      <a:gd name="T2" fmla="*/ 8 w 20"/>
                      <a:gd name="T3" fmla="*/ 17 h 18"/>
                      <a:gd name="T4" fmla="*/ 11 w 20"/>
                      <a:gd name="T5" fmla="*/ 18 h 18"/>
                      <a:gd name="T6" fmla="*/ 18 w 20"/>
                      <a:gd name="T7" fmla="*/ 13 h 18"/>
                      <a:gd name="T8" fmla="*/ 14 w 20"/>
                      <a:gd name="T9" fmla="*/ 2 h 18"/>
                      <a:gd name="T10" fmla="*/ 12 w 20"/>
                      <a:gd name="T11" fmla="*/ 2 h 18"/>
                      <a:gd name="T12" fmla="*/ 2 w 20"/>
                      <a:gd name="T13" fmla="*/ 6 h 18"/>
                      <a:gd name="T14" fmla="*/ 6 w 20"/>
                      <a:gd name="T15" fmla="*/ 17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" h="18">
                        <a:moveTo>
                          <a:pt x="6" y="17"/>
                        </a:moveTo>
                        <a:cubicBezTo>
                          <a:pt x="8" y="17"/>
                          <a:pt x="8" y="17"/>
                          <a:pt x="8" y="17"/>
                        </a:cubicBezTo>
                        <a:cubicBezTo>
                          <a:pt x="9" y="18"/>
                          <a:pt x="10" y="18"/>
                          <a:pt x="11" y="18"/>
                        </a:cubicBezTo>
                        <a:cubicBezTo>
                          <a:pt x="14" y="18"/>
                          <a:pt x="17" y="16"/>
                          <a:pt x="18" y="13"/>
                        </a:cubicBezTo>
                        <a:cubicBezTo>
                          <a:pt x="20" y="9"/>
                          <a:pt x="18" y="4"/>
                          <a:pt x="14" y="2"/>
                        </a:cubicBezTo>
                        <a:cubicBezTo>
                          <a:pt x="12" y="2"/>
                          <a:pt x="12" y="2"/>
                          <a:pt x="12" y="2"/>
                        </a:cubicBezTo>
                        <a:cubicBezTo>
                          <a:pt x="8" y="0"/>
                          <a:pt x="3" y="2"/>
                          <a:pt x="2" y="6"/>
                        </a:cubicBezTo>
                        <a:cubicBezTo>
                          <a:pt x="0" y="10"/>
                          <a:pt x="2" y="15"/>
                          <a:pt x="6" y="1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73938" tIns="36969" rIns="73938" bIns="36969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sz="1600">
                      <a:solidFill>
                        <a:schemeClr val="lt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11" name="그룹 310">
              <a:extLst>
                <a:ext uri="{FF2B5EF4-FFF2-40B4-BE49-F238E27FC236}">
                  <a16:creationId xmlns:a16="http://schemas.microsoft.com/office/drawing/2014/main" id="{9971916D-FEF9-4552-ABCC-19826E6DDFF6}"/>
                </a:ext>
              </a:extLst>
            </p:cNvPr>
            <p:cNvGrpSpPr/>
            <p:nvPr/>
          </p:nvGrpSpPr>
          <p:grpSpPr>
            <a:xfrm>
              <a:off x="1352550" y="1319686"/>
              <a:ext cx="2613615" cy="1851463"/>
              <a:chOff x="1352550" y="1631452"/>
              <a:chExt cx="2613615" cy="1851463"/>
            </a:xfrm>
          </p:grpSpPr>
          <p:sp>
            <p:nvSpPr>
              <p:cNvPr id="162" name="사각형: 둥근 모서리 161">
                <a:extLst>
                  <a:ext uri="{FF2B5EF4-FFF2-40B4-BE49-F238E27FC236}">
                    <a16:creationId xmlns:a16="http://schemas.microsoft.com/office/drawing/2014/main" id="{47B667B7-88B9-42FE-8F58-2DDFEC6D0547}"/>
                  </a:ext>
                </a:extLst>
              </p:cNvPr>
              <p:cNvSpPr/>
              <p:nvPr/>
            </p:nvSpPr>
            <p:spPr>
              <a:xfrm>
                <a:off x="1352550" y="1941238"/>
                <a:ext cx="2613615" cy="1541677"/>
              </a:xfrm>
              <a:prstGeom prst="roundRect">
                <a:avLst>
                  <a:gd name="adj" fmla="val 6484"/>
                </a:avLst>
              </a:prstGeom>
              <a:gradFill>
                <a:gsLst>
                  <a:gs pos="0">
                    <a:srgbClr val="DCEDF4"/>
                  </a:gs>
                  <a:gs pos="100000">
                    <a:schemeClr val="bg1"/>
                  </a:gs>
                </a:gsLst>
                <a:lin ang="5400000" scaled="0"/>
              </a:gradFill>
              <a:ln w="22225">
                <a:solidFill>
                  <a:srgbClr val="009FC6"/>
                </a:solidFill>
              </a:ln>
              <a:effectLst>
                <a:outerShdw blurRad="50800" dist="508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grpSp>
            <p:nvGrpSpPr>
              <p:cNvPr id="80" name="그룹 79">
                <a:extLst>
                  <a:ext uri="{FF2B5EF4-FFF2-40B4-BE49-F238E27FC236}">
                    <a16:creationId xmlns:a16="http://schemas.microsoft.com/office/drawing/2014/main" id="{7EED3887-C6C4-48F3-A7D8-7042AF70E1F9}"/>
                  </a:ext>
                </a:extLst>
              </p:cNvPr>
              <p:cNvGrpSpPr/>
              <p:nvPr/>
            </p:nvGrpSpPr>
            <p:grpSpPr>
              <a:xfrm>
                <a:off x="2362159" y="1631452"/>
                <a:ext cx="594399" cy="594397"/>
                <a:chOff x="2362159" y="1631452"/>
                <a:chExt cx="594399" cy="594397"/>
              </a:xfrm>
            </p:grpSpPr>
            <p:sp>
              <p:nvSpPr>
                <p:cNvPr id="7" name="타원 6">
                  <a:extLst>
                    <a:ext uri="{FF2B5EF4-FFF2-40B4-BE49-F238E27FC236}">
                      <a16:creationId xmlns:a16="http://schemas.microsoft.com/office/drawing/2014/main" id="{B6E0D074-E957-4485-92F2-FD55F625EA57}"/>
                    </a:ext>
                  </a:extLst>
                </p:cNvPr>
                <p:cNvSpPr/>
                <p:nvPr/>
              </p:nvSpPr>
              <p:spPr>
                <a:xfrm>
                  <a:off x="2362159" y="1631452"/>
                  <a:ext cx="594399" cy="594397"/>
                </a:xfrm>
                <a:prstGeom prst="ellipse">
                  <a:avLst/>
                </a:prstGeom>
                <a:solidFill>
                  <a:srgbClr val="009FC6"/>
                </a:solidFill>
                <a:ln w="76200">
                  <a:solidFill>
                    <a:srgbClr val="009FC6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pic>
              <p:nvPicPr>
                <p:cNvPr id="78" name="그림 77">
                  <a:extLst>
                    <a:ext uri="{FF2B5EF4-FFF2-40B4-BE49-F238E27FC236}">
                      <a16:creationId xmlns:a16="http://schemas.microsoft.com/office/drawing/2014/main" id="{A8BBF71F-5E90-45BC-9DFA-969E2D76B0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493387" y="1749384"/>
                  <a:ext cx="392296" cy="38762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10" name="그룹 309">
              <a:extLst>
                <a:ext uri="{FF2B5EF4-FFF2-40B4-BE49-F238E27FC236}">
                  <a16:creationId xmlns:a16="http://schemas.microsoft.com/office/drawing/2014/main" id="{77599A66-4BD3-4C88-98D1-ABE9C948DEC4}"/>
                </a:ext>
              </a:extLst>
            </p:cNvPr>
            <p:cNvGrpSpPr/>
            <p:nvPr/>
          </p:nvGrpSpPr>
          <p:grpSpPr>
            <a:xfrm>
              <a:off x="1331395" y="1332273"/>
              <a:ext cx="5414188" cy="1838876"/>
              <a:chOff x="1331395" y="1644039"/>
              <a:chExt cx="5414188" cy="1838876"/>
            </a:xfrm>
          </p:grpSpPr>
          <p:sp>
            <p:nvSpPr>
              <p:cNvPr id="166" name="사각형: 둥근 모서리 165">
                <a:extLst>
                  <a:ext uri="{FF2B5EF4-FFF2-40B4-BE49-F238E27FC236}">
                    <a16:creationId xmlns:a16="http://schemas.microsoft.com/office/drawing/2014/main" id="{B5AC1342-EA5F-405D-8F68-5595D67A0D60}"/>
                  </a:ext>
                </a:extLst>
              </p:cNvPr>
              <p:cNvSpPr/>
              <p:nvPr/>
            </p:nvSpPr>
            <p:spPr>
              <a:xfrm>
                <a:off x="4131968" y="1963684"/>
                <a:ext cx="2613615" cy="1519231"/>
              </a:xfrm>
              <a:prstGeom prst="roundRect">
                <a:avLst>
                  <a:gd name="adj" fmla="val 6484"/>
                </a:avLst>
              </a:prstGeo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ln w="22225">
                <a:solidFill>
                  <a:srgbClr val="00B0F0"/>
                </a:solidFill>
              </a:ln>
              <a:effectLst>
                <a:outerShdw blurRad="50800" dist="508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D6BD6DCA-FDB4-4CD5-A6AC-E595BACD6FFE}"/>
                  </a:ext>
                </a:extLst>
              </p:cNvPr>
              <p:cNvSpPr txBox="1"/>
              <p:nvPr/>
            </p:nvSpPr>
            <p:spPr>
              <a:xfrm>
                <a:off x="1331395" y="2728664"/>
                <a:ext cx="2670732" cy="53604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100"/>
                  </a:spcBef>
                </a:pP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World’s</a:t>
                </a:r>
                <a:r>
                  <a: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1</a:t>
                </a:r>
                <a:r>
                  <a:rPr lang="en-US" altLang="ko-KR" sz="1400" b="1" baseline="3000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st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 5G commercialization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,</a:t>
                </a:r>
              </a:p>
              <a:p>
                <a:pPr algn="ctr">
                  <a:spcBef>
                    <a:spcPts val="100"/>
                  </a:spcBef>
                </a:pP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technology</a:t>
                </a:r>
                <a:r>
                  <a: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overseas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rgbClr val="009FC6"/>
                    </a:solidFill>
                    <a:ea typeface="나눔바른고딕" panose="020B0600000101010101" charset="-127"/>
                    <a:cs typeface="Arial" panose="020B0604020202020204" pitchFamily="34" charset="0"/>
                  </a:rPr>
                  <a:t>transfer</a:t>
                </a:r>
                <a:endParaRPr lang="ko-KR" altLang="en-US" sz="14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ea typeface="나눔바른고딕" panose="020B0600000101010101" charset="-127"/>
                  <a:cs typeface="Arial" panose="020B0604020202020204" pitchFamily="34" charset="0"/>
                </a:endParaRPr>
              </a:p>
            </p:txBody>
          </p:sp>
          <p:grpSp>
            <p:nvGrpSpPr>
              <p:cNvPr id="83" name="그룹 82">
                <a:extLst>
                  <a:ext uri="{FF2B5EF4-FFF2-40B4-BE49-F238E27FC236}">
                    <a16:creationId xmlns:a16="http://schemas.microsoft.com/office/drawing/2014/main" id="{85F74B86-156B-411F-AE13-68B95BDBB1C5}"/>
                  </a:ext>
                </a:extLst>
              </p:cNvPr>
              <p:cNvGrpSpPr/>
              <p:nvPr/>
            </p:nvGrpSpPr>
            <p:grpSpPr>
              <a:xfrm>
                <a:off x="5141577" y="1644039"/>
                <a:ext cx="594399" cy="594397"/>
                <a:chOff x="5141577" y="1644039"/>
                <a:chExt cx="594399" cy="594397"/>
              </a:xfrm>
            </p:grpSpPr>
            <p:sp>
              <p:nvSpPr>
                <p:cNvPr id="169" name="타원 168">
                  <a:extLst>
                    <a:ext uri="{FF2B5EF4-FFF2-40B4-BE49-F238E27FC236}">
                      <a16:creationId xmlns:a16="http://schemas.microsoft.com/office/drawing/2014/main" id="{BFE25F60-DD02-46BE-9147-DF66E96D42EB}"/>
                    </a:ext>
                  </a:extLst>
                </p:cNvPr>
                <p:cNvSpPr/>
                <p:nvPr/>
              </p:nvSpPr>
              <p:spPr>
                <a:xfrm>
                  <a:off x="5141577" y="1644039"/>
                  <a:ext cx="594399" cy="594397"/>
                </a:xfrm>
                <a:prstGeom prst="ellipse">
                  <a:avLst/>
                </a:prstGeom>
                <a:solidFill>
                  <a:srgbClr val="00B0F0"/>
                </a:solidFill>
                <a:ln w="76200">
                  <a:solidFill>
                    <a:srgbClr val="00B0F0">
                      <a:alpha val="40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/>
                </a:p>
              </p:txBody>
            </p:sp>
            <p:pic>
              <p:nvPicPr>
                <p:cNvPr id="82" name="그림 81">
                  <a:extLst>
                    <a:ext uri="{FF2B5EF4-FFF2-40B4-BE49-F238E27FC236}">
                      <a16:creationId xmlns:a16="http://schemas.microsoft.com/office/drawing/2014/main" id="{54354F98-CECD-4148-9B2E-552BEEE227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253601" y="1730311"/>
                  <a:ext cx="370878" cy="399407"/>
                </a:xfrm>
                <a:prstGeom prst="rect">
                  <a:avLst/>
                </a:prstGeom>
              </p:spPr>
            </p:pic>
          </p:grp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6BD6DCA-FDB4-4CD5-A6AC-E595BACD6FFE}"/>
                </a:ext>
              </a:extLst>
            </p:cNvPr>
            <p:cNvSpPr txBox="1"/>
            <p:nvPr/>
          </p:nvSpPr>
          <p:spPr>
            <a:xfrm>
              <a:off x="4372291" y="2416898"/>
              <a:ext cx="2124557" cy="53604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00"/>
                </a:spcBef>
              </a:pPr>
              <a:r>
                <a:rPr lang="en-US" altLang="ko-KR" sz="14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Global share in the 1</a:t>
              </a:r>
              <a:r>
                <a:rPr lang="en-US" altLang="ko-KR" sz="1400" b="1" spc="-50" baseline="300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st</a:t>
              </a:r>
              <a:r>
                <a:rPr lang="en-US" altLang="ko-KR" sz="14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year </a:t>
              </a:r>
            </a:p>
            <a:p>
              <a:pPr algn="ctr">
                <a:spcBef>
                  <a:spcPts val="100"/>
                </a:spcBef>
              </a:pPr>
              <a:r>
                <a:rPr lang="en-US" altLang="ko-KR" sz="14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F0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Device:</a:t>
              </a:r>
              <a:r>
                <a:rPr lang="ko-KR" altLang="en-US" sz="14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F0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4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F0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1st</a:t>
              </a:r>
              <a:r>
                <a:rPr lang="ko-KR" altLang="en-US" sz="14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F0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4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F0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/ Equipment:</a:t>
              </a:r>
              <a:r>
                <a:rPr lang="ko-KR" altLang="en-US" sz="14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F0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4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F0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3rd</a:t>
              </a:r>
              <a:endParaRPr lang="ko-KR" altLang="en-US" sz="1400" b="1" spc="-5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B0F0"/>
                </a:solidFill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08" name="사각형: 둥근 모서리 21">
              <a:extLst>
                <a:ext uri="{FF2B5EF4-FFF2-40B4-BE49-F238E27FC236}">
                  <a16:creationId xmlns:a16="http://schemas.microsoft.com/office/drawing/2014/main" id="{0B902D78-4F2B-4399-930C-A8A5163DBFEA}"/>
                </a:ext>
              </a:extLst>
            </p:cNvPr>
            <p:cNvSpPr/>
            <p:nvPr/>
          </p:nvSpPr>
          <p:spPr>
            <a:xfrm>
              <a:off x="1869018" y="2071411"/>
              <a:ext cx="1580678" cy="2093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ko-KR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Preemptive</a:t>
              </a:r>
              <a:r>
                <a:rPr lang="ko-KR" altLang="en-US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R&amp;D </a:t>
              </a:r>
              <a:endParaRPr lang="ko-KR" altLang="en-US" sz="1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5" name="사각형: 둥근 모서리 21">
              <a:extLst>
                <a:ext uri="{FF2B5EF4-FFF2-40B4-BE49-F238E27FC236}">
                  <a16:creationId xmlns:a16="http://schemas.microsoft.com/office/drawing/2014/main" id="{44F1E000-991C-43FF-85F5-DBA62178FA86}"/>
                </a:ext>
              </a:extLst>
            </p:cNvPr>
            <p:cNvSpPr/>
            <p:nvPr/>
          </p:nvSpPr>
          <p:spPr>
            <a:xfrm>
              <a:off x="4648436" y="2071411"/>
              <a:ext cx="1580678" cy="2093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ko-KR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5G Standards Patent</a:t>
              </a:r>
              <a:endParaRPr lang="ko-KR" altLang="en-US" sz="1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16" name="사각형: 둥근 모서리 21">
              <a:extLst>
                <a:ext uri="{FF2B5EF4-FFF2-40B4-BE49-F238E27FC236}">
                  <a16:creationId xmlns:a16="http://schemas.microsoft.com/office/drawing/2014/main" id="{D023E940-F69C-4C98-91FA-951EDC92799E}"/>
                </a:ext>
              </a:extLst>
            </p:cNvPr>
            <p:cNvSpPr/>
            <p:nvPr/>
          </p:nvSpPr>
          <p:spPr>
            <a:xfrm>
              <a:off x="7427853" y="2071411"/>
              <a:ext cx="1580678" cy="2093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altLang="ko-KR" sz="10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5G+ Strategy Committee</a:t>
              </a:r>
              <a:endParaRPr lang="ko-KR" altLang="en-US" sz="10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D2555670-D5A7-4F52-8C66-01AF9802EEDD}"/>
              </a:ext>
            </a:extLst>
          </p:cNvPr>
          <p:cNvGrpSpPr/>
          <p:nvPr/>
        </p:nvGrpSpPr>
        <p:grpSpPr>
          <a:xfrm>
            <a:off x="1352549" y="4010233"/>
            <a:ext cx="2613616" cy="2431947"/>
            <a:chOff x="1352549" y="3972133"/>
            <a:chExt cx="2613616" cy="2431947"/>
          </a:xfrm>
        </p:grpSpPr>
        <p:sp>
          <p:nvSpPr>
            <p:cNvPr id="259" name="사각형: 둥근 모서리 258">
              <a:extLst>
                <a:ext uri="{FF2B5EF4-FFF2-40B4-BE49-F238E27FC236}">
                  <a16:creationId xmlns:a16="http://schemas.microsoft.com/office/drawing/2014/main" id="{BA85A341-950A-4FFF-83AB-B36A69CFFBF6}"/>
                </a:ext>
              </a:extLst>
            </p:cNvPr>
            <p:cNvSpPr/>
            <p:nvPr/>
          </p:nvSpPr>
          <p:spPr>
            <a:xfrm>
              <a:off x="1352550" y="4283785"/>
              <a:ext cx="2613615" cy="2120295"/>
            </a:xfrm>
            <a:prstGeom prst="roundRect">
              <a:avLst>
                <a:gd name="adj" fmla="val 6484"/>
              </a:avLst>
            </a:prstGeom>
            <a:solidFill>
              <a:schemeClr val="bg1"/>
            </a:soli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innerShdw blurRad="114300">
                <a:schemeClr val="bg1">
                  <a:lumMod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600" dirty="0">
                <a:ea typeface="나눔바른고딕" panose="020B0603020101020101" pitchFamily="50" charset="-127"/>
              </a:endParaRP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0CB98A7C-677F-4A7C-84A5-3E32A76D23CD}"/>
                </a:ext>
              </a:extLst>
            </p:cNvPr>
            <p:cNvSpPr txBox="1"/>
            <p:nvPr/>
          </p:nvSpPr>
          <p:spPr>
            <a:xfrm>
              <a:off x="1513991" y="4765429"/>
              <a:ext cx="2351093" cy="111569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00"/>
                </a:spcBef>
              </a:pP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Uncertain revenue model</a:t>
              </a:r>
            </a:p>
            <a:p>
              <a:pPr algn="ctr">
                <a:spcBef>
                  <a:spcPts val="100"/>
                </a:spcBef>
              </a:pPr>
              <a:r>
                <a:rPr lang="en-US" altLang="ko-KR" sz="1600" b="1" dirty="0">
                  <a:ln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for B2B, B2G</a:t>
              </a:r>
              <a:r>
                <a:rPr lang="en-US" altLang="ko-KR" sz="16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</a:p>
            <a:p>
              <a:pPr algn="ctr">
                <a:spcBef>
                  <a:spcPts val="100"/>
                </a:spcBef>
              </a:pPr>
              <a:r>
                <a:rPr lang="en-US" altLang="ko-KR" sz="16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convergence service</a:t>
              </a:r>
            </a:p>
            <a:p>
              <a:pPr algn="ctr">
                <a:spcBef>
                  <a:spcPts val="100"/>
                </a:spcBef>
              </a:pPr>
              <a:r>
                <a:rPr lang="en-US" altLang="ko-KR" sz="16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endParaRPr lang="en-US" altLang="ko-KR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86" name="그룹 85">
              <a:extLst>
                <a:ext uri="{FF2B5EF4-FFF2-40B4-BE49-F238E27FC236}">
                  <a16:creationId xmlns:a16="http://schemas.microsoft.com/office/drawing/2014/main" id="{19AFD473-5EC5-4227-85B4-4FCB166DD700}"/>
                </a:ext>
              </a:extLst>
            </p:cNvPr>
            <p:cNvGrpSpPr/>
            <p:nvPr/>
          </p:nvGrpSpPr>
          <p:grpSpPr>
            <a:xfrm>
              <a:off x="2362159" y="3972133"/>
              <a:ext cx="594399" cy="594397"/>
              <a:chOff x="2362159" y="4341163"/>
              <a:chExt cx="594399" cy="594397"/>
            </a:xfrm>
          </p:grpSpPr>
          <p:sp>
            <p:nvSpPr>
              <p:cNvPr id="262" name="타원 261">
                <a:extLst>
                  <a:ext uri="{FF2B5EF4-FFF2-40B4-BE49-F238E27FC236}">
                    <a16:creationId xmlns:a16="http://schemas.microsoft.com/office/drawing/2014/main" id="{DCEE997F-FD64-42F2-A710-CD70E871A129}"/>
                  </a:ext>
                </a:extLst>
              </p:cNvPr>
              <p:cNvSpPr/>
              <p:nvPr/>
            </p:nvSpPr>
            <p:spPr>
              <a:xfrm>
                <a:off x="2362159" y="4341163"/>
                <a:ext cx="594399" cy="59439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76200">
                <a:solidFill>
                  <a:schemeClr val="tx2">
                    <a:lumMod val="60000"/>
                    <a:lumOff val="40000"/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 dirty="0"/>
              </a:p>
            </p:txBody>
          </p:sp>
          <p:pic>
            <p:nvPicPr>
              <p:cNvPr id="84" name="그림 83">
                <a:extLst>
                  <a:ext uri="{FF2B5EF4-FFF2-40B4-BE49-F238E27FC236}">
                    <a16:creationId xmlns:a16="http://schemas.microsoft.com/office/drawing/2014/main" id="{8F0EC79D-3561-494B-9EC4-27E489F6E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74337" y="4458245"/>
                <a:ext cx="361732" cy="355702"/>
              </a:xfrm>
              <a:prstGeom prst="rect">
                <a:avLst/>
              </a:prstGeom>
            </p:spPr>
          </p:pic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B6D94BB9-8EAF-4A8A-A98F-5E789834E906}"/>
                </a:ext>
              </a:extLst>
            </p:cNvPr>
            <p:cNvGrpSpPr/>
            <p:nvPr/>
          </p:nvGrpSpPr>
          <p:grpSpPr>
            <a:xfrm>
              <a:off x="1460708" y="4635018"/>
              <a:ext cx="1206052" cy="209320"/>
              <a:chOff x="1546433" y="4587393"/>
              <a:chExt cx="1206052" cy="209320"/>
            </a:xfrm>
          </p:grpSpPr>
          <p:sp>
            <p:nvSpPr>
              <p:cNvPr id="110" name="사각형: 둥근 모서리 21">
                <a:extLst>
                  <a:ext uri="{FF2B5EF4-FFF2-40B4-BE49-F238E27FC236}">
                    <a16:creationId xmlns:a16="http://schemas.microsoft.com/office/drawing/2014/main" id="{0B902D78-4F2B-4399-930C-A8A5163DBFEA}"/>
                  </a:ext>
                </a:extLst>
              </p:cNvPr>
              <p:cNvSpPr/>
              <p:nvPr/>
            </p:nvSpPr>
            <p:spPr>
              <a:xfrm>
                <a:off x="1546433" y="4587393"/>
                <a:ext cx="1206052" cy="20932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2400" dirty="0"/>
              </a:p>
            </p:txBody>
          </p:sp>
          <p:sp>
            <p:nvSpPr>
              <p:cNvPr id="111" name="TextBox 17">
                <a:extLst>
                  <a:ext uri="{FF2B5EF4-FFF2-40B4-BE49-F238E27FC236}">
                    <a16:creationId xmlns:a16="http://schemas.microsoft.com/office/drawing/2014/main" id="{C20E6F21-BAA7-4396-B130-C2EAACF363CD}"/>
                  </a:ext>
                </a:extLst>
              </p:cNvPr>
              <p:cNvSpPr txBox="1"/>
              <p:nvPr/>
            </p:nvSpPr>
            <p:spPr>
              <a:xfrm>
                <a:off x="1575008" y="4615041"/>
                <a:ext cx="1086246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05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3020101020101" pitchFamily="50" charset="-127"/>
                  </a:rPr>
                  <a:t>Compare to B2C</a:t>
                </a:r>
                <a:endParaRPr lang="ko-KR" altLang="en-US" sz="105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1" name="사각형: 둥근 위쪽 모서리 10">
              <a:extLst>
                <a:ext uri="{FF2B5EF4-FFF2-40B4-BE49-F238E27FC236}">
                  <a16:creationId xmlns:a16="http://schemas.microsoft.com/office/drawing/2014/main" id="{57A09FC1-CC48-407E-BED8-EB6609943E0F}"/>
                </a:ext>
              </a:extLst>
            </p:cNvPr>
            <p:cNvSpPr/>
            <p:nvPr/>
          </p:nvSpPr>
          <p:spPr>
            <a:xfrm rot="10800000">
              <a:off x="1352549" y="5574331"/>
              <a:ext cx="2613613" cy="829749"/>
            </a:xfrm>
            <a:prstGeom prst="round2SameRect">
              <a:avLst/>
            </a:prstGeom>
            <a:solidFill>
              <a:srgbClr val="009FC6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4553954-D28B-4AD5-8DA8-9D7D68E71EA3}"/>
                </a:ext>
              </a:extLst>
            </p:cNvPr>
            <p:cNvSpPr txBox="1"/>
            <p:nvPr/>
          </p:nvSpPr>
          <p:spPr>
            <a:xfrm>
              <a:off x="1559725" y="5746183"/>
              <a:ext cx="2214069" cy="46935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300"/>
                </a:spcBef>
              </a:pPr>
              <a:r>
                <a:rPr lang="en-US" altLang="ko-KR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Delayed launch of </a:t>
              </a:r>
              <a:r>
                <a:rPr lang="ko-KR" altLang="en-US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endParaRPr lang="en-US" altLang="ko-KR" sz="1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</a:pPr>
              <a:r>
                <a:rPr lang="en-US" altLang="ko-KR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28GHz industrial equipment/device</a:t>
              </a:r>
              <a:endParaRPr lang="ko-KR" altLang="en-US" sz="1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0FB728D-D87A-48B4-A809-1F2C75A06573}"/>
              </a:ext>
            </a:extLst>
          </p:cNvPr>
          <p:cNvGrpSpPr/>
          <p:nvPr/>
        </p:nvGrpSpPr>
        <p:grpSpPr>
          <a:xfrm>
            <a:off x="4131219" y="4027011"/>
            <a:ext cx="2613614" cy="2415169"/>
            <a:chOff x="4131219" y="3988911"/>
            <a:chExt cx="2613614" cy="2415169"/>
          </a:xfrm>
        </p:grpSpPr>
        <p:sp>
          <p:nvSpPr>
            <p:cNvPr id="237" name="사각형: 둥근 모서리 236">
              <a:extLst>
                <a:ext uri="{FF2B5EF4-FFF2-40B4-BE49-F238E27FC236}">
                  <a16:creationId xmlns:a16="http://schemas.microsoft.com/office/drawing/2014/main" id="{AF350785-9038-4C97-A306-A791F1E4A227}"/>
                </a:ext>
              </a:extLst>
            </p:cNvPr>
            <p:cNvSpPr/>
            <p:nvPr/>
          </p:nvSpPr>
          <p:spPr>
            <a:xfrm>
              <a:off x="4131219" y="4283785"/>
              <a:ext cx="2613600" cy="2120295"/>
            </a:xfrm>
            <a:prstGeom prst="roundRect">
              <a:avLst>
                <a:gd name="adj" fmla="val 5848"/>
              </a:avLst>
            </a:prstGeom>
            <a:solidFill>
              <a:schemeClr val="bg1"/>
            </a:soli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innerShdw blurRad="114300">
                <a:schemeClr val="bg1">
                  <a:lumMod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600" dirty="0">
                <a:ea typeface="나눔바른고딕" panose="020B0603020101020101" pitchFamily="50" charset="-127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id="{6765003C-AB79-4CEB-B552-3F656178F777}"/>
                </a:ext>
              </a:extLst>
            </p:cNvPr>
            <p:cNvSpPr txBox="1"/>
            <p:nvPr/>
          </p:nvSpPr>
          <p:spPr>
            <a:xfrm>
              <a:off x="4308511" y="4768854"/>
              <a:ext cx="2271263" cy="8566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00"/>
                </a:spcBef>
              </a:pPr>
              <a:r>
                <a:rPr lang="en-US" altLang="ko-KR" sz="16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BA6EB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Fierce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global </a:t>
              </a:r>
              <a:r>
                <a:rPr lang="en-US" altLang="ko-KR" sz="16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BA6EB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competition,</a:t>
              </a:r>
            </a:p>
            <a:p>
              <a:pPr algn="ctr">
                <a:spcBef>
                  <a:spcPts val="100"/>
                </a:spcBef>
              </a:pPr>
              <a:r>
                <a:rPr lang="en-US" altLang="ko-KR" sz="16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Still high </a:t>
              </a:r>
              <a:r>
                <a:rPr lang="en-US" altLang="ko-KR" sz="16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BA6EB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dependency</a:t>
              </a:r>
              <a:r>
                <a:rPr lang="en-US" altLang="ko-KR" sz="16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on</a:t>
              </a:r>
              <a:r>
                <a:rPr lang="ko-KR" altLang="en-US" sz="16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endParaRPr lang="en-US" altLang="ko-KR" sz="1600" b="1" spc="-5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BA6EB"/>
                </a:solidFill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ctr">
                <a:spcBef>
                  <a:spcPts val="100"/>
                </a:spcBef>
              </a:pPr>
              <a:r>
                <a:rPr lang="en-US" altLang="ko-KR" sz="160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BA6EB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overseas patents</a:t>
              </a:r>
              <a:endParaRPr lang="ko-KR" altLang="en-US" sz="1600" b="1" spc="-5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BA6EB"/>
                </a:solidFill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3DAFE15B-04E6-4FEE-94FA-D563A8D71291}"/>
                </a:ext>
              </a:extLst>
            </p:cNvPr>
            <p:cNvGrpSpPr/>
            <p:nvPr/>
          </p:nvGrpSpPr>
          <p:grpSpPr>
            <a:xfrm>
              <a:off x="5141577" y="3988911"/>
              <a:ext cx="594399" cy="594397"/>
              <a:chOff x="5141577" y="4357941"/>
              <a:chExt cx="594399" cy="594397"/>
            </a:xfrm>
          </p:grpSpPr>
          <p:sp>
            <p:nvSpPr>
              <p:cNvPr id="240" name="타원 239">
                <a:extLst>
                  <a:ext uri="{FF2B5EF4-FFF2-40B4-BE49-F238E27FC236}">
                    <a16:creationId xmlns:a16="http://schemas.microsoft.com/office/drawing/2014/main" id="{9137A386-E0F8-4551-B999-1B1B2C6A58E7}"/>
                  </a:ext>
                </a:extLst>
              </p:cNvPr>
              <p:cNvSpPr/>
              <p:nvPr/>
            </p:nvSpPr>
            <p:spPr>
              <a:xfrm>
                <a:off x="5141577" y="4357941"/>
                <a:ext cx="594399" cy="59439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76200">
                <a:solidFill>
                  <a:schemeClr val="tx2">
                    <a:lumMod val="60000"/>
                    <a:lumOff val="40000"/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88" name="그림 87">
                <a:extLst>
                  <a:ext uri="{FF2B5EF4-FFF2-40B4-BE49-F238E27FC236}">
                    <a16:creationId xmlns:a16="http://schemas.microsoft.com/office/drawing/2014/main" id="{9046DDF8-A823-44E2-A66E-52F5DA8D6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7551" y="4487128"/>
                <a:ext cx="406928" cy="334461"/>
              </a:xfrm>
              <a:prstGeom prst="rect">
                <a:avLst/>
              </a:prstGeom>
            </p:spPr>
          </p:pic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84AA38E8-BAE2-4A97-AA96-8FFE4B91BD79}"/>
                </a:ext>
              </a:extLst>
            </p:cNvPr>
            <p:cNvGrpSpPr/>
            <p:nvPr/>
          </p:nvGrpSpPr>
          <p:grpSpPr>
            <a:xfrm>
              <a:off x="4232391" y="4626366"/>
              <a:ext cx="909171" cy="209320"/>
              <a:chOff x="4290957" y="4578741"/>
              <a:chExt cx="909171" cy="209320"/>
            </a:xfrm>
          </p:grpSpPr>
          <p:sp>
            <p:nvSpPr>
              <p:cNvPr id="107" name="사각형: 둥근 모서리 21">
                <a:extLst>
                  <a:ext uri="{FF2B5EF4-FFF2-40B4-BE49-F238E27FC236}">
                    <a16:creationId xmlns:a16="http://schemas.microsoft.com/office/drawing/2014/main" id="{0B902D78-4F2B-4399-930C-A8A5163DBFEA}"/>
                  </a:ext>
                </a:extLst>
              </p:cNvPr>
              <p:cNvSpPr/>
              <p:nvPr/>
            </p:nvSpPr>
            <p:spPr>
              <a:xfrm>
                <a:off x="4290957" y="4578741"/>
                <a:ext cx="909171" cy="20932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2400" dirty="0"/>
              </a:p>
            </p:txBody>
          </p:sp>
          <p:sp>
            <p:nvSpPr>
              <p:cNvPr id="106" name="TextBox 17">
                <a:extLst>
                  <a:ext uri="{FF2B5EF4-FFF2-40B4-BE49-F238E27FC236}">
                    <a16:creationId xmlns:a16="http://schemas.microsoft.com/office/drawing/2014/main" id="{C20E6F21-BAA7-4396-B130-C2EAACF363CD}"/>
                  </a:ext>
                </a:extLst>
              </p:cNvPr>
              <p:cNvSpPr txBox="1"/>
              <p:nvPr/>
            </p:nvSpPr>
            <p:spPr>
              <a:xfrm>
                <a:off x="4383777" y="4602610"/>
                <a:ext cx="729367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05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3020101020101" pitchFamily="50" charset="-127"/>
                  </a:rPr>
                  <a:t>CN, USA, etc.</a:t>
                </a:r>
                <a:endParaRPr lang="ko-KR" altLang="en-US" sz="105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20" name="사각형: 둥근 위쪽 모서리 119">
              <a:extLst>
                <a:ext uri="{FF2B5EF4-FFF2-40B4-BE49-F238E27FC236}">
                  <a16:creationId xmlns:a16="http://schemas.microsoft.com/office/drawing/2014/main" id="{AC2D9230-A475-46EF-8A85-CA1F04CF0E29}"/>
                </a:ext>
              </a:extLst>
            </p:cNvPr>
            <p:cNvSpPr/>
            <p:nvPr/>
          </p:nvSpPr>
          <p:spPr>
            <a:xfrm rot="10800000">
              <a:off x="4131220" y="5574330"/>
              <a:ext cx="2613613" cy="829749"/>
            </a:xfrm>
            <a:prstGeom prst="round2SameRect">
              <a:avLst/>
            </a:prstGeom>
            <a:solidFill>
              <a:srgbClr val="009FC6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EA447E9-F4E8-4310-8DFF-D38995A1050F}"/>
                </a:ext>
              </a:extLst>
            </p:cNvPr>
            <p:cNvSpPr txBox="1"/>
            <p:nvPr/>
          </p:nvSpPr>
          <p:spPr>
            <a:xfrm>
              <a:off x="4226238" y="5746183"/>
              <a:ext cx="2449710" cy="46935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300"/>
                </a:spcBef>
              </a:pPr>
              <a:r>
                <a:rPr lang="en-US" altLang="ko-KR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Annually USD 2bn to foreign companies</a:t>
              </a:r>
            </a:p>
            <a:p>
              <a:pPr algn="ctr">
                <a:spcBef>
                  <a:spcPts val="300"/>
                </a:spcBef>
              </a:pPr>
              <a:r>
                <a:rPr lang="en-US" altLang="ko-KR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for patents  (’19, KIPO)</a:t>
              </a:r>
              <a:endParaRPr lang="ko-KR" altLang="en-US" sz="1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A6105973-5233-42EB-AC71-75390CF7C8BD}"/>
              </a:ext>
            </a:extLst>
          </p:cNvPr>
          <p:cNvGrpSpPr/>
          <p:nvPr/>
        </p:nvGrpSpPr>
        <p:grpSpPr>
          <a:xfrm>
            <a:off x="6911385" y="4027011"/>
            <a:ext cx="2613615" cy="2415169"/>
            <a:chOff x="6911385" y="3988911"/>
            <a:chExt cx="2613615" cy="2415169"/>
          </a:xfrm>
        </p:grpSpPr>
        <p:sp>
          <p:nvSpPr>
            <p:cNvPr id="215" name="사각형: 둥근 모서리 214">
              <a:extLst>
                <a:ext uri="{FF2B5EF4-FFF2-40B4-BE49-F238E27FC236}">
                  <a16:creationId xmlns:a16="http://schemas.microsoft.com/office/drawing/2014/main" id="{73F0D9CA-9A62-4737-AFD1-496500BABA24}"/>
                </a:ext>
              </a:extLst>
            </p:cNvPr>
            <p:cNvSpPr/>
            <p:nvPr/>
          </p:nvSpPr>
          <p:spPr>
            <a:xfrm>
              <a:off x="6911385" y="4283785"/>
              <a:ext cx="2613615" cy="2120295"/>
            </a:xfrm>
            <a:prstGeom prst="roundRect">
              <a:avLst>
                <a:gd name="adj" fmla="val 5212"/>
              </a:avLst>
            </a:prstGeom>
            <a:solidFill>
              <a:schemeClr val="bg1"/>
            </a:solidFill>
            <a:ln w="12700">
              <a:solidFill>
                <a:schemeClr val="tx2">
                  <a:lumMod val="40000"/>
                  <a:lumOff val="60000"/>
                </a:schemeClr>
              </a:solidFill>
            </a:ln>
            <a:effectLst>
              <a:innerShdw blurRad="114300">
                <a:schemeClr val="bg1">
                  <a:lumMod val="8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600" dirty="0">
                <a:ea typeface="나눔바른고딕" panose="020B0603020101020101" pitchFamily="50" charset="-127"/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2FF022B4-3EAF-41E7-AB52-677FF0581AB3}"/>
                </a:ext>
              </a:extLst>
            </p:cNvPr>
            <p:cNvSpPr txBox="1"/>
            <p:nvPr/>
          </p:nvSpPr>
          <p:spPr>
            <a:xfrm>
              <a:off x="7228985" y="4752076"/>
              <a:ext cx="1978427" cy="8566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00"/>
                </a:spcBef>
              </a:pP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High dependency on </a:t>
              </a:r>
            </a:p>
            <a:p>
              <a:pPr algn="ctr">
                <a:spcBef>
                  <a:spcPts val="100"/>
                </a:spcBef>
              </a:pP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foreign parts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,</a:t>
              </a:r>
            </a:p>
            <a:p>
              <a:pPr algn="ctr">
                <a:spcBef>
                  <a:spcPts val="100"/>
                </a:spcBef>
              </a:pPr>
              <a:r>
                <a:rPr lang="ko-KR" altLang="en-US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Lack of Experts</a:t>
              </a:r>
              <a:endPara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C64B4"/>
                </a:solidFill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305" name="그룹 304">
              <a:extLst>
                <a:ext uri="{FF2B5EF4-FFF2-40B4-BE49-F238E27FC236}">
                  <a16:creationId xmlns:a16="http://schemas.microsoft.com/office/drawing/2014/main" id="{97403D20-58A7-4287-8477-93E9D76C1705}"/>
                </a:ext>
              </a:extLst>
            </p:cNvPr>
            <p:cNvGrpSpPr/>
            <p:nvPr/>
          </p:nvGrpSpPr>
          <p:grpSpPr>
            <a:xfrm>
              <a:off x="7920994" y="3988911"/>
              <a:ext cx="594399" cy="594397"/>
              <a:chOff x="7920994" y="4357941"/>
              <a:chExt cx="594399" cy="594397"/>
            </a:xfrm>
          </p:grpSpPr>
          <p:sp>
            <p:nvSpPr>
              <p:cNvPr id="218" name="타원 217">
                <a:extLst>
                  <a:ext uri="{FF2B5EF4-FFF2-40B4-BE49-F238E27FC236}">
                    <a16:creationId xmlns:a16="http://schemas.microsoft.com/office/drawing/2014/main" id="{D96537B4-DE2A-4A54-95F7-586BAC195572}"/>
                  </a:ext>
                </a:extLst>
              </p:cNvPr>
              <p:cNvSpPr/>
              <p:nvPr/>
            </p:nvSpPr>
            <p:spPr>
              <a:xfrm>
                <a:off x="7920994" y="4357941"/>
                <a:ext cx="594399" cy="594397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76200">
                <a:solidFill>
                  <a:schemeClr val="tx2">
                    <a:lumMod val="60000"/>
                    <a:lumOff val="40000"/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400"/>
              </a:p>
            </p:txBody>
          </p:sp>
          <p:pic>
            <p:nvPicPr>
              <p:cNvPr id="91" name="그림 90">
                <a:extLst>
                  <a:ext uri="{FF2B5EF4-FFF2-40B4-BE49-F238E27FC236}">
                    <a16:creationId xmlns:a16="http://schemas.microsoft.com/office/drawing/2014/main" id="{D1632CCD-B6AA-4580-9CD2-D2C0BD4745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45074" y="4498255"/>
                <a:ext cx="354396" cy="279524"/>
              </a:xfrm>
              <a:prstGeom prst="rect">
                <a:avLst/>
              </a:prstGeom>
            </p:spPr>
          </p:pic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355F9698-49A4-41E1-ADEA-CDEFB649EE95}"/>
                </a:ext>
              </a:extLst>
            </p:cNvPr>
            <p:cNvGrpSpPr/>
            <p:nvPr/>
          </p:nvGrpSpPr>
          <p:grpSpPr>
            <a:xfrm>
              <a:off x="7013694" y="4563309"/>
              <a:ext cx="1054936" cy="221730"/>
              <a:chOff x="7020443" y="4458633"/>
              <a:chExt cx="963430" cy="221730"/>
            </a:xfrm>
          </p:grpSpPr>
          <p:sp>
            <p:nvSpPr>
              <p:cNvPr id="112" name="사각형: 둥근 모서리 21">
                <a:extLst>
                  <a:ext uri="{FF2B5EF4-FFF2-40B4-BE49-F238E27FC236}">
                    <a16:creationId xmlns:a16="http://schemas.microsoft.com/office/drawing/2014/main" id="{0B902D78-4F2B-4399-930C-A8A5163DBFEA}"/>
                  </a:ext>
                </a:extLst>
              </p:cNvPr>
              <p:cNvSpPr/>
              <p:nvPr/>
            </p:nvSpPr>
            <p:spPr>
              <a:xfrm>
                <a:off x="7021745" y="4458633"/>
                <a:ext cx="962128" cy="22173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2400" dirty="0"/>
              </a:p>
            </p:txBody>
          </p:sp>
          <p:sp>
            <p:nvSpPr>
              <p:cNvPr id="113" name="TextBox 17">
                <a:extLst>
                  <a:ext uri="{FF2B5EF4-FFF2-40B4-BE49-F238E27FC236}">
                    <a16:creationId xmlns:a16="http://schemas.microsoft.com/office/drawing/2014/main" id="{C20E6F21-BAA7-4396-B130-C2EAACF363CD}"/>
                  </a:ext>
                </a:extLst>
              </p:cNvPr>
              <p:cNvSpPr txBox="1"/>
              <p:nvPr/>
            </p:nvSpPr>
            <p:spPr>
              <a:xfrm>
                <a:off x="7020443" y="4494404"/>
                <a:ext cx="932683" cy="16158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ko-KR" sz="1050" b="1" spc="-50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나눔바른고딕" panose="020B0603020101020101" pitchFamily="50" charset="-127"/>
                  </a:rPr>
                  <a:t>Core Components</a:t>
                </a:r>
                <a:endParaRPr lang="ko-KR" altLang="en-US" sz="1050" b="1" spc="-5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</a:endParaRPr>
              </a:p>
            </p:txBody>
          </p:sp>
        </p:grpSp>
        <p:sp>
          <p:nvSpPr>
            <p:cNvPr id="121" name="사각형: 둥근 위쪽 모서리 120">
              <a:extLst>
                <a:ext uri="{FF2B5EF4-FFF2-40B4-BE49-F238E27FC236}">
                  <a16:creationId xmlns:a16="http://schemas.microsoft.com/office/drawing/2014/main" id="{CB7D0C0B-EFA3-40DC-BBC4-84BDBCB693E0}"/>
                </a:ext>
              </a:extLst>
            </p:cNvPr>
            <p:cNvSpPr/>
            <p:nvPr/>
          </p:nvSpPr>
          <p:spPr>
            <a:xfrm rot="10800000">
              <a:off x="6911387" y="5574330"/>
              <a:ext cx="2613613" cy="829749"/>
            </a:xfrm>
            <a:prstGeom prst="round2SameRect">
              <a:avLst/>
            </a:prstGeom>
            <a:solidFill>
              <a:srgbClr val="009FC6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0951CA8-58F4-4935-9163-C283919F5564}"/>
                </a:ext>
              </a:extLst>
            </p:cNvPr>
            <p:cNvSpPr txBox="1"/>
            <p:nvPr/>
          </p:nvSpPr>
          <p:spPr>
            <a:xfrm>
              <a:off x="6972492" y="5746182"/>
              <a:ext cx="2491388" cy="46935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300"/>
                </a:spcBef>
              </a:pPr>
              <a:r>
                <a:rPr lang="en-US" altLang="ko-KR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(Device/Optical) 80~90%  from JP, USA</a:t>
              </a:r>
              <a:endParaRPr lang="ko-KR" altLang="en-US" sz="110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ctr">
                <a:spcBef>
                  <a:spcPts val="300"/>
                </a:spcBef>
              </a:pPr>
              <a:r>
                <a:rPr lang="en-US" altLang="ko-KR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Lack of </a:t>
              </a:r>
              <a:r>
                <a:rPr lang="ko-KR" altLang="en-US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4,000</a:t>
              </a:r>
              <a:r>
                <a:rPr lang="ko-KR" altLang="en-US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a typeface="나눔바른고딕" panose="020B0603020101020101" pitchFamily="50" charset="-127"/>
                  <a:cs typeface="Arial" panose="020B0604020202020204" pitchFamily="34" charset="0"/>
                </a:rPr>
                <a:t>network experts (till ’23)</a:t>
              </a:r>
            </a:p>
          </p:txBody>
        </p:sp>
      </p:grp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EE947EA3-8EE3-4492-BF79-F4E2DCF6B5C2}"/>
              </a:ext>
            </a:extLst>
          </p:cNvPr>
          <p:cNvSpPr/>
          <p:nvPr/>
        </p:nvSpPr>
        <p:spPr>
          <a:xfrm>
            <a:off x="9725835" y="6645983"/>
            <a:ext cx="180165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2D77C74-F8C7-405D-8F06-26D9A1EBF821}"/>
              </a:ext>
            </a:extLst>
          </p:cNvPr>
          <p:cNvSpPr txBox="1"/>
          <p:nvPr/>
        </p:nvSpPr>
        <p:spPr>
          <a:xfrm>
            <a:off x="9397183" y="6561120"/>
            <a:ext cx="3577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r" defTabSz="914400" rtl="0" eaLnBrk="1" latinLnBrk="1" hangingPunct="1"/>
            <a:r>
              <a:rPr lang="en-US" altLang="ko-KR" sz="800" b="1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16</a:t>
            </a:r>
            <a:endParaRPr lang="ko-KR" altLang="en-US" sz="800" b="1" kern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8093F0D2-2764-457C-9253-D79CD024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122" name="TextBox 17">
            <a:extLst>
              <a:ext uri="{FF2B5EF4-FFF2-40B4-BE49-F238E27FC236}">
                <a16:creationId xmlns:a16="http://schemas.microsoft.com/office/drawing/2014/main" id="{94FDF387-2030-4768-9681-019F19C3AF91}"/>
              </a:ext>
            </a:extLst>
          </p:cNvPr>
          <p:cNvSpPr txBox="1"/>
          <p:nvPr/>
        </p:nvSpPr>
        <p:spPr>
          <a:xfrm flipH="1">
            <a:off x="-9526" y="-3264"/>
            <a:ext cx="1952625" cy="2616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Ⅱ.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Trends &amp; Implications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18" name="TextBox 17">
            <a:extLst>
              <a:ext uri="{FF2B5EF4-FFF2-40B4-BE49-F238E27FC236}">
                <a16:creationId xmlns:a16="http://schemas.microsoft.com/office/drawing/2014/main" id="{221AFF85-719C-4F5A-8946-F71AFCBDD46C}"/>
              </a:ext>
            </a:extLst>
          </p:cNvPr>
          <p:cNvSpPr txBox="1"/>
          <p:nvPr/>
        </p:nvSpPr>
        <p:spPr>
          <a:xfrm>
            <a:off x="163726" y="6568814"/>
            <a:ext cx="3021981" cy="200055"/>
          </a:xfrm>
          <a:prstGeom prst="rect">
            <a:avLst/>
          </a:prstGeom>
          <a:gradFill flip="none" rotWithShape="1">
            <a:gsLst>
              <a:gs pos="0">
                <a:srgbClr val="DDE2E8"/>
              </a:gs>
              <a:gs pos="50000">
                <a:srgbClr val="E0E5EB"/>
              </a:gs>
              <a:gs pos="100000">
                <a:srgbClr val="EBEEF3"/>
              </a:gs>
            </a:gsLst>
            <a:lin ang="0" scaled="1"/>
            <a:tileRect/>
          </a:gra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Provisional R&amp;D Strategies of Future Mobile Communications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lead the 6G era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210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2136B5EB-D2E5-440D-A2F4-8AF808A59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230" y="0"/>
            <a:ext cx="6849769" cy="6342379"/>
          </a:xfrm>
          <a:prstGeom prst="rect">
            <a:avLst/>
          </a:prstGeom>
        </p:spPr>
      </p:pic>
      <p:sp>
        <p:nvSpPr>
          <p:cNvPr id="151" name="자유형: 도형 150">
            <a:extLst>
              <a:ext uri="{FF2B5EF4-FFF2-40B4-BE49-F238E27FC236}">
                <a16:creationId xmlns:a16="http://schemas.microsoft.com/office/drawing/2014/main" id="{25BAC61F-829D-4E56-8F0F-EFA37E5B2B09}"/>
              </a:ext>
            </a:extLst>
          </p:cNvPr>
          <p:cNvSpPr/>
          <p:nvPr/>
        </p:nvSpPr>
        <p:spPr>
          <a:xfrm>
            <a:off x="1245306" y="1197800"/>
            <a:ext cx="6937970" cy="482771"/>
          </a:xfrm>
          <a:custGeom>
            <a:avLst/>
            <a:gdLst>
              <a:gd name="connsiteX0" fmla="*/ 0 w 7802277"/>
              <a:gd name="connsiteY0" fmla="*/ 0 h 482771"/>
              <a:gd name="connsiteX1" fmla="*/ 7693819 w 7802277"/>
              <a:gd name="connsiteY1" fmla="*/ 0 h 482771"/>
              <a:gd name="connsiteX2" fmla="*/ 7693819 w 7802277"/>
              <a:gd name="connsiteY2" fmla="*/ 229931 h 482771"/>
              <a:gd name="connsiteX3" fmla="*/ 7693821 w 7802277"/>
              <a:gd name="connsiteY3" fmla="*/ 229931 h 482771"/>
              <a:gd name="connsiteX4" fmla="*/ 7693821 w 7802277"/>
              <a:gd name="connsiteY4" fmla="*/ 278719 h 482771"/>
              <a:gd name="connsiteX5" fmla="*/ 7801894 w 7802277"/>
              <a:gd name="connsiteY5" fmla="*/ 481980 h 482771"/>
              <a:gd name="connsiteX6" fmla="*/ 7802277 w 7802277"/>
              <a:gd name="connsiteY6" fmla="*/ 482188 h 482771"/>
              <a:gd name="connsiteX7" fmla="*/ 7693819 w 7802277"/>
              <a:gd name="connsiteY7" fmla="*/ 482188 h 482771"/>
              <a:gd name="connsiteX8" fmla="*/ 7693819 w 7802277"/>
              <a:gd name="connsiteY8" fmla="*/ 482771 h 482771"/>
              <a:gd name="connsiteX9" fmla="*/ 0 w 7802277"/>
              <a:gd name="connsiteY9" fmla="*/ 482771 h 482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02277" h="482771">
                <a:moveTo>
                  <a:pt x="0" y="0"/>
                </a:moveTo>
                <a:lnTo>
                  <a:pt x="7693819" y="0"/>
                </a:lnTo>
                <a:lnTo>
                  <a:pt x="7693819" y="229931"/>
                </a:lnTo>
                <a:lnTo>
                  <a:pt x="7693821" y="229931"/>
                </a:lnTo>
                <a:lnTo>
                  <a:pt x="7693821" y="278719"/>
                </a:lnTo>
                <a:cubicBezTo>
                  <a:pt x="7693821" y="363330"/>
                  <a:pt x="7736691" y="437929"/>
                  <a:pt x="7801894" y="481980"/>
                </a:cubicBezTo>
                <a:lnTo>
                  <a:pt x="7802277" y="482188"/>
                </a:lnTo>
                <a:lnTo>
                  <a:pt x="7693819" y="482188"/>
                </a:lnTo>
                <a:lnTo>
                  <a:pt x="7693819" y="482771"/>
                </a:lnTo>
                <a:lnTo>
                  <a:pt x="0" y="482771"/>
                </a:lnTo>
                <a:close/>
              </a:path>
            </a:pathLst>
          </a:custGeom>
          <a:gradFill flip="none" rotWithShape="1">
            <a:gsLst>
              <a:gs pos="50000">
                <a:srgbClr val="1C64B4"/>
              </a:gs>
              <a:gs pos="0">
                <a:srgbClr val="1C64B4">
                  <a:lumMod val="91000"/>
                  <a:lumOff val="9000"/>
                </a:srgbClr>
              </a:gs>
              <a:gs pos="50000">
                <a:srgbClr val="16549E"/>
              </a:gs>
              <a:gs pos="100000">
                <a:srgbClr val="1C64B4">
                  <a:lumMod val="8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3938" tIns="36969" rIns="73938" bIns="3696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56" dirty="0"/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2846A047-7526-4BFB-A465-9712F6EE1A63}"/>
              </a:ext>
            </a:extLst>
          </p:cNvPr>
          <p:cNvSpPr txBox="1"/>
          <p:nvPr/>
        </p:nvSpPr>
        <p:spPr>
          <a:xfrm>
            <a:off x="1591564" y="1202934"/>
            <a:ext cx="6336992" cy="4770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200"/>
              </a:spcBef>
            </a:pPr>
            <a:r>
              <a:rPr lang="en-US" altLang="ko-KR" sz="25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Leading 6G Era</a:t>
            </a:r>
            <a:r>
              <a:rPr lang="en-US" altLang="ko-KR" sz="25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: Imagination into</a:t>
            </a:r>
            <a:r>
              <a:rPr lang="en-US" altLang="ko-KR" sz="25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25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reality </a:t>
            </a:r>
            <a:endParaRPr lang="ko-KR" altLang="en-US" sz="25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123" name="TextBox 17">
            <a:extLst>
              <a:ext uri="{FF2B5EF4-FFF2-40B4-BE49-F238E27FC236}">
                <a16:creationId xmlns:a16="http://schemas.microsoft.com/office/drawing/2014/main" id="{36B73CAD-36BF-47E1-A39E-4E1BC2209CAE}"/>
              </a:ext>
            </a:extLst>
          </p:cNvPr>
          <p:cNvSpPr txBox="1"/>
          <p:nvPr/>
        </p:nvSpPr>
        <p:spPr>
          <a:xfrm>
            <a:off x="135478" y="497849"/>
            <a:ext cx="437683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2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Strategies to be </a:t>
            </a:r>
            <a:r>
              <a:rPr lang="en-US" altLang="ko-KR" sz="24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F66B1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Global No. 1 in 6G</a:t>
            </a:r>
            <a:endParaRPr lang="en-US" altLang="ko-KR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2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1C3038F4-0E4F-40F0-9458-11BE5EA359C9}"/>
              </a:ext>
            </a:extLst>
          </p:cNvPr>
          <p:cNvGrpSpPr/>
          <p:nvPr/>
        </p:nvGrpSpPr>
        <p:grpSpPr>
          <a:xfrm>
            <a:off x="335808" y="5669619"/>
            <a:ext cx="9152049" cy="830027"/>
            <a:chOff x="335808" y="5669619"/>
            <a:chExt cx="9152049" cy="830027"/>
          </a:xfrm>
        </p:grpSpPr>
        <p:sp>
          <p:nvSpPr>
            <p:cNvPr id="125" name="직사각형 124">
              <a:extLst>
                <a:ext uri="{FF2B5EF4-FFF2-40B4-BE49-F238E27FC236}">
                  <a16:creationId xmlns:a16="http://schemas.microsoft.com/office/drawing/2014/main" id="{074FA1BD-814F-4451-A61F-CA158B79BC36}"/>
                </a:ext>
              </a:extLst>
            </p:cNvPr>
            <p:cNvSpPr/>
            <p:nvPr/>
          </p:nvSpPr>
          <p:spPr>
            <a:xfrm>
              <a:off x="335808" y="5937954"/>
              <a:ext cx="9152049" cy="5616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B811F8F7-CDA8-4B22-BEBC-998E98683AAF}"/>
                </a:ext>
              </a:extLst>
            </p:cNvPr>
            <p:cNvGrpSpPr/>
            <p:nvPr/>
          </p:nvGrpSpPr>
          <p:grpSpPr>
            <a:xfrm>
              <a:off x="1396043" y="5669619"/>
              <a:ext cx="7113934" cy="830027"/>
              <a:chOff x="1396043" y="5724685"/>
              <a:chExt cx="7113934" cy="830027"/>
            </a:xfrm>
          </p:grpSpPr>
          <p:sp>
            <p:nvSpPr>
              <p:cNvPr id="127" name="직사각형 126">
                <a:extLst>
                  <a:ext uri="{FF2B5EF4-FFF2-40B4-BE49-F238E27FC236}">
                    <a16:creationId xmlns:a16="http://schemas.microsoft.com/office/drawing/2014/main" id="{AA0D165B-C9B2-4891-ACA4-0B4199A267E5}"/>
                  </a:ext>
                </a:extLst>
              </p:cNvPr>
              <p:cNvSpPr/>
              <p:nvPr/>
            </p:nvSpPr>
            <p:spPr>
              <a:xfrm>
                <a:off x="1396043" y="5993020"/>
                <a:ext cx="7113934" cy="561692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>
                  <a:spcBef>
                    <a:spcPts val="300"/>
                  </a:spcBef>
                </a:pP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Securing a leading position in Tech standards amid intense global competition </a:t>
                </a:r>
                <a:r>
                  <a: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   </a:t>
                </a:r>
                <a:endParaRPr lang="en-US" altLang="ko-KR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  <a:p>
                <a:pPr algn="ctr">
                  <a:spcBef>
                    <a:spcPts val="300"/>
                  </a:spcBef>
                </a:pPr>
                <a:r>
                  <a:rPr lang="ko-KR" altLang="en-US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 </a:t>
                </a:r>
                <a:r>
                  <a:rPr lang="en-US" altLang="ko-KR" sz="1400" b="1" dirty="0">
                    <a:ln>
                      <a:solidFill>
                        <a:schemeClr val="tx1">
                          <a:alpha val="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나눔바른고딕" panose="020B0603020101020101" pitchFamily="50" charset="-127"/>
                    <a:cs typeface="Arial" panose="020B0604020202020204" pitchFamily="34" charset="0"/>
                  </a:rPr>
                  <a:t>minimized implications of external uncertainties </a:t>
                </a:r>
                <a:endParaRPr lang="ko-KR" altLang="en-US" sz="14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29" name="화살표: 오른쪽 128">
                <a:extLst>
                  <a:ext uri="{FF2B5EF4-FFF2-40B4-BE49-F238E27FC236}">
                    <a16:creationId xmlns:a16="http://schemas.microsoft.com/office/drawing/2014/main" id="{C21D547B-AE22-4CBF-BB3B-5EB63ECB7487}"/>
                  </a:ext>
                </a:extLst>
              </p:cNvPr>
              <p:cNvSpPr/>
              <p:nvPr/>
            </p:nvSpPr>
            <p:spPr>
              <a:xfrm>
                <a:off x="5776254" y="5724685"/>
                <a:ext cx="162867" cy="147916"/>
              </a:xfrm>
              <a:prstGeom prst="rightArrow">
                <a:avLst/>
              </a:prstGeom>
              <a:solidFill>
                <a:srgbClr val="1C64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F6E581C2-EEF8-452D-B131-306632E48B4F}"/>
              </a:ext>
            </a:extLst>
          </p:cNvPr>
          <p:cNvGrpSpPr/>
          <p:nvPr/>
        </p:nvGrpSpPr>
        <p:grpSpPr>
          <a:xfrm>
            <a:off x="231357" y="2652218"/>
            <a:ext cx="1005404" cy="410041"/>
            <a:chOff x="266612" y="1888843"/>
            <a:chExt cx="961564" cy="402355"/>
          </a:xfrm>
        </p:grpSpPr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EB025F83-958A-4DCA-A49B-AB273CA0E929}"/>
                </a:ext>
              </a:extLst>
            </p:cNvPr>
            <p:cNvCxnSpPr/>
            <p:nvPr/>
          </p:nvCxnSpPr>
          <p:spPr>
            <a:xfrm>
              <a:off x="412750" y="1888843"/>
              <a:ext cx="669290" cy="0"/>
            </a:xfrm>
            <a:prstGeom prst="line">
              <a:avLst/>
            </a:prstGeom>
            <a:ln w="38100">
              <a:solidFill>
                <a:srgbClr val="F66B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FFA0F62-ADF3-4B76-B4D7-98826D834B27}"/>
                </a:ext>
              </a:extLst>
            </p:cNvPr>
            <p:cNvSpPr txBox="1"/>
            <p:nvPr/>
          </p:nvSpPr>
          <p:spPr>
            <a:xfrm>
              <a:off x="266612" y="1958990"/>
              <a:ext cx="961564" cy="33220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F66B1E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Strategy</a:t>
              </a: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8D463911-6849-4CAB-9C77-51BBED9EBEE4}"/>
              </a:ext>
            </a:extLst>
          </p:cNvPr>
          <p:cNvGrpSpPr/>
          <p:nvPr/>
        </p:nvGrpSpPr>
        <p:grpSpPr>
          <a:xfrm>
            <a:off x="335808" y="1200037"/>
            <a:ext cx="796501" cy="410041"/>
            <a:chOff x="366509" y="2015843"/>
            <a:chExt cx="761771" cy="402355"/>
          </a:xfrm>
        </p:grpSpPr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70C74873-337E-452D-BFCA-CAA8FDE9DAFD}"/>
                </a:ext>
              </a:extLst>
            </p:cNvPr>
            <p:cNvCxnSpPr/>
            <p:nvPr/>
          </p:nvCxnSpPr>
          <p:spPr>
            <a:xfrm>
              <a:off x="412750" y="2015843"/>
              <a:ext cx="669290" cy="0"/>
            </a:xfrm>
            <a:prstGeom prst="line">
              <a:avLst/>
            </a:prstGeom>
            <a:ln w="38100">
              <a:solidFill>
                <a:srgbClr val="1C6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B7F9F74-25EE-4298-9E86-2BA5FD25343A}"/>
                </a:ext>
              </a:extLst>
            </p:cNvPr>
            <p:cNvSpPr txBox="1"/>
            <p:nvPr/>
          </p:nvSpPr>
          <p:spPr>
            <a:xfrm>
              <a:off x="366509" y="2085990"/>
              <a:ext cx="761771" cy="33220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Vision</a:t>
              </a:r>
              <a:endParaRPr lang="ko-KR" altLang="en-US" sz="16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C64B4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219" name="그룹 218">
            <a:extLst>
              <a:ext uri="{FF2B5EF4-FFF2-40B4-BE49-F238E27FC236}">
                <a16:creationId xmlns:a16="http://schemas.microsoft.com/office/drawing/2014/main" id="{C1225139-823F-4852-841C-42964CB2C4A2}"/>
              </a:ext>
            </a:extLst>
          </p:cNvPr>
          <p:cNvGrpSpPr/>
          <p:nvPr/>
        </p:nvGrpSpPr>
        <p:grpSpPr>
          <a:xfrm>
            <a:off x="819286" y="5505527"/>
            <a:ext cx="8713763" cy="341609"/>
            <a:chOff x="1416912" y="3290179"/>
            <a:chExt cx="8108085" cy="344961"/>
          </a:xfrm>
        </p:grpSpPr>
        <p:sp>
          <p:nvSpPr>
            <p:cNvPr id="217" name="사다리꼴 216">
              <a:extLst>
                <a:ext uri="{FF2B5EF4-FFF2-40B4-BE49-F238E27FC236}">
                  <a16:creationId xmlns:a16="http://schemas.microsoft.com/office/drawing/2014/main" id="{E3595385-2972-4A1B-A3EF-5728D709C73D}"/>
                </a:ext>
              </a:extLst>
            </p:cNvPr>
            <p:cNvSpPr/>
            <p:nvPr/>
          </p:nvSpPr>
          <p:spPr>
            <a:xfrm>
              <a:off x="1416912" y="3290179"/>
              <a:ext cx="8108085" cy="242335"/>
            </a:xfrm>
            <a:prstGeom prst="trapezoid">
              <a:avLst>
                <a:gd name="adj" fmla="val 163647"/>
              </a:avLst>
            </a:prstGeom>
            <a:gradFill>
              <a:gsLst>
                <a:gs pos="100000">
                  <a:srgbClr val="FBFBFB"/>
                </a:gs>
                <a:gs pos="54000">
                  <a:schemeClr val="bg1">
                    <a:lumMod val="95000"/>
                  </a:schemeClr>
                </a:gs>
                <a:gs pos="89000">
                  <a:schemeClr val="bg1">
                    <a:lumMod val="95000"/>
                  </a:schemeClr>
                </a:gs>
                <a:gs pos="0">
                  <a:srgbClr val="E4E4E4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8" name="직사각형 217">
              <a:extLst>
                <a:ext uri="{FF2B5EF4-FFF2-40B4-BE49-F238E27FC236}">
                  <a16:creationId xmlns:a16="http://schemas.microsoft.com/office/drawing/2014/main" id="{9D34130B-63B4-48FB-A3F0-8F19DB9E4124}"/>
                </a:ext>
              </a:extLst>
            </p:cNvPr>
            <p:cNvSpPr/>
            <p:nvPr/>
          </p:nvSpPr>
          <p:spPr>
            <a:xfrm>
              <a:off x="1416912" y="3532521"/>
              <a:ext cx="8108085" cy="102619"/>
            </a:xfrm>
            <a:prstGeom prst="rect">
              <a:avLst/>
            </a:prstGeom>
            <a:gradFill>
              <a:gsLst>
                <a:gs pos="100000">
                  <a:srgbClr val="EEEEEE"/>
                </a:gs>
                <a:gs pos="0">
                  <a:srgbClr val="CDCDC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178" name="사각형: 둥근 위쪽 모서리 177">
            <a:extLst>
              <a:ext uri="{FF2B5EF4-FFF2-40B4-BE49-F238E27FC236}">
                <a16:creationId xmlns:a16="http://schemas.microsoft.com/office/drawing/2014/main" id="{D5253FE4-8078-4007-BDEE-5A55BE8FD12D}"/>
              </a:ext>
            </a:extLst>
          </p:cNvPr>
          <p:cNvSpPr/>
          <p:nvPr/>
        </p:nvSpPr>
        <p:spPr>
          <a:xfrm>
            <a:off x="1252622" y="3084450"/>
            <a:ext cx="2515070" cy="248123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88900">
              <a:schemeClr val="bg1">
                <a:lumMod val="65000"/>
                <a:alpha val="5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CB5A020-72FD-4B54-9F0A-C933B1A45FC1}"/>
              </a:ext>
            </a:extLst>
          </p:cNvPr>
          <p:cNvGrpSpPr/>
          <p:nvPr/>
        </p:nvGrpSpPr>
        <p:grpSpPr>
          <a:xfrm>
            <a:off x="1250670" y="2642891"/>
            <a:ext cx="2523826" cy="1378970"/>
            <a:chOff x="1250670" y="2642891"/>
            <a:chExt cx="2523826" cy="1378970"/>
          </a:xfrm>
        </p:grpSpPr>
        <p:sp>
          <p:nvSpPr>
            <p:cNvPr id="161" name="사각형: 둥근 위쪽 모서리 160">
              <a:extLst>
                <a:ext uri="{FF2B5EF4-FFF2-40B4-BE49-F238E27FC236}">
                  <a16:creationId xmlns:a16="http://schemas.microsoft.com/office/drawing/2014/main" id="{F19E8D98-2750-4734-9993-22369BB1E39F}"/>
                </a:ext>
              </a:extLst>
            </p:cNvPr>
            <p:cNvSpPr/>
            <p:nvPr/>
          </p:nvSpPr>
          <p:spPr>
            <a:xfrm>
              <a:off x="1255575" y="3085257"/>
              <a:ext cx="2515070" cy="936604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09FC6">
                <a:alpha val="10000"/>
              </a:srgb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CC0B9AFB-67C7-499E-BFB2-81D54A707E50}"/>
                </a:ext>
              </a:extLst>
            </p:cNvPr>
            <p:cNvSpPr txBox="1"/>
            <p:nvPr/>
          </p:nvSpPr>
          <p:spPr>
            <a:xfrm>
              <a:off x="1322177" y="3181394"/>
              <a:ext cx="2375971" cy="67197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00"/>
                </a:spcBef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Developing</a:t>
              </a:r>
            </a:p>
            <a:p>
              <a:pPr algn="ctr">
                <a:spcBef>
                  <a:spcPts val="100"/>
                </a:spcBef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9FC6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High risk 6G core technology</a:t>
              </a:r>
            </a:p>
            <a:p>
              <a:pPr algn="ctr">
                <a:spcBef>
                  <a:spcPts val="100"/>
                </a:spcBef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(</a:t>
              </a:r>
              <a:r>
                <a:rPr lang="en-US" altLang="ko-KR" sz="1200" b="1" spc="-1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Not covered by private investment</a:t>
              </a: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)</a:t>
              </a:r>
              <a:endPara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445" name="그룹 444">
              <a:extLst>
                <a:ext uri="{FF2B5EF4-FFF2-40B4-BE49-F238E27FC236}">
                  <a16:creationId xmlns:a16="http://schemas.microsoft.com/office/drawing/2014/main" id="{09643011-213D-4323-B016-AA91508DC3E5}"/>
                </a:ext>
              </a:extLst>
            </p:cNvPr>
            <p:cNvGrpSpPr/>
            <p:nvPr/>
          </p:nvGrpSpPr>
          <p:grpSpPr>
            <a:xfrm>
              <a:off x="1250670" y="2642891"/>
              <a:ext cx="2523826" cy="447594"/>
              <a:chOff x="1618691" y="2468250"/>
              <a:chExt cx="2476522" cy="377215"/>
            </a:xfrm>
          </p:grpSpPr>
          <p:sp>
            <p:nvSpPr>
              <p:cNvPr id="436" name="사각형: 둥근 한쪽 모서리 435">
                <a:extLst>
                  <a:ext uri="{FF2B5EF4-FFF2-40B4-BE49-F238E27FC236}">
                    <a16:creationId xmlns:a16="http://schemas.microsoft.com/office/drawing/2014/main" id="{CBB8D0AE-2C74-4F89-9DD4-9451499FA3AF}"/>
                  </a:ext>
                </a:extLst>
              </p:cNvPr>
              <p:cNvSpPr/>
              <p:nvPr/>
            </p:nvSpPr>
            <p:spPr>
              <a:xfrm>
                <a:off x="1618691" y="2468250"/>
                <a:ext cx="2476522" cy="377215"/>
              </a:xfrm>
              <a:prstGeom prst="round1Rect">
                <a:avLst/>
              </a:prstGeom>
              <a:solidFill>
                <a:srgbClr val="009FC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rgbClr val="0070C0"/>
                  </a:solidFill>
                </a:endParaRPr>
              </a:p>
            </p:txBody>
          </p:sp>
          <p:sp>
            <p:nvSpPr>
              <p:cNvPr id="444" name="사각형: 둥근 한쪽 모서리 443">
                <a:extLst>
                  <a:ext uri="{FF2B5EF4-FFF2-40B4-BE49-F238E27FC236}">
                    <a16:creationId xmlns:a16="http://schemas.microsoft.com/office/drawing/2014/main" id="{CC74BF68-8E37-45DE-AA85-FB7A35767664}"/>
                  </a:ext>
                </a:extLst>
              </p:cNvPr>
              <p:cNvSpPr/>
              <p:nvPr/>
            </p:nvSpPr>
            <p:spPr>
              <a:xfrm>
                <a:off x="1618692" y="2468250"/>
                <a:ext cx="378000" cy="377215"/>
              </a:xfrm>
              <a:prstGeom prst="round1Rect">
                <a:avLst>
                  <a:gd name="adj" fmla="val 0"/>
                </a:avLst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167266B6-6D66-4C13-BDD0-8F0C9754BBF6}"/>
                </a:ext>
              </a:extLst>
            </p:cNvPr>
            <p:cNvSpPr txBox="1"/>
            <p:nvPr/>
          </p:nvSpPr>
          <p:spPr>
            <a:xfrm>
              <a:off x="1657677" y="2681425"/>
              <a:ext cx="1911614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Next Gen. Tech.</a:t>
              </a:r>
              <a:endPara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448" name="그룹 447">
              <a:extLst>
                <a:ext uri="{FF2B5EF4-FFF2-40B4-BE49-F238E27FC236}">
                  <a16:creationId xmlns:a16="http://schemas.microsoft.com/office/drawing/2014/main" id="{E81FA870-63D9-4B17-8678-31840A7584A0}"/>
                </a:ext>
              </a:extLst>
            </p:cNvPr>
            <p:cNvGrpSpPr/>
            <p:nvPr/>
          </p:nvGrpSpPr>
          <p:grpSpPr>
            <a:xfrm>
              <a:off x="1299367" y="2755680"/>
              <a:ext cx="306348" cy="205587"/>
              <a:chOff x="1757165" y="2476777"/>
              <a:chExt cx="497510" cy="333876"/>
            </a:xfrm>
            <a:solidFill>
              <a:schemeClr val="bg1"/>
            </a:solidFill>
          </p:grpSpPr>
          <p:sp>
            <p:nvSpPr>
              <p:cNvPr id="446" name="Freeform 45">
                <a:extLst>
                  <a:ext uri="{FF2B5EF4-FFF2-40B4-BE49-F238E27FC236}">
                    <a16:creationId xmlns:a16="http://schemas.microsoft.com/office/drawing/2014/main" id="{366346D9-71E4-4C6F-81E7-CF8C02E38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5508" y="2526363"/>
                <a:ext cx="39669" cy="23966"/>
              </a:xfrm>
              <a:custGeom>
                <a:avLst/>
                <a:gdLst>
                  <a:gd name="T0" fmla="*/ 0 w 48"/>
                  <a:gd name="T1" fmla="*/ 15 h 29"/>
                  <a:gd name="T2" fmla="*/ 0 w 48"/>
                  <a:gd name="T3" fmla="*/ 29 h 29"/>
                  <a:gd name="T4" fmla="*/ 48 w 48"/>
                  <a:gd name="T5" fmla="*/ 29 h 29"/>
                  <a:gd name="T6" fmla="*/ 48 w 48"/>
                  <a:gd name="T7" fmla="*/ 15 h 29"/>
                  <a:gd name="T8" fmla="*/ 48 w 48"/>
                  <a:gd name="T9" fmla="*/ 0 h 29"/>
                  <a:gd name="T10" fmla="*/ 0 w 48"/>
                  <a:gd name="T11" fmla="*/ 0 h 29"/>
                  <a:gd name="T12" fmla="*/ 0 w 48"/>
                  <a:gd name="T13" fmla="*/ 1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9">
                    <a:moveTo>
                      <a:pt x="0" y="15"/>
                    </a:moveTo>
                    <a:lnTo>
                      <a:pt x="0" y="29"/>
                    </a:lnTo>
                    <a:lnTo>
                      <a:pt x="48" y="29"/>
                    </a:lnTo>
                    <a:lnTo>
                      <a:pt x="48" y="15"/>
                    </a:lnTo>
                    <a:lnTo>
                      <a:pt x="48" y="0"/>
                    </a:lnTo>
                    <a:lnTo>
                      <a:pt x="0" y="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7" name="Freeform 46">
                <a:extLst>
                  <a:ext uri="{FF2B5EF4-FFF2-40B4-BE49-F238E27FC236}">
                    <a16:creationId xmlns:a16="http://schemas.microsoft.com/office/drawing/2014/main" id="{F3110794-D794-4BFF-9F62-D5386C51379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57165" y="2476777"/>
                <a:ext cx="497510" cy="333876"/>
              </a:xfrm>
              <a:custGeom>
                <a:avLst/>
                <a:gdLst>
                  <a:gd name="T0" fmla="*/ 224 w 251"/>
                  <a:gd name="T1" fmla="*/ 57 h 167"/>
                  <a:gd name="T2" fmla="*/ 196 w 251"/>
                  <a:gd name="T3" fmla="*/ 19 h 167"/>
                  <a:gd name="T4" fmla="*/ 43 w 251"/>
                  <a:gd name="T5" fmla="*/ 0 h 167"/>
                  <a:gd name="T6" fmla="*/ 24 w 251"/>
                  <a:gd name="T7" fmla="*/ 122 h 167"/>
                  <a:gd name="T8" fmla="*/ 0 w 251"/>
                  <a:gd name="T9" fmla="*/ 144 h 167"/>
                  <a:gd name="T10" fmla="*/ 200 w 251"/>
                  <a:gd name="T11" fmla="*/ 167 h 167"/>
                  <a:gd name="T12" fmla="*/ 220 w 251"/>
                  <a:gd name="T13" fmla="*/ 122 h 167"/>
                  <a:gd name="T14" fmla="*/ 196 w 251"/>
                  <a:gd name="T15" fmla="*/ 110 h 167"/>
                  <a:gd name="T16" fmla="*/ 251 w 251"/>
                  <a:gd name="T17" fmla="*/ 83 h 167"/>
                  <a:gd name="T18" fmla="*/ 224 w 251"/>
                  <a:gd name="T19" fmla="*/ 98 h 167"/>
                  <a:gd name="T20" fmla="*/ 192 w 251"/>
                  <a:gd name="T21" fmla="*/ 98 h 167"/>
                  <a:gd name="T22" fmla="*/ 190 w 251"/>
                  <a:gd name="T23" fmla="*/ 98 h 167"/>
                  <a:gd name="T24" fmla="*/ 189 w 251"/>
                  <a:gd name="T25" fmla="*/ 98 h 167"/>
                  <a:gd name="T26" fmla="*/ 184 w 251"/>
                  <a:gd name="T27" fmla="*/ 98 h 167"/>
                  <a:gd name="T28" fmla="*/ 139 w 251"/>
                  <a:gd name="T29" fmla="*/ 78 h 167"/>
                  <a:gd name="T30" fmla="*/ 165 w 251"/>
                  <a:gd name="T31" fmla="*/ 58 h 167"/>
                  <a:gd name="T32" fmla="*/ 184 w 251"/>
                  <a:gd name="T33" fmla="*/ 35 h 167"/>
                  <a:gd name="T34" fmla="*/ 190 w 251"/>
                  <a:gd name="T35" fmla="*/ 34 h 167"/>
                  <a:gd name="T36" fmla="*/ 212 w 251"/>
                  <a:gd name="T37" fmla="*/ 57 h 167"/>
                  <a:gd name="T38" fmla="*/ 224 w 251"/>
                  <a:gd name="T39" fmla="*/ 69 h 167"/>
                  <a:gd name="T40" fmla="*/ 224 w 251"/>
                  <a:gd name="T41" fmla="*/ 98 h 167"/>
                  <a:gd name="T42" fmla="*/ 200 w 251"/>
                  <a:gd name="T43" fmla="*/ 155 h 167"/>
                  <a:gd name="T44" fmla="*/ 12 w 251"/>
                  <a:gd name="T45" fmla="*/ 144 h 167"/>
                  <a:gd name="T46" fmla="*/ 24 w 251"/>
                  <a:gd name="T47" fmla="*/ 134 h 167"/>
                  <a:gd name="T48" fmla="*/ 96 w 251"/>
                  <a:gd name="T49" fmla="*/ 145 h 167"/>
                  <a:gd name="T50" fmla="*/ 140 w 251"/>
                  <a:gd name="T51" fmla="*/ 134 h 167"/>
                  <a:gd name="T52" fmla="*/ 208 w 251"/>
                  <a:gd name="T53" fmla="*/ 134 h 167"/>
                  <a:gd name="T54" fmla="*/ 131 w 251"/>
                  <a:gd name="T55" fmla="*/ 122 h 167"/>
                  <a:gd name="T56" fmla="*/ 124 w 251"/>
                  <a:gd name="T57" fmla="*/ 133 h 167"/>
                  <a:gd name="T58" fmla="*/ 90 w 251"/>
                  <a:gd name="T59" fmla="*/ 127 h 167"/>
                  <a:gd name="T60" fmla="*/ 36 w 251"/>
                  <a:gd name="T61" fmla="*/ 122 h 167"/>
                  <a:gd name="T62" fmla="*/ 43 w 251"/>
                  <a:gd name="T63" fmla="*/ 12 h 167"/>
                  <a:gd name="T64" fmla="*/ 184 w 251"/>
                  <a:gd name="T65" fmla="*/ 19 h 167"/>
                  <a:gd name="T66" fmla="*/ 156 w 251"/>
                  <a:gd name="T67" fmla="*/ 46 h 167"/>
                  <a:gd name="T68" fmla="*/ 159 w 251"/>
                  <a:gd name="T69" fmla="*/ 110 h 167"/>
                  <a:gd name="T70" fmla="*/ 184 w 251"/>
                  <a:gd name="T71" fmla="*/ 12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51" h="167">
                    <a:moveTo>
                      <a:pt x="224" y="57"/>
                    </a:moveTo>
                    <a:cubicBezTo>
                      <a:pt x="224" y="57"/>
                      <a:pt x="224" y="57"/>
                      <a:pt x="224" y="57"/>
                    </a:cubicBezTo>
                    <a:cubicBezTo>
                      <a:pt x="224" y="40"/>
                      <a:pt x="212" y="26"/>
                      <a:pt x="196" y="23"/>
                    </a:cubicBezTo>
                    <a:cubicBezTo>
                      <a:pt x="196" y="19"/>
                      <a:pt x="196" y="19"/>
                      <a:pt x="196" y="19"/>
                    </a:cubicBezTo>
                    <a:cubicBezTo>
                      <a:pt x="196" y="9"/>
                      <a:pt x="188" y="0"/>
                      <a:pt x="177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2" y="0"/>
                      <a:pt x="24" y="9"/>
                      <a:pt x="24" y="19"/>
                    </a:cubicBezTo>
                    <a:cubicBezTo>
                      <a:pt x="24" y="122"/>
                      <a:pt x="24" y="122"/>
                      <a:pt x="24" y="122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56"/>
                      <a:pt x="9" y="167"/>
                      <a:pt x="20" y="167"/>
                    </a:cubicBezTo>
                    <a:cubicBezTo>
                      <a:pt x="200" y="167"/>
                      <a:pt x="200" y="167"/>
                      <a:pt x="200" y="167"/>
                    </a:cubicBezTo>
                    <a:cubicBezTo>
                      <a:pt x="211" y="167"/>
                      <a:pt x="220" y="156"/>
                      <a:pt x="220" y="144"/>
                    </a:cubicBezTo>
                    <a:cubicBezTo>
                      <a:pt x="220" y="122"/>
                      <a:pt x="220" y="122"/>
                      <a:pt x="220" y="122"/>
                    </a:cubicBezTo>
                    <a:cubicBezTo>
                      <a:pt x="196" y="122"/>
                      <a:pt x="196" y="122"/>
                      <a:pt x="196" y="122"/>
                    </a:cubicBezTo>
                    <a:cubicBezTo>
                      <a:pt x="196" y="110"/>
                      <a:pt x="196" y="110"/>
                      <a:pt x="196" y="110"/>
                    </a:cubicBezTo>
                    <a:cubicBezTo>
                      <a:pt x="224" y="110"/>
                      <a:pt x="224" y="110"/>
                      <a:pt x="224" y="110"/>
                    </a:cubicBezTo>
                    <a:cubicBezTo>
                      <a:pt x="239" y="110"/>
                      <a:pt x="251" y="98"/>
                      <a:pt x="251" y="83"/>
                    </a:cubicBezTo>
                    <a:cubicBezTo>
                      <a:pt x="251" y="69"/>
                      <a:pt x="239" y="57"/>
                      <a:pt x="224" y="57"/>
                    </a:cubicBezTo>
                    <a:close/>
                    <a:moveTo>
                      <a:pt x="224" y="98"/>
                    </a:moveTo>
                    <a:cubicBezTo>
                      <a:pt x="196" y="98"/>
                      <a:pt x="196" y="98"/>
                      <a:pt x="196" y="98"/>
                    </a:cubicBezTo>
                    <a:cubicBezTo>
                      <a:pt x="192" y="98"/>
                      <a:pt x="192" y="98"/>
                      <a:pt x="192" y="98"/>
                    </a:cubicBezTo>
                    <a:cubicBezTo>
                      <a:pt x="191" y="98"/>
                      <a:pt x="191" y="98"/>
                      <a:pt x="190" y="98"/>
                    </a:cubicBezTo>
                    <a:cubicBezTo>
                      <a:pt x="190" y="98"/>
                      <a:pt x="190" y="98"/>
                      <a:pt x="190" y="98"/>
                    </a:cubicBezTo>
                    <a:cubicBezTo>
                      <a:pt x="190" y="98"/>
                      <a:pt x="190" y="98"/>
                      <a:pt x="190" y="98"/>
                    </a:cubicBezTo>
                    <a:cubicBezTo>
                      <a:pt x="189" y="98"/>
                      <a:pt x="189" y="98"/>
                      <a:pt x="189" y="98"/>
                    </a:cubicBezTo>
                    <a:cubicBezTo>
                      <a:pt x="189" y="98"/>
                      <a:pt x="188" y="98"/>
                      <a:pt x="188" y="98"/>
                    </a:cubicBezTo>
                    <a:cubicBezTo>
                      <a:pt x="184" y="98"/>
                      <a:pt x="184" y="98"/>
                      <a:pt x="184" y="98"/>
                    </a:cubicBezTo>
                    <a:cubicBezTo>
                      <a:pt x="159" y="98"/>
                      <a:pt x="159" y="98"/>
                      <a:pt x="159" y="98"/>
                    </a:cubicBezTo>
                    <a:cubicBezTo>
                      <a:pt x="148" y="98"/>
                      <a:pt x="139" y="89"/>
                      <a:pt x="139" y="78"/>
                    </a:cubicBezTo>
                    <a:cubicBezTo>
                      <a:pt x="139" y="67"/>
                      <a:pt x="148" y="58"/>
                      <a:pt x="159" y="58"/>
                    </a:cubicBezTo>
                    <a:cubicBezTo>
                      <a:pt x="165" y="58"/>
                      <a:pt x="165" y="58"/>
                      <a:pt x="165" y="58"/>
                    </a:cubicBezTo>
                    <a:cubicBezTo>
                      <a:pt x="166" y="53"/>
                      <a:pt x="166" y="53"/>
                      <a:pt x="166" y="53"/>
                    </a:cubicBezTo>
                    <a:cubicBezTo>
                      <a:pt x="168" y="44"/>
                      <a:pt x="175" y="37"/>
                      <a:pt x="184" y="35"/>
                    </a:cubicBezTo>
                    <a:cubicBezTo>
                      <a:pt x="185" y="35"/>
                      <a:pt x="187" y="34"/>
                      <a:pt x="189" y="34"/>
                    </a:cubicBezTo>
                    <a:cubicBezTo>
                      <a:pt x="189" y="34"/>
                      <a:pt x="190" y="34"/>
                      <a:pt x="190" y="34"/>
                    </a:cubicBezTo>
                    <a:cubicBezTo>
                      <a:pt x="192" y="34"/>
                      <a:pt x="194" y="35"/>
                      <a:pt x="196" y="35"/>
                    </a:cubicBezTo>
                    <a:cubicBezTo>
                      <a:pt x="205" y="39"/>
                      <a:pt x="212" y="47"/>
                      <a:pt x="212" y="57"/>
                    </a:cubicBezTo>
                    <a:cubicBezTo>
                      <a:pt x="211" y="69"/>
                      <a:pt x="211" y="69"/>
                      <a:pt x="211" y="69"/>
                    </a:cubicBezTo>
                    <a:cubicBezTo>
                      <a:pt x="224" y="69"/>
                      <a:pt x="224" y="69"/>
                      <a:pt x="224" y="69"/>
                    </a:cubicBezTo>
                    <a:cubicBezTo>
                      <a:pt x="232" y="69"/>
                      <a:pt x="239" y="76"/>
                      <a:pt x="239" y="83"/>
                    </a:cubicBezTo>
                    <a:cubicBezTo>
                      <a:pt x="239" y="91"/>
                      <a:pt x="232" y="98"/>
                      <a:pt x="224" y="98"/>
                    </a:cubicBezTo>
                    <a:close/>
                    <a:moveTo>
                      <a:pt x="208" y="144"/>
                    </a:moveTo>
                    <a:cubicBezTo>
                      <a:pt x="208" y="150"/>
                      <a:pt x="204" y="155"/>
                      <a:pt x="200" y="155"/>
                    </a:cubicBezTo>
                    <a:cubicBezTo>
                      <a:pt x="20" y="155"/>
                      <a:pt x="20" y="155"/>
                      <a:pt x="20" y="155"/>
                    </a:cubicBezTo>
                    <a:cubicBezTo>
                      <a:pt x="16" y="155"/>
                      <a:pt x="12" y="150"/>
                      <a:pt x="12" y="144"/>
                    </a:cubicBezTo>
                    <a:cubicBezTo>
                      <a:pt x="12" y="134"/>
                      <a:pt x="12" y="134"/>
                      <a:pt x="12" y="134"/>
                    </a:cubicBezTo>
                    <a:cubicBezTo>
                      <a:pt x="24" y="134"/>
                      <a:pt x="24" y="134"/>
                      <a:pt x="24" y="134"/>
                    </a:cubicBezTo>
                    <a:cubicBezTo>
                      <a:pt x="80" y="134"/>
                      <a:pt x="80" y="134"/>
                      <a:pt x="80" y="134"/>
                    </a:cubicBezTo>
                    <a:cubicBezTo>
                      <a:pt x="83" y="141"/>
                      <a:pt x="89" y="145"/>
                      <a:pt x="96" y="145"/>
                    </a:cubicBezTo>
                    <a:cubicBezTo>
                      <a:pt x="124" y="145"/>
                      <a:pt x="124" y="145"/>
                      <a:pt x="124" y="145"/>
                    </a:cubicBezTo>
                    <a:cubicBezTo>
                      <a:pt x="131" y="145"/>
                      <a:pt x="137" y="141"/>
                      <a:pt x="140" y="134"/>
                    </a:cubicBezTo>
                    <a:cubicBezTo>
                      <a:pt x="196" y="134"/>
                      <a:pt x="196" y="134"/>
                      <a:pt x="196" y="134"/>
                    </a:cubicBezTo>
                    <a:cubicBezTo>
                      <a:pt x="208" y="134"/>
                      <a:pt x="208" y="134"/>
                      <a:pt x="208" y="134"/>
                    </a:cubicBezTo>
                    <a:lnTo>
                      <a:pt x="208" y="144"/>
                    </a:lnTo>
                    <a:close/>
                    <a:moveTo>
                      <a:pt x="131" y="122"/>
                    </a:moveTo>
                    <a:cubicBezTo>
                      <a:pt x="130" y="127"/>
                      <a:pt x="130" y="127"/>
                      <a:pt x="130" y="127"/>
                    </a:cubicBezTo>
                    <a:cubicBezTo>
                      <a:pt x="129" y="130"/>
                      <a:pt x="126" y="133"/>
                      <a:pt x="124" y="133"/>
                    </a:cubicBezTo>
                    <a:cubicBezTo>
                      <a:pt x="96" y="133"/>
                      <a:pt x="96" y="133"/>
                      <a:pt x="96" y="133"/>
                    </a:cubicBezTo>
                    <a:cubicBezTo>
                      <a:pt x="93" y="133"/>
                      <a:pt x="91" y="130"/>
                      <a:pt x="90" y="127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36" y="122"/>
                      <a:pt x="36" y="122"/>
                      <a:pt x="36" y="122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15"/>
                      <a:pt x="39" y="12"/>
                      <a:pt x="43" y="12"/>
                    </a:cubicBezTo>
                    <a:cubicBezTo>
                      <a:pt x="177" y="12"/>
                      <a:pt x="177" y="12"/>
                      <a:pt x="177" y="12"/>
                    </a:cubicBezTo>
                    <a:cubicBezTo>
                      <a:pt x="181" y="12"/>
                      <a:pt x="184" y="15"/>
                      <a:pt x="184" y="19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71" y="25"/>
                      <a:pt x="160" y="34"/>
                      <a:pt x="156" y="46"/>
                    </a:cubicBezTo>
                    <a:cubicBezTo>
                      <a:pt x="140" y="48"/>
                      <a:pt x="127" y="61"/>
                      <a:pt x="127" y="78"/>
                    </a:cubicBezTo>
                    <a:cubicBezTo>
                      <a:pt x="127" y="95"/>
                      <a:pt x="141" y="110"/>
                      <a:pt x="159" y="110"/>
                    </a:cubicBezTo>
                    <a:cubicBezTo>
                      <a:pt x="184" y="110"/>
                      <a:pt x="184" y="110"/>
                      <a:pt x="184" y="110"/>
                    </a:cubicBezTo>
                    <a:cubicBezTo>
                      <a:pt x="184" y="122"/>
                      <a:pt x="184" y="122"/>
                      <a:pt x="184" y="122"/>
                    </a:cubicBezTo>
                    <a:lnTo>
                      <a:pt x="131" y="1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66" name="사각형: 둥근 위쪽 모서리 465">
            <a:extLst>
              <a:ext uri="{FF2B5EF4-FFF2-40B4-BE49-F238E27FC236}">
                <a16:creationId xmlns:a16="http://schemas.microsoft.com/office/drawing/2014/main" id="{1D4746E1-D79A-43C9-A64B-16AB9585C012}"/>
              </a:ext>
            </a:extLst>
          </p:cNvPr>
          <p:cNvSpPr/>
          <p:nvPr/>
        </p:nvSpPr>
        <p:spPr>
          <a:xfrm>
            <a:off x="3916205" y="3084450"/>
            <a:ext cx="2515070" cy="248123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88900">
              <a:schemeClr val="bg1">
                <a:lumMod val="65000"/>
                <a:alpha val="5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FB893DF1-F879-4A76-A603-4FD1C75342DC}"/>
              </a:ext>
            </a:extLst>
          </p:cNvPr>
          <p:cNvGrpSpPr/>
          <p:nvPr/>
        </p:nvGrpSpPr>
        <p:grpSpPr>
          <a:xfrm>
            <a:off x="3914253" y="2642891"/>
            <a:ext cx="2787004" cy="1378970"/>
            <a:chOff x="3914253" y="2642891"/>
            <a:chExt cx="2787004" cy="1378970"/>
          </a:xfrm>
        </p:grpSpPr>
        <p:sp>
          <p:nvSpPr>
            <p:cNvPr id="162" name="사각형: 둥근 위쪽 모서리 161">
              <a:extLst>
                <a:ext uri="{FF2B5EF4-FFF2-40B4-BE49-F238E27FC236}">
                  <a16:creationId xmlns:a16="http://schemas.microsoft.com/office/drawing/2014/main" id="{4DCD7729-7ACB-4C08-8791-4EBBA6DB2FE3}"/>
                </a:ext>
              </a:extLst>
            </p:cNvPr>
            <p:cNvSpPr/>
            <p:nvPr/>
          </p:nvSpPr>
          <p:spPr>
            <a:xfrm>
              <a:off x="3919158" y="3085257"/>
              <a:ext cx="2515070" cy="936604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0B0F0">
                <a:alpha val="10000"/>
              </a:srgb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67" name="TextBox 466">
              <a:extLst>
                <a:ext uri="{FF2B5EF4-FFF2-40B4-BE49-F238E27FC236}">
                  <a16:creationId xmlns:a16="http://schemas.microsoft.com/office/drawing/2014/main" id="{185697AF-B747-4117-96D3-C86F418E5AD6}"/>
                </a:ext>
              </a:extLst>
            </p:cNvPr>
            <p:cNvSpPr txBox="1"/>
            <p:nvPr/>
          </p:nvSpPr>
          <p:spPr>
            <a:xfrm>
              <a:off x="3981484" y="3269828"/>
              <a:ext cx="2719773" cy="4744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00"/>
                </a:spcBef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Leading </a:t>
              </a: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F0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global standardization</a:t>
              </a:r>
            </a:p>
            <a:p>
              <a:pPr>
                <a:spcBef>
                  <a:spcPts val="100"/>
                </a:spcBef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Securing </a:t>
              </a: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00B0F0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standard patents</a:t>
              </a:r>
            </a:p>
          </p:txBody>
        </p:sp>
        <p:grpSp>
          <p:nvGrpSpPr>
            <p:cNvPr id="459" name="그룹 458">
              <a:extLst>
                <a:ext uri="{FF2B5EF4-FFF2-40B4-BE49-F238E27FC236}">
                  <a16:creationId xmlns:a16="http://schemas.microsoft.com/office/drawing/2014/main" id="{50E6C18A-9B35-4E3B-85E0-0F68B09684EF}"/>
                </a:ext>
              </a:extLst>
            </p:cNvPr>
            <p:cNvGrpSpPr/>
            <p:nvPr/>
          </p:nvGrpSpPr>
          <p:grpSpPr>
            <a:xfrm>
              <a:off x="3914253" y="2642891"/>
              <a:ext cx="2523826" cy="447594"/>
              <a:chOff x="1618691" y="2468250"/>
              <a:chExt cx="2476522" cy="377215"/>
            </a:xfrm>
          </p:grpSpPr>
          <p:sp>
            <p:nvSpPr>
              <p:cNvPr id="464" name="사각형: 둥근 한쪽 모서리 463">
                <a:extLst>
                  <a:ext uri="{FF2B5EF4-FFF2-40B4-BE49-F238E27FC236}">
                    <a16:creationId xmlns:a16="http://schemas.microsoft.com/office/drawing/2014/main" id="{B3402422-BDBC-4E1E-B8EE-5F18F1E6A737}"/>
                  </a:ext>
                </a:extLst>
              </p:cNvPr>
              <p:cNvSpPr/>
              <p:nvPr/>
            </p:nvSpPr>
            <p:spPr>
              <a:xfrm>
                <a:off x="1618691" y="2468250"/>
                <a:ext cx="2476522" cy="377215"/>
              </a:xfrm>
              <a:prstGeom prst="round1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rgbClr val="0070C0"/>
                  </a:solidFill>
                </a:endParaRPr>
              </a:p>
            </p:txBody>
          </p:sp>
          <p:sp>
            <p:nvSpPr>
              <p:cNvPr id="465" name="사각형: 둥근 한쪽 모서리 464">
                <a:extLst>
                  <a:ext uri="{FF2B5EF4-FFF2-40B4-BE49-F238E27FC236}">
                    <a16:creationId xmlns:a16="http://schemas.microsoft.com/office/drawing/2014/main" id="{2D7A4E96-8764-4143-A25F-4D3D96BB5C5C}"/>
                  </a:ext>
                </a:extLst>
              </p:cNvPr>
              <p:cNvSpPr/>
              <p:nvPr/>
            </p:nvSpPr>
            <p:spPr>
              <a:xfrm>
                <a:off x="1618691" y="2468250"/>
                <a:ext cx="378000" cy="377215"/>
              </a:xfrm>
              <a:prstGeom prst="round1Rect">
                <a:avLst>
                  <a:gd name="adj" fmla="val 0"/>
                </a:avLst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460" name="TextBox 459">
              <a:extLst>
                <a:ext uri="{FF2B5EF4-FFF2-40B4-BE49-F238E27FC236}">
                  <a16:creationId xmlns:a16="http://schemas.microsoft.com/office/drawing/2014/main" id="{353ADBA2-31B8-4377-BC4F-5043B53377E4}"/>
                </a:ext>
              </a:extLst>
            </p:cNvPr>
            <p:cNvSpPr txBox="1"/>
            <p:nvPr/>
          </p:nvSpPr>
          <p:spPr>
            <a:xfrm>
              <a:off x="4275116" y="2681425"/>
              <a:ext cx="2082621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Standards/Patent</a:t>
              </a:r>
              <a:endPara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498" name="Group 49">
              <a:extLst>
                <a:ext uri="{FF2B5EF4-FFF2-40B4-BE49-F238E27FC236}">
                  <a16:creationId xmlns:a16="http://schemas.microsoft.com/office/drawing/2014/main" id="{A118DED9-5D4B-4783-85D7-0A7C74295BC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983492" y="2761652"/>
              <a:ext cx="251728" cy="244798"/>
              <a:chOff x="2902" y="1923"/>
              <a:chExt cx="436" cy="424"/>
            </a:xfrm>
            <a:solidFill>
              <a:schemeClr val="bg1"/>
            </a:solidFill>
          </p:grpSpPr>
          <p:sp>
            <p:nvSpPr>
              <p:cNvPr id="499" name="Freeform 50">
                <a:extLst>
                  <a:ext uri="{FF2B5EF4-FFF2-40B4-BE49-F238E27FC236}">
                    <a16:creationId xmlns:a16="http://schemas.microsoft.com/office/drawing/2014/main" id="{CBB96F93-EE6A-4F03-B71F-108849730A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2" y="1923"/>
                <a:ext cx="436" cy="424"/>
              </a:xfrm>
              <a:custGeom>
                <a:avLst/>
                <a:gdLst>
                  <a:gd name="T0" fmla="*/ 177 w 181"/>
                  <a:gd name="T1" fmla="*/ 0 h 176"/>
                  <a:gd name="T2" fmla="*/ 5 w 181"/>
                  <a:gd name="T3" fmla="*/ 0 h 176"/>
                  <a:gd name="T4" fmla="*/ 0 w 181"/>
                  <a:gd name="T5" fmla="*/ 4 h 176"/>
                  <a:gd name="T6" fmla="*/ 0 w 181"/>
                  <a:gd name="T7" fmla="*/ 124 h 176"/>
                  <a:gd name="T8" fmla="*/ 5 w 181"/>
                  <a:gd name="T9" fmla="*/ 129 h 176"/>
                  <a:gd name="T10" fmla="*/ 107 w 181"/>
                  <a:gd name="T11" fmla="*/ 129 h 176"/>
                  <a:gd name="T12" fmla="*/ 111 w 181"/>
                  <a:gd name="T13" fmla="*/ 134 h 176"/>
                  <a:gd name="T14" fmla="*/ 111 w 181"/>
                  <a:gd name="T15" fmla="*/ 171 h 176"/>
                  <a:gd name="T16" fmla="*/ 113 w 181"/>
                  <a:gd name="T17" fmla="*/ 175 h 176"/>
                  <a:gd name="T18" fmla="*/ 115 w 181"/>
                  <a:gd name="T19" fmla="*/ 175 h 176"/>
                  <a:gd name="T20" fmla="*/ 117 w 181"/>
                  <a:gd name="T21" fmla="*/ 175 h 176"/>
                  <a:gd name="T22" fmla="*/ 133 w 181"/>
                  <a:gd name="T23" fmla="*/ 167 h 176"/>
                  <a:gd name="T24" fmla="*/ 148 w 181"/>
                  <a:gd name="T25" fmla="*/ 175 h 176"/>
                  <a:gd name="T26" fmla="*/ 153 w 181"/>
                  <a:gd name="T27" fmla="*/ 175 h 176"/>
                  <a:gd name="T28" fmla="*/ 155 w 181"/>
                  <a:gd name="T29" fmla="*/ 171 h 176"/>
                  <a:gd name="T30" fmla="*/ 155 w 181"/>
                  <a:gd name="T31" fmla="*/ 134 h 176"/>
                  <a:gd name="T32" fmla="*/ 159 w 181"/>
                  <a:gd name="T33" fmla="*/ 129 h 176"/>
                  <a:gd name="T34" fmla="*/ 177 w 181"/>
                  <a:gd name="T35" fmla="*/ 129 h 176"/>
                  <a:gd name="T36" fmla="*/ 181 w 181"/>
                  <a:gd name="T37" fmla="*/ 124 h 176"/>
                  <a:gd name="T38" fmla="*/ 181 w 181"/>
                  <a:gd name="T39" fmla="*/ 4 h 176"/>
                  <a:gd name="T40" fmla="*/ 177 w 181"/>
                  <a:gd name="T41" fmla="*/ 0 h 176"/>
                  <a:gd name="T42" fmla="*/ 146 w 181"/>
                  <a:gd name="T43" fmla="*/ 164 h 176"/>
                  <a:gd name="T44" fmla="*/ 135 w 181"/>
                  <a:gd name="T45" fmla="*/ 158 h 176"/>
                  <a:gd name="T46" fmla="*/ 131 w 181"/>
                  <a:gd name="T47" fmla="*/ 158 h 176"/>
                  <a:gd name="T48" fmla="*/ 120 w 181"/>
                  <a:gd name="T49" fmla="*/ 164 h 176"/>
                  <a:gd name="T50" fmla="*/ 120 w 181"/>
                  <a:gd name="T51" fmla="*/ 140 h 176"/>
                  <a:gd name="T52" fmla="*/ 133 w 181"/>
                  <a:gd name="T53" fmla="*/ 143 h 176"/>
                  <a:gd name="T54" fmla="*/ 146 w 181"/>
                  <a:gd name="T55" fmla="*/ 140 h 176"/>
                  <a:gd name="T56" fmla="*/ 146 w 181"/>
                  <a:gd name="T57" fmla="*/ 164 h 176"/>
                  <a:gd name="T58" fmla="*/ 155 w 181"/>
                  <a:gd name="T59" fmla="*/ 118 h 176"/>
                  <a:gd name="T60" fmla="*/ 146 w 181"/>
                  <a:gd name="T61" fmla="*/ 130 h 176"/>
                  <a:gd name="T62" fmla="*/ 133 w 181"/>
                  <a:gd name="T63" fmla="*/ 134 h 176"/>
                  <a:gd name="T64" fmla="*/ 120 w 181"/>
                  <a:gd name="T65" fmla="*/ 130 h 176"/>
                  <a:gd name="T66" fmla="*/ 111 w 181"/>
                  <a:gd name="T67" fmla="*/ 118 h 176"/>
                  <a:gd name="T68" fmla="*/ 110 w 181"/>
                  <a:gd name="T69" fmla="*/ 110 h 176"/>
                  <a:gd name="T70" fmla="*/ 133 w 181"/>
                  <a:gd name="T71" fmla="*/ 87 h 176"/>
                  <a:gd name="T72" fmla="*/ 156 w 181"/>
                  <a:gd name="T73" fmla="*/ 110 h 176"/>
                  <a:gd name="T74" fmla="*/ 155 w 181"/>
                  <a:gd name="T75" fmla="*/ 118 h 176"/>
                  <a:gd name="T76" fmla="*/ 172 w 181"/>
                  <a:gd name="T77" fmla="*/ 120 h 176"/>
                  <a:gd name="T78" fmla="*/ 164 w 181"/>
                  <a:gd name="T79" fmla="*/ 120 h 176"/>
                  <a:gd name="T80" fmla="*/ 165 w 181"/>
                  <a:gd name="T81" fmla="*/ 110 h 176"/>
                  <a:gd name="T82" fmla="*/ 133 w 181"/>
                  <a:gd name="T83" fmla="*/ 78 h 176"/>
                  <a:gd name="T84" fmla="*/ 101 w 181"/>
                  <a:gd name="T85" fmla="*/ 110 h 176"/>
                  <a:gd name="T86" fmla="*/ 102 w 181"/>
                  <a:gd name="T87" fmla="*/ 120 h 176"/>
                  <a:gd name="T88" fmla="*/ 9 w 181"/>
                  <a:gd name="T89" fmla="*/ 120 h 176"/>
                  <a:gd name="T90" fmla="*/ 9 w 181"/>
                  <a:gd name="T91" fmla="*/ 8 h 176"/>
                  <a:gd name="T92" fmla="*/ 172 w 181"/>
                  <a:gd name="T93" fmla="*/ 8 h 176"/>
                  <a:gd name="T94" fmla="*/ 172 w 181"/>
                  <a:gd name="T95" fmla="*/ 12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1" h="176">
                    <a:moveTo>
                      <a:pt x="177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0" y="127"/>
                      <a:pt x="2" y="129"/>
                      <a:pt x="5" y="129"/>
                    </a:cubicBezTo>
                    <a:cubicBezTo>
                      <a:pt x="107" y="129"/>
                      <a:pt x="107" y="129"/>
                      <a:pt x="107" y="129"/>
                    </a:cubicBezTo>
                    <a:cubicBezTo>
                      <a:pt x="108" y="131"/>
                      <a:pt x="109" y="132"/>
                      <a:pt x="111" y="134"/>
                    </a:cubicBezTo>
                    <a:cubicBezTo>
                      <a:pt x="111" y="171"/>
                      <a:pt x="111" y="171"/>
                      <a:pt x="111" y="171"/>
                    </a:cubicBezTo>
                    <a:cubicBezTo>
                      <a:pt x="111" y="173"/>
                      <a:pt x="112" y="174"/>
                      <a:pt x="113" y="175"/>
                    </a:cubicBezTo>
                    <a:cubicBezTo>
                      <a:pt x="114" y="175"/>
                      <a:pt x="115" y="175"/>
                      <a:pt x="115" y="175"/>
                    </a:cubicBezTo>
                    <a:cubicBezTo>
                      <a:pt x="116" y="175"/>
                      <a:pt x="117" y="175"/>
                      <a:pt x="117" y="175"/>
                    </a:cubicBezTo>
                    <a:cubicBezTo>
                      <a:pt x="133" y="167"/>
                      <a:pt x="133" y="167"/>
                      <a:pt x="133" y="167"/>
                    </a:cubicBezTo>
                    <a:cubicBezTo>
                      <a:pt x="148" y="175"/>
                      <a:pt x="148" y="175"/>
                      <a:pt x="148" y="175"/>
                    </a:cubicBezTo>
                    <a:cubicBezTo>
                      <a:pt x="150" y="176"/>
                      <a:pt x="151" y="176"/>
                      <a:pt x="153" y="175"/>
                    </a:cubicBezTo>
                    <a:cubicBezTo>
                      <a:pt x="154" y="174"/>
                      <a:pt x="155" y="173"/>
                      <a:pt x="155" y="171"/>
                    </a:cubicBezTo>
                    <a:cubicBezTo>
                      <a:pt x="155" y="134"/>
                      <a:pt x="155" y="134"/>
                      <a:pt x="155" y="134"/>
                    </a:cubicBezTo>
                    <a:cubicBezTo>
                      <a:pt x="156" y="132"/>
                      <a:pt x="158" y="131"/>
                      <a:pt x="159" y="129"/>
                    </a:cubicBezTo>
                    <a:cubicBezTo>
                      <a:pt x="177" y="129"/>
                      <a:pt x="177" y="129"/>
                      <a:pt x="177" y="129"/>
                    </a:cubicBezTo>
                    <a:cubicBezTo>
                      <a:pt x="179" y="129"/>
                      <a:pt x="181" y="127"/>
                      <a:pt x="181" y="124"/>
                    </a:cubicBezTo>
                    <a:cubicBezTo>
                      <a:pt x="181" y="4"/>
                      <a:pt x="181" y="4"/>
                      <a:pt x="181" y="4"/>
                    </a:cubicBezTo>
                    <a:cubicBezTo>
                      <a:pt x="181" y="2"/>
                      <a:pt x="179" y="0"/>
                      <a:pt x="177" y="0"/>
                    </a:cubicBezTo>
                    <a:close/>
                    <a:moveTo>
                      <a:pt x="146" y="164"/>
                    </a:moveTo>
                    <a:cubicBezTo>
                      <a:pt x="135" y="158"/>
                      <a:pt x="135" y="158"/>
                      <a:pt x="135" y="158"/>
                    </a:cubicBezTo>
                    <a:cubicBezTo>
                      <a:pt x="134" y="158"/>
                      <a:pt x="132" y="158"/>
                      <a:pt x="131" y="158"/>
                    </a:cubicBezTo>
                    <a:cubicBezTo>
                      <a:pt x="120" y="164"/>
                      <a:pt x="120" y="164"/>
                      <a:pt x="120" y="164"/>
                    </a:cubicBezTo>
                    <a:cubicBezTo>
                      <a:pt x="120" y="140"/>
                      <a:pt x="120" y="140"/>
                      <a:pt x="120" y="140"/>
                    </a:cubicBezTo>
                    <a:cubicBezTo>
                      <a:pt x="124" y="142"/>
                      <a:pt x="128" y="143"/>
                      <a:pt x="133" y="143"/>
                    </a:cubicBezTo>
                    <a:cubicBezTo>
                      <a:pt x="138" y="143"/>
                      <a:pt x="142" y="142"/>
                      <a:pt x="146" y="140"/>
                    </a:cubicBezTo>
                    <a:lnTo>
                      <a:pt x="146" y="164"/>
                    </a:lnTo>
                    <a:close/>
                    <a:moveTo>
                      <a:pt x="155" y="118"/>
                    </a:moveTo>
                    <a:cubicBezTo>
                      <a:pt x="153" y="123"/>
                      <a:pt x="150" y="127"/>
                      <a:pt x="146" y="130"/>
                    </a:cubicBezTo>
                    <a:cubicBezTo>
                      <a:pt x="142" y="132"/>
                      <a:pt x="138" y="134"/>
                      <a:pt x="133" y="134"/>
                    </a:cubicBezTo>
                    <a:cubicBezTo>
                      <a:pt x="128" y="134"/>
                      <a:pt x="123" y="132"/>
                      <a:pt x="120" y="130"/>
                    </a:cubicBezTo>
                    <a:cubicBezTo>
                      <a:pt x="116" y="127"/>
                      <a:pt x="113" y="123"/>
                      <a:pt x="111" y="118"/>
                    </a:cubicBezTo>
                    <a:cubicBezTo>
                      <a:pt x="110" y="116"/>
                      <a:pt x="110" y="113"/>
                      <a:pt x="110" y="110"/>
                    </a:cubicBezTo>
                    <a:cubicBezTo>
                      <a:pt x="110" y="98"/>
                      <a:pt x="120" y="87"/>
                      <a:pt x="133" y="87"/>
                    </a:cubicBezTo>
                    <a:cubicBezTo>
                      <a:pt x="146" y="87"/>
                      <a:pt x="156" y="98"/>
                      <a:pt x="156" y="110"/>
                    </a:cubicBezTo>
                    <a:cubicBezTo>
                      <a:pt x="156" y="113"/>
                      <a:pt x="156" y="116"/>
                      <a:pt x="155" y="118"/>
                    </a:cubicBezTo>
                    <a:close/>
                    <a:moveTo>
                      <a:pt x="172" y="120"/>
                    </a:moveTo>
                    <a:cubicBezTo>
                      <a:pt x="164" y="120"/>
                      <a:pt x="164" y="120"/>
                      <a:pt x="164" y="120"/>
                    </a:cubicBezTo>
                    <a:cubicBezTo>
                      <a:pt x="164" y="117"/>
                      <a:pt x="165" y="114"/>
                      <a:pt x="165" y="110"/>
                    </a:cubicBezTo>
                    <a:cubicBezTo>
                      <a:pt x="165" y="93"/>
                      <a:pt x="151" y="78"/>
                      <a:pt x="133" y="78"/>
                    </a:cubicBezTo>
                    <a:cubicBezTo>
                      <a:pt x="115" y="78"/>
                      <a:pt x="101" y="93"/>
                      <a:pt x="101" y="110"/>
                    </a:cubicBezTo>
                    <a:cubicBezTo>
                      <a:pt x="101" y="114"/>
                      <a:pt x="101" y="117"/>
                      <a:pt x="102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72" y="8"/>
                      <a:pt x="172" y="8"/>
                      <a:pt x="172" y="8"/>
                    </a:cubicBezTo>
                    <a:lnTo>
                      <a:pt x="172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0" name="Freeform 51">
                <a:extLst>
                  <a:ext uri="{FF2B5EF4-FFF2-40B4-BE49-F238E27FC236}">
                    <a16:creationId xmlns:a16="http://schemas.microsoft.com/office/drawing/2014/main" id="{1965CF0D-DB5E-4737-A9CF-0FC2294C1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1993"/>
                <a:ext cx="306" cy="22"/>
              </a:xfrm>
              <a:custGeom>
                <a:avLst/>
                <a:gdLst>
                  <a:gd name="T0" fmla="*/ 5 w 127"/>
                  <a:gd name="T1" fmla="*/ 9 h 9"/>
                  <a:gd name="T2" fmla="*/ 123 w 127"/>
                  <a:gd name="T3" fmla="*/ 9 h 9"/>
                  <a:gd name="T4" fmla="*/ 127 w 127"/>
                  <a:gd name="T5" fmla="*/ 4 h 9"/>
                  <a:gd name="T6" fmla="*/ 123 w 127"/>
                  <a:gd name="T7" fmla="*/ 0 h 9"/>
                  <a:gd name="T8" fmla="*/ 5 w 127"/>
                  <a:gd name="T9" fmla="*/ 0 h 9"/>
                  <a:gd name="T10" fmla="*/ 0 w 127"/>
                  <a:gd name="T11" fmla="*/ 4 h 9"/>
                  <a:gd name="T12" fmla="*/ 5 w 127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">
                    <a:moveTo>
                      <a:pt x="5" y="9"/>
                    </a:moveTo>
                    <a:cubicBezTo>
                      <a:pt x="123" y="9"/>
                      <a:pt x="123" y="9"/>
                      <a:pt x="123" y="9"/>
                    </a:cubicBezTo>
                    <a:cubicBezTo>
                      <a:pt x="125" y="9"/>
                      <a:pt x="127" y="7"/>
                      <a:pt x="127" y="4"/>
                    </a:cubicBezTo>
                    <a:cubicBezTo>
                      <a:pt x="127" y="2"/>
                      <a:pt x="125" y="0"/>
                      <a:pt x="12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1" name="Freeform 52">
                <a:extLst>
                  <a:ext uri="{FF2B5EF4-FFF2-40B4-BE49-F238E27FC236}">
                    <a16:creationId xmlns:a16="http://schemas.microsoft.com/office/drawing/2014/main" id="{AFD2C273-C81E-4908-8B27-3D48214E6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2063"/>
                <a:ext cx="306" cy="22"/>
              </a:xfrm>
              <a:custGeom>
                <a:avLst/>
                <a:gdLst>
                  <a:gd name="T0" fmla="*/ 5 w 127"/>
                  <a:gd name="T1" fmla="*/ 9 h 9"/>
                  <a:gd name="T2" fmla="*/ 123 w 127"/>
                  <a:gd name="T3" fmla="*/ 9 h 9"/>
                  <a:gd name="T4" fmla="*/ 127 w 127"/>
                  <a:gd name="T5" fmla="*/ 4 h 9"/>
                  <a:gd name="T6" fmla="*/ 123 w 127"/>
                  <a:gd name="T7" fmla="*/ 0 h 9"/>
                  <a:gd name="T8" fmla="*/ 5 w 127"/>
                  <a:gd name="T9" fmla="*/ 0 h 9"/>
                  <a:gd name="T10" fmla="*/ 0 w 127"/>
                  <a:gd name="T11" fmla="*/ 4 h 9"/>
                  <a:gd name="T12" fmla="*/ 5 w 127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">
                    <a:moveTo>
                      <a:pt x="5" y="9"/>
                    </a:moveTo>
                    <a:cubicBezTo>
                      <a:pt x="123" y="9"/>
                      <a:pt x="123" y="9"/>
                      <a:pt x="123" y="9"/>
                    </a:cubicBezTo>
                    <a:cubicBezTo>
                      <a:pt x="125" y="9"/>
                      <a:pt x="127" y="7"/>
                      <a:pt x="127" y="4"/>
                    </a:cubicBezTo>
                    <a:cubicBezTo>
                      <a:pt x="127" y="2"/>
                      <a:pt x="125" y="0"/>
                      <a:pt x="12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2" name="Freeform 53">
                <a:extLst>
                  <a:ext uri="{FF2B5EF4-FFF2-40B4-BE49-F238E27FC236}">
                    <a16:creationId xmlns:a16="http://schemas.microsoft.com/office/drawing/2014/main" id="{B6267487-87A7-4651-91F8-19D10E99C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2133"/>
                <a:ext cx="157" cy="21"/>
              </a:xfrm>
              <a:custGeom>
                <a:avLst/>
                <a:gdLst>
                  <a:gd name="T0" fmla="*/ 5 w 65"/>
                  <a:gd name="T1" fmla="*/ 9 h 9"/>
                  <a:gd name="T2" fmla="*/ 61 w 65"/>
                  <a:gd name="T3" fmla="*/ 9 h 9"/>
                  <a:gd name="T4" fmla="*/ 65 w 65"/>
                  <a:gd name="T5" fmla="*/ 4 h 9"/>
                  <a:gd name="T6" fmla="*/ 61 w 65"/>
                  <a:gd name="T7" fmla="*/ 0 h 9"/>
                  <a:gd name="T8" fmla="*/ 5 w 65"/>
                  <a:gd name="T9" fmla="*/ 0 h 9"/>
                  <a:gd name="T10" fmla="*/ 0 w 65"/>
                  <a:gd name="T11" fmla="*/ 4 h 9"/>
                  <a:gd name="T12" fmla="*/ 5 w 65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9">
                    <a:moveTo>
                      <a:pt x="5" y="9"/>
                    </a:moveTo>
                    <a:cubicBezTo>
                      <a:pt x="61" y="9"/>
                      <a:pt x="61" y="9"/>
                      <a:pt x="61" y="9"/>
                    </a:cubicBezTo>
                    <a:cubicBezTo>
                      <a:pt x="63" y="9"/>
                      <a:pt x="65" y="7"/>
                      <a:pt x="65" y="4"/>
                    </a:cubicBezTo>
                    <a:cubicBezTo>
                      <a:pt x="65" y="2"/>
                      <a:pt x="63" y="0"/>
                      <a:pt x="61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"/>
                      <a:pt x="2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478" name="사각형: 둥근 위쪽 모서리 477">
            <a:extLst>
              <a:ext uri="{FF2B5EF4-FFF2-40B4-BE49-F238E27FC236}">
                <a16:creationId xmlns:a16="http://schemas.microsoft.com/office/drawing/2014/main" id="{E61B4213-97E5-434D-9320-61F5630FA474}"/>
              </a:ext>
            </a:extLst>
          </p:cNvPr>
          <p:cNvSpPr/>
          <p:nvPr/>
        </p:nvSpPr>
        <p:spPr>
          <a:xfrm>
            <a:off x="6579789" y="3084450"/>
            <a:ext cx="2515070" cy="248123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blurRad="88900">
              <a:schemeClr val="bg1">
                <a:lumMod val="65000"/>
                <a:alpha val="52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FB380C2-56F9-4F33-BDBC-D54DA4F6AA2E}"/>
              </a:ext>
            </a:extLst>
          </p:cNvPr>
          <p:cNvGrpSpPr/>
          <p:nvPr/>
        </p:nvGrpSpPr>
        <p:grpSpPr>
          <a:xfrm>
            <a:off x="6577837" y="2642891"/>
            <a:ext cx="2523826" cy="1378970"/>
            <a:chOff x="6577837" y="2642891"/>
            <a:chExt cx="2523826" cy="1378970"/>
          </a:xfrm>
        </p:grpSpPr>
        <p:sp>
          <p:nvSpPr>
            <p:cNvPr id="163" name="사각형: 둥근 위쪽 모서리 162">
              <a:extLst>
                <a:ext uri="{FF2B5EF4-FFF2-40B4-BE49-F238E27FC236}">
                  <a16:creationId xmlns:a16="http://schemas.microsoft.com/office/drawing/2014/main" id="{9D5185CD-2C0B-4638-ADCB-51B339DB9A3C}"/>
                </a:ext>
              </a:extLst>
            </p:cNvPr>
            <p:cNvSpPr/>
            <p:nvPr/>
          </p:nvSpPr>
          <p:spPr>
            <a:xfrm>
              <a:off x="6582742" y="3085257"/>
              <a:ext cx="2515070" cy="936604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1C64B4">
                <a:alpha val="10000"/>
              </a:srgbClr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ko-KR" altLang="en-US" sz="12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79" name="TextBox 478">
              <a:extLst>
                <a:ext uri="{FF2B5EF4-FFF2-40B4-BE49-F238E27FC236}">
                  <a16:creationId xmlns:a16="http://schemas.microsoft.com/office/drawing/2014/main" id="{F5A88611-41AA-4FBD-8AF3-21D1B669B9D0}"/>
                </a:ext>
              </a:extLst>
            </p:cNvPr>
            <p:cNvSpPr txBox="1"/>
            <p:nvPr/>
          </p:nvSpPr>
          <p:spPr>
            <a:xfrm>
              <a:off x="6688621" y="3219494"/>
              <a:ext cx="2297424" cy="47448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100"/>
                </a:spcBef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Preemptive </a:t>
              </a: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localization</a:t>
              </a:r>
            </a:p>
            <a:p>
              <a:pPr algn="ctr">
                <a:spcBef>
                  <a:spcPts val="100"/>
                </a:spcBef>
              </a:pP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Nurturing </a:t>
              </a:r>
              <a:r>
                <a:rPr lang="en-US" altLang="ko-KR" sz="12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the best workforce</a:t>
              </a:r>
              <a:endParaRPr lang="ko-KR" altLang="en-US" sz="12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C64B4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471" name="그룹 470">
              <a:extLst>
                <a:ext uri="{FF2B5EF4-FFF2-40B4-BE49-F238E27FC236}">
                  <a16:creationId xmlns:a16="http://schemas.microsoft.com/office/drawing/2014/main" id="{FD4A68CD-F83D-4B52-8DFA-790791B3A3CE}"/>
                </a:ext>
              </a:extLst>
            </p:cNvPr>
            <p:cNvGrpSpPr/>
            <p:nvPr/>
          </p:nvGrpSpPr>
          <p:grpSpPr>
            <a:xfrm>
              <a:off x="6577837" y="2642891"/>
              <a:ext cx="2523826" cy="447594"/>
              <a:chOff x="1618691" y="2468250"/>
              <a:chExt cx="2476522" cy="377215"/>
            </a:xfrm>
          </p:grpSpPr>
          <p:sp>
            <p:nvSpPr>
              <p:cNvPr id="476" name="사각형: 둥근 한쪽 모서리 475">
                <a:extLst>
                  <a:ext uri="{FF2B5EF4-FFF2-40B4-BE49-F238E27FC236}">
                    <a16:creationId xmlns:a16="http://schemas.microsoft.com/office/drawing/2014/main" id="{C4A8ED91-DE7E-49F1-900B-CC6CCBAB9EF1}"/>
                  </a:ext>
                </a:extLst>
              </p:cNvPr>
              <p:cNvSpPr/>
              <p:nvPr/>
            </p:nvSpPr>
            <p:spPr>
              <a:xfrm>
                <a:off x="1618691" y="2468250"/>
                <a:ext cx="2476522" cy="377215"/>
              </a:xfrm>
              <a:prstGeom prst="round1Rect">
                <a:avLst/>
              </a:prstGeom>
              <a:solidFill>
                <a:srgbClr val="1C64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rgbClr val="0070C0"/>
                  </a:solidFill>
                </a:endParaRPr>
              </a:p>
            </p:txBody>
          </p:sp>
          <p:sp>
            <p:nvSpPr>
              <p:cNvPr id="477" name="사각형: 둥근 한쪽 모서리 476">
                <a:extLst>
                  <a:ext uri="{FF2B5EF4-FFF2-40B4-BE49-F238E27FC236}">
                    <a16:creationId xmlns:a16="http://schemas.microsoft.com/office/drawing/2014/main" id="{047BC0FA-2F0E-4CCC-A282-F35FE2F18E1B}"/>
                  </a:ext>
                </a:extLst>
              </p:cNvPr>
              <p:cNvSpPr/>
              <p:nvPr/>
            </p:nvSpPr>
            <p:spPr>
              <a:xfrm>
                <a:off x="1618691" y="2468250"/>
                <a:ext cx="378000" cy="377215"/>
              </a:xfrm>
              <a:prstGeom prst="round1Rect">
                <a:avLst>
                  <a:gd name="adj" fmla="val 0"/>
                </a:avLst>
              </a:prstGeom>
              <a:solidFill>
                <a:srgbClr val="00206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472" name="TextBox 471">
              <a:extLst>
                <a:ext uri="{FF2B5EF4-FFF2-40B4-BE49-F238E27FC236}">
                  <a16:creationId xmlns:a16="http://schemas.microsoft.com/office/drawing/2014/main" id="{BEF72033-D578-43F3-8E39-6E0E7E8E7DE5}"/>
                </a:ext>
              </a:extLst>
            </p:cNvPr>
            <p:cNvSpPr txBox="1"/>
            <p:nvPr/>
          </p:nvSpPr>
          <p:spPr>
            <a:xfrm>
              <a:off x="7115424" y="2681425"/>
              <a:ext cx="1685078" cy="36933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Infrastructure</a:t>
              </a:r>
              <a:endParaRPr lang="ko-KR" altLang="en-US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522" name="Group 24">
              <a:extLst>
                <a:ext uri="{FF2B5EF4-FFF2-40B4-BE49-F238E27FC236}">
                  <a16:creationId xmlns:a16="http://schemas.microsoft.com/office/drawing/2014/main" id="{A24218CC-44FE-4E2E-AB5E-BEC974E6CE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640941" y="2710702"/>
              <a:ext cx="265739" cy="302184"/>
              <a:chOff x="4522" y="1446"/>
              <a:chExt cx="751" cy="854"/>
            </a:xfrm>
            <a:solidFill>
              <a:schemeClr val="bg1"/>
            </a:solidFill>
          </p:grpSpPr>
          <p:sp>
            <p:nvSpPr>
              <p:cNvPr id="523" name="Freeform 25">
                <a:extLst>
                  <a:ext uri="{FF2B5EF4-FFF2-40B4-BE49-F238E27FC236}">
                    <a16:creationId xmlns:a16="http://schemas.microsoft.com/office/drawing/2014/main" id="{E5846A2D-E85E-4ECF-81F6-4AC64656DC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25" y="1594"/>
                <a:ext cx="546" cy="558"/>
              </a:xfrm>
              <a:custGeom>
                <a:avLst/>
                <a:gdLst>
                  <a:gd name="T0" fmla="*/ 114 w 228"/>
                  <a:gd name="T1" fmla="*/ 233 h 233"/>
                  <a:gd name="T2" fmla="*/ 228 w 228"/>
                  <a:gd name="T3" fmla="*/ 117 h 233"/>
                  <a:gd name="T4" fmla="*/ 114 w 228"/>
                  <a:gd name="T5" fmla="*/ 0 h 233"/>
                  <a:gd name="T6" fmla="*/ 0 w 228"/>
                  <a:gd name="T7" fmla="*/ 117 h 233"/>
                  <a:gd name="T8" fmla="*/ 114 w 228"/>
                  <a:gd name="T9" fmla="*/ 233 h 233"/>
                  <a:gd name="T10" fmla="*/ 155 w 228"/>
                  <a:gd name="T11" fmla="*/ 208 h 233"/>
                  <a:gd name="T12" fmla="*/ 180 w 228"/>
                  <a:gd name="T13" fmla="*/ 125 h 233"/>
                  <a:gd name="T14" fmla="*/ 212 w 228"/>
                  <a:gd name="T15" fmla="*/ 125 h 233"/>
                  <a:gd name="T16" fmla="*/ 155 w 228"/>
                  <a:gd name="T17" fmla="*/ 208 h 233"/>
                  <a:gd name="T18" fmla="*/ 212 w 228"/>
                  <a:gd name="T19" fmla="*/ 109 h 233"/>
                  <a:gd name="T20" fmla="*/ 180 w 228"/>
                  <a:gd name="T21" fmla="*/ 109 h 233"/>
                  <a:gd name="T22" fmla="*/ 155 w 228"/>
                  <a:gd name="T23" fmla="*/ 25 h 233"/>
                  <a:gd name="T24" fmla="*/ 212 w 228"/>
                  <a:gd name="T25" fmla="*/ 109 h 233"/>
                  <a:gd name="T26" fmla="*/ 122 w 228"/>
                  <a:gd name="T27" fmla="*/ 17 h 233"/>
                  <a:gd name="T28" fmla="*/ 164 w 228"/>
                  <a:gd name="T29" fmla="*/ 109 h 233"/>
                  <a:gd name="T30" fmla="*/ 122 w 228"/>
                  <a:gd name="T31" fmla="*/ 109 h 233"/>
                  <a:gd name="T32" fmla="*/ 122 w 228"/>
                  <a:gd name="T33" fmla="*/ 17 h 233"/>
                  <a:gd name="T34" fmla="*/ 122 w 228"/>
                  <a:gd name="T35" fmla="*/ 125 h 233"/>
                  <a:gd name="T36" fmla="*/ 164 w 228"/>
                  <a:gd name="T37" fmla="*/ 125 h 233"/>
                  <a:gd name="T38" fmla="*/ 122 w 228"/>
                  <a:gd name="T39" fmla="*/ 216 h 233"/>
                  <a:gd name="T40" fmla="*/ 122 w 228"/>
                  <a:gd name="T41" fmla="*/ 125 h 233"/>
                  <a:gd name="T42" fmla="*/ 106 w 228"/>
                  <a:gd name="T43" fmla="*/ 216 h 233"/>
                  <a:gd name="T44" fmla="*/ 65 w 228"/>
                  <a:gd name="T45" fmla="*/ 125 h 233"/>
                  <a:gd name="T46" fmla="*/ 106 w 228"/>
                  <a:gd name="T47" fmla="*/ 125 h 233"/>
                  <a:gd name="T48" fmla="*/ 106 w 228"/>
                  <a:gd name="T49" fmla="*/ 216 h 233"/>
                  <a:gd name="T50" fmla="*/ 106 w 228"/>
                  <a:gd name="T51" fmla="*/ 17 h 233"/>
                  <a:gd name="T52" fmla="*/ 106 w 228"/>
                  <a:gd name="T53" fmla="*/ 109 h 233"/>
                  <a:gd name="T54" fmla="*/ 65 w 228"/>
                  <a:gd name="T55" fmla="*/ 109 h 233"/>
                  <a:gd name="T56" fmla="*/ 106 w 228"/>
                  <a:gd name="T57" fmla="*/ 17 h 233"/>
                  <a:gd name="T58" fmla="*/ 73 w 228"/>
                  <a:gd name="T59" fmla="*/ 25 h 233"/>
                  <a:gd name="T60" fmla="*/ 49 w 228"/>
                  <a:gd name="T61" fmla="*/ 109 h 233"/>
                  <a:gd name="T62" fmla="*/ 16 w 228"/>
                  <a:gd name="T63" fmla="*/ 109 h 233"/>
                  <a:gd name="T64" fmla="*/ 73 w 228"/>
                  <a:gd name="T65" fmla="*/ 25 h 233"/>
                  <a:gd name="T66" fmla="*/ 49 w 228"/>
                  <a:gd name="T67" fmla="*/ 125 h 233"/>
                  <a:gd name="T68" fmla="*/ 73 w 228"/>
                  <a:gd name="T69" fmla="*/ 208 h 233"/>
                  <a:gd name="T70" fmla="*/ 16 w 228"/>
                  <a:gd name="T71" fmla="*/ 125 h 233"/>
                  <a:gd name="T72" fmla="*/ 49 w 228"/>
                  <a:gd name="T73" fmla="*/ 12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8" h="233">
                    <a:moveTo>
                      <a:pt x="114" y="233"/>
                    </a:moveTo>
                    <a:cubicBezTo>
                      <a:pt x="177" y="233"/>
                      <a:pt x="228" y="181"/>
                      <a:pt x="228" y="117"/>
                    </a:cubicBezTo>
                    <a:cubicBezTo>
                      <a:pt x="228" y="52"/>
                      <a:pt x="177" y="0"/>
                      <a:pt x="114" y="0"/>
                    </a:cubicBezTo>
                    <a:cubicBezTo>
                      <a:pt x="51" y="0"/>
                      <a:pt x="0" y="52"/>
                      <a:pt x="0" y="117"/>
                    </a:cubicBezTo>
                    <a:cubicBezTo>
                      <a:pt x="0" y="181"/>
                      <a:pt x="51" y="233"/>
                      <a:pt x="114" y="233"/>
                    </a:cubicBezTo>
                    <a:close/>
                    <a:moveTo>
                      <a:pt x="155" y="208"/>
                    </a:moveTo>
                    <a:cubicBezTo>
                      <a:pt x="169" y="188"/>
                      <a:pt x="178" y="159"/>
                      <a:pt x="180" y="125"/>
                    </a:cubicBezTo>
                    <a:cubicBezTo>
                      <a:pt x="212" y="125"/>
                      <a:pt x="212" y="125"/>
                      <a:pt x="212" y="125"/>
                    </a:cubicBezTo>
                    <a:cubicBezTo>
                      <a:pt x="209" y="161"/>
                      <a:pt x="187" y="193"/>
                      <a:pt x="155" y="208"/>
                    </a:cubicBezTo>
                    <a:close/>
                    <a:moveTo>
                      <a:pt x="212" y="109"/>
                    </a:moveTo>
                    <a:cubicBezTo>
                      <a:pt x="180" y="109"/>
                      <a:pt x="180" y="109"/>
                      <a:pt x="180" y="109"/>
                    </a:cubicBezTo>
                    <a:cubicBezTo>
                      <a:pt x="178" y="75"/>
                      <a:pt x="169" y="45"/>
                      <a:pt x="155" y="25"/>
                    </a:cubicBezTo>
                    <a:cubicBezTo>
                      <a:pt x="187" y="40"/>
                      <a:pt x="209" y="72"/>
                      <a:pt x="212" y="109"/>
                    </a:cubicBezTo>
                    <a:close/>
                    <a:moveTo>
                      <a:pt x="122" y="17"/>
                    </a:moveTo>
                    <a:cubicBezTo>
                      <a:pt x="144" y="25"/>
                      <a:pt x="162" y="63"/>
                      <a:pt x="164" y="109"/>
                    </a:cubicBezTo>
                    <a:cubicBezTo>
                      <a:pt x="122" y="109"/>
                      <a:pt x="122" y="109"/>
                      <a:pt x="122" y="109"/>
                    </a:cubicBezTo>
                    <a:lnTo>
                      <a:pt x="122" y="17"/>
                    </a:lnTo>
                    <a:close/>
                    <a:moveTo>
                      <a:pt x="122" y="125"/>
                    </a:moveTo>
                    <a:cubicBezTo>
                      <a:pt x="164" y="125"/>
                      <a:pt x="164" y="125"/>
                      <a:pt x="164" y="125"/>
                    </a:cubicBezTo>
                    <a:cubicBezTo>
                      <a:pt x="162" y="170"/>
                      <a:pt x="144" y="208"/>
                      <a:pt x="122" y="216"/>
                    </a:cubicBezTo>
                    <a:lnTo>
                      <a:pt x="122" y="125"/>
                    </a:lnTo>
                    <a:close/>
                    <a:moveTo>
                      <a:pt x="106" y="216"/>
                    </a:moveTo>
                    <a:cubicBezTo>
                      <a:pt x="84" y="208"/>
                      <a:pt x="66" y="170"/>
                      <a:pt x="65" y="125"/>
                    </a:cubicBezTo>
                    <a:cubicBezTo>
                      <a:pt x="106" y="125"/>
                      <a:pt x="106" y="125"/>
                      <a:pt x="106" y="125"/>
                    </a:cubicBezTo>
                    <a:lnTo>
                      <a:pt x="106" y="216"/>
                    </a:lnTo>
                    <a:close/>
                    <a:moveTo>
                      <a:pt x="106" y="17"/>
                    </a:moveTo>
                    <a:cubicBezTo>
                      <a:pt x="106" y="109"/>
                      <a:pt x="106" y="109"/>
                      <a:pt x="106" y="109"/>
                    </a:cubicBezTo>
                    <a:cubicBezTo>
                      <a:pt x="65" y="109"/>
                      <a:pt x="65" y="109"/>
                      <a:pt x="65" y="109"/>
                    </a:cubicBezTo>
                    <a:cubicBezTo>
                      <a:pt x="66" y="63"/>
                      <a:pt x="84" y="25"/>
                      <a:pt x="106" y="17"/>
                    </a:cubicBezTo>
                    <a:close/>
                    <a:moveTo>
                      <a:pt x="73" y="25"/>
                    </a:moveTo>
                    <a:cubicBezTo>
                      <a:pt x="59" y="45"/>
                      <a:pt x="50" y="75"/>
                      <a:pt x="49" y="109"/>
                    </a:cubicBezTo>
                    <a:cubicBezTo>
                      <a:pt x="16" y="109"/>
                      <a:pt x="16" y="109"/>
                      <a:pt x="16" y="109"/>
                    </a:cubicBezTo>
                    <a:cubicBezTo>
                      <a:pt x="19" y="72"/>
                      <a:pt x="41" y="40"/>
                      <a:pt x="73" y="25"/>
                    </a:cubicBezTo>
                    <a:close/>
                    <a:moveTo>
                      <a:pt x="49" y="125"/>
                    </a:moveTo>
                    <a:cubicBezTo>
                      <a:pt x="50" y="159"/>
                      <a:pt x="59" y="188"/>
                      <a:pt x="73" y="208"/>
                    </a:cubicBezTo>
                    <a:cubicBezTo>
                      <a:pt x="41" y="193"/>
                      <a:pt x="19" y="161"/>
                      <a:pt x="16" y="125"/>
                    </a:cubicBezTo>
                    <a:lnTo>
                      <a:pt x="49" y="12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24" name="Freeform 26">
                <a:extLst>
                  <a:ext uri="{FF2B5EF4-FFF2-40B4-BE49-F238E27FC236}">
                    <a16:creationId xmlns:a16="http://schemas.microsoft.com/office/drawing/2014/main" id="{5905C8D7-4897-4E73-A06C-498797538F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8" y="1850"/>
                <a:ext cx="395" cy="450"/>
              </a:xfrm>
              <a:custGeom>
                <a:avLst/>
                <a:gdLst>
                  <a:gd name="T0" fmla="*/ 165 w 165"/>
                  <a:gd name="T1" fmla="*/ 10 h 188"/>
                  <a:gd name="T2" fmla="*/ 165 w 165"/>
                  <a:gd name="T3" fmla="*/ 8 h 188"/>
                  <a:gd name="T4" fmla="*/ 157 w 165"/>
                  <a:gd name="T5" fmla="*/ 0 h 188"/>
                  <a:gd name="T6" fmla="*/ 149 w 165"/>
                  <a:gd name="T7" fmla="*/ 8 h 188"/>
                  <a:gd name="T8" fmla="*/ 149 w 165"/>
                  <a:gd name="T9" fmla="*/ 10 h 188"/>
                  <a:gd name="T10" fmla="*/ 29 w 165"/>
                  <a:gd name="T11" fmla="*/ 153 h 188"/>
                  <a:gd name="T12" fmla="*/ 31 w 165"/>
                  <a:gd name="T13" fmla="*/ 151 h 188"/>
                  <a:gd name="T14" fmla="*/ 30 w 165"/>
                  <a:gd name="T15" fmla="*/ 140 h 188"/>
                  <a:gd name="T16" fmla="*/ 19 w 165"/>
                  <a:gd name="T17" fmla="*/ 140 h 188"/>
                  <a:gd name="T18" fmla="*/ 4 w 165"/>
                  <a:gd name="T19" fmla="*/ 155 h 188"/>
                  <a:gd name="T20" fmla="*/ 0 w 165"/>
                  <a:gd name="T21" fmla="*/ 162 h 188"/>
                  <a:gd name="T22" fmla="*/ 2 w 165"/>
                  <a:gd name="T23" fmla="*/ 167 h 188"/>
                  <a:gd name="T24" fmla="*/ 3 w 165"/>
                  <a:gd name="T25" fmla="*/ 168 h 188"/>
                  <a:gd name="T26" fmla="*/ 19 w 165"/>
                  <a:gd name="T27" fmla="*/ 185 h 188"/>
                  <a:gd name="T28" fmla="*/ 25 w 165"/>
                  <a:gd name="T29" fmla="*/ 188 h 188"/>
                  <a:gd name="T30" fmla="*/ 30 w 165"/>
                  <a:gd name="T31" fmla="*/ 185 h 188"/>
                  <a:gd name="T32" fmla="*/ 31 w 165"/>
                  <a:gd name="T33" fmla="*/ 174 h 188"/>
                  <a:gd name="T34" fmla="*/ 26 w 165"/>
                  <a:gd name="T35" fmla="*/ 169 h 188"/>
                  <a:gd name="T36" fmla="*/ 165 w 165"/>
                  <a:gd name="T37" fmla="*/ 1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5" h="188">
                    <a:moveTo>
                      <a:pt x="165" y="10"/>
                    </a:moveTo>
                    <a:cubicBezTo>
                      <a:pt x="165" y="8"/>
                      <a:pt x="165" y="8"/>
                      <a:pt x="165" y="8"/>
                    </a:cubicBezTo>
                    <a:cubicBezTo>
                      <a:pt x="165" y="3"/>
                      <a:pt x="162" y="0"/>
                      <a:pt x="157" y="0"/>
                    </a:cubicBezTo>
                    <a:cubicBezTo>
                      <a:pt x="153" y="0"/>
                      <a:pt x="149" y="3"/>
                      <a:pt x="149" y="8"/>
                    </a:cubicBezTo>
                    <a:cubicBezTo>
                      <a:pt x="149" y="10"/>
                      <a:pt x="149" y="10"/>
                      <a:pt x="149" y="10"/>
                    </a:cubicBezTo>
                    <a:cubicBezTo>
                      <a:pt x="149" y="82"/>
                      <a:pt x="97" y="142"/>
                      <a:pt x="29" y="153"/>
                    </a:cubicBezTo>
                    <a:cubicBezTo>
                      <a:pt x="31" y="151"/>
                      <a:pt x="31" y="151"/>
                      <a:pt x="31" y="151"/>
                    </a:cubicBezTo>
                    <a:cubicBezTo>
                      <a:pt x="34" y="148"/>
                      <a:pt x="34" y="143"/>
                      <a:pt x="30" y="140"/>
                    </a:cubicBezTo>
                    <a:cubicBezTo>
                      <a:pt x="27" y="137"/>
                      <a:pt x="22" y="137"/>
                      <a:pt x="19" y="140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2" y="157"/>
                      <a:pt x="0" y="159"/>
                      <a:pt x="0" y="162"/>
                    </a:cubicBezTo>
                    <a:cubicBezTo>
                      <a:pt x="0" y="164"/>
                      <a:pt x="1" y="166"/>
                      <a:pt x="2" y="167"/>
                    </a:cubicBezTo>
                    <a:cubicBezTo>
                      <a:pt x="2" y="168"/>
                      <a:pt x="2" y="168"/>
                      <a:pt x="3" y="168"/>
                    </a:cubicBezTo>
                    <a:cubicBezTo>
                      <a:pt x="19" y="185"/>
                      <a:pt x="19" y="185"/>
                      <a:pt x="19" y="185"/>
                    </a:cubicBezTo>
                    <a:cubicBezTo>
                      <a:pt x="21" y="187"/>
                      <a:pt x="23" y="188"/>
                      <a:pt x="25" y="188"/>
                    </a:cubicBezTo>
                    <a:cubicBezTo>
                      <a:pt x="27" y="188"/>
                      <a:pt x="29" y="187"/>
                      <a:pt x="30" y="185"/>
                    </a:cubicBezTo>
                    <a:cubicBezTo>
                      <a:pt x="34" y="182"/>
                      <a:pt x="34" y="177"/>
                      <a:pt x="31" y="174"/>
                    </a:cubicBezTo>
                    <a:cubicBezTo>
                      <a:pt x="26" y="169"/>
                      <a:pt x="26" y="169"/>
                      <a:pt x="26" y="169"/>
                    </a:cubicBezTo>
                    <a:cubicBezTo>
                      <a:pt x="104" y="160"/>
                      <a:pt x="165" y="92"/>
                      <a:pt x="16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25" name="Freeform 27">
                <a:extLst>
                  <a:ext uri="{FF2B5EF4-FFF2-40B4-BE49-F238E27FC236}">
                    <a16:creationId xmlns:a16="http://schemas.microsoft.com/office/drawing/2014/main" id="{A98D61F2-B085-4B6B-A70B-751CE60830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1" y="2212"/>
                <a:ext cx="46" cy="40"/>
              </a:xfrm>
              <a:custGeom>
                <a:avLst/>
                <a:gdLst>
                  <a:gd name="T0" fmla="*/ 12 w 19"/>
                  <a:gd name="T1" fmla="*/ 1 h 17"/>
                  <a:gd name="T2" fmla="*/ 10 w 19"/>
                  <a:gd name="T3" fmla="*/ 1 h 17"/>
                  <a:gd name="T4" fmla="*/ 1 w 19"/>
                  <a:gd name="T5" fmla="*/ 7 h 17"/>
                  <a:gd name="T6" fmla="*/ 7 w 19"/>
                  <a:gd name="T7" fmla="*/ 17 h 17"/>
                  <a:gd name="T8" fmla="*/ 9 w 19"/>
                  <a:gd name="T9" fmla="*/ 17 h 17"/>
                  <a:gd name="T10" fmla="*/ 11 w 19"/>
                  <a:gd name="T11" fmla="*/ 17 h 17"/>
                  <a:gd name="T12" fmla="*/ 19 w 19"/>
                  <a:gd name="T13" fmla="*/ 11 h 17"/>
                  <a:gd name="T14" fmla="*/ 12 w 19"/>
                  <a:gd name="T15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7">
                    <a:moveTo>
                      <a:pt x="12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6" y="0"/>
                      <a:pt x="2" y="3"/>
                      <a:pt x="1" y="7"/>
                    </a:cubicBezTo>
                    <a:cubicBezTo>
                      <a:pt x="0" y="12"/>
                      <a:pt x="3" y="16"/>
                      <a:pt x="7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1" y="17"/>
                    </a:cubicBezTo>
                    <a:cubicBezTo>
                      <a:pt x="15" y="17"/>
                      <a:pt x="18" y="15"/>
                      <a:pt x="19" y="11"/>
                    </a:cubicBezTo>
                    <a:cubicBezTo>
                      <a:pt x="19" y="6"/>
                      <a:pt x="16" y="2"/>
                      <a:pt x="1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26" name="Freeform 28">
                <a:extLst>
                  <a:ext uri="{FF2B5EF4-FFF2-40B4-BE49-F238E27FC236}">
                    <a16:creationId xmlns:a16="http://schemas.microsoft.com/office/drawing/2014/main" id="{7D3BBFB1-F434-4C8D-8561-B039AD5D2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6" y="1991"/>
                <a:ext cx="45" cy="46"/>
              </a:xfrm>
              <a:custGeom>
                <a:avLst/>
                <a:gdLst>
                  <a:gd name="T0" fmla="*/ 17 w 19"/>
                  <a:gd name="T1" fmla="*/ 8 h 19"/>
                  <a:gd name="T2" fmla="*/ 16 w 19"/>
                  <a:gd name="T3" fmla="*/ 6 h 19"/>
                  <a:gd name="T4" fmla="*/ 6 w 19"/>
                  <a:gd name="T5" fmla="*/ 2 h 19"/>
                  <a:gd name="T6" fmla="*/ 2 w 19"/>
                  <a:gd name="T7" fmla="*/ 12 h 19"/>
                  <a:gd name="T8" fmla="*/ 2 w 19"/>
                  <a:gd name="T9" fmla="*/ 14 h 19"/>
                  <a:gd name="T10" fmla="*/ 10 w 19"/>
                  <a:gd name="T11" fmla="*/ 19 h 19"/>
                  <a:gd name="T12" fmla="*/ 13 w 19"/>
                  <a:gd name="T13" fmla="*/ 18 h 19"/>
                  <a:gd name="T14" fmla="*/ 17 w 19"/>
                  <a:gd name="T15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9">
                    <a:moveTo>
                      <a:pt x="17" y="8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5" y="2"/>
                      <a:pt x="10" y="0"/>
                      <a:pt x="6" y="2"/>
                    </a:cubicBezTo>
                    <a:cubicBezTo>
                      <a:pt x="2" y="3"/>
                      <a:pt x="0" y="8"/>
                      <a:pt x="2" y="12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4" y="17"/>
                      <a:pt x="7" y="19"/>
                      <a:pt x="10" y="19"/>
                    </a:cubicBezTo>
                    <a:cubicBezTo>
                      <a:pt x="11" y="19"/>
                      <a:pt x="12" y="19"/>
                      <a:pt x="13" y="18"/>
                    </a:cubicBezTo>
                    <a:cubicBezTo>
                      <a:pt x="17" y="17"/>
                      <a:pt x="19" y="12"/>
                      <a:pt x="1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27" name="Freeform 29">
                <a:extLst>
                  <a:ext uri="{FF2B5EF4-FFF2-40B4-BE49-F238E27FC236}">
                    <a16:creationId xmlns:a16="http://schemas.microsoft.com/office/drawing/2014/main" id="{97B03CF1-03B1-4428-9A1A-FD506EE58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6" y="1925"/>
                <a:ext cx="44" cy="43"/>
              </a:xfrm>
              <a:custGeom>
                <a:avLst/>
                <a:gdLst>
                  <a:gd name="T0" fmla="*/ 17 w 18"/>
                  <a:gd name="T1" fmla="*/ 9 h 18"/>
                  <a:gd name="T2" fmla="*/ 16 w 18"/>
                  <a:gd name="T3" fmla="*/ 7 h 18"/>
                  <a:gd name="T4" fmla="*/ 7 w 18"/>
                  <a:gd name="T5" fmla="*/ 1 h 18"/>
                  <a:gd name="T6" fmla="*/ 1 w 18"/>
                  <a:gd name="T7" fmla="*/ 10 h 18"/>
                  <a:gd name="T8" fmla="*/ 1 w 18"/>
                  <a:gd name="T9" fmla="*/ 12 h 18"/>
                  <a:gd name="T10" fmla="*/ 9 w 18"/>
                  <a:gd name="T11" fmla="*/ 18 h 18"/>
                  <a:gd name="T12" fmla="*/ 10 w 18"/>
                  <a:gd name="T13" fmla="*/ 18 h 18"/>
                  <a:gd name="T14" fmla="*/ 17 w 18"/>
                  <a:gd name="T1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8">
                    <a:moveTo>
                      <a:pt x="17" y="9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1" y="0"/>
                      <a:pt x="7" y="1"/>
                    </a:cubicBezTo>
                    <a:cubicBezTo>
                      <a:pt x="3" y="1"/>
                      <a:pt x="0" y="6"/>
                      <a:pt x="1" y="1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6"/>
                      <a:pt x="5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5" y="17"/>
                      <a:pt x="18" y="13"/>
                      <a:pt x="17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28" name="Freeform 30">
                <a:extLst>
                  <a:ext uri="{FF2B5EF4-FFF2-40B4-BE49-F238E27FC236}">
                    <a16:creationId xmlns:a16="http://schemas.microsoft.com/office/drawing/2014/main" id="{5C80D1D4-909E-4E27-B048-E913AE273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9" y="2056"/>
                <a:ext cx="46" cy="43"/>
              </a:xfrm>
              <a:custGeom>
                <a:avLst/>
                <a:gdLst>
                  <a:gd name="T0" fmla="*/ 16 w 19"/>
                  <a:gd name="T1" fmla="*/ 4 h 18"/>
                  <a:gd name="T2" fmla="*/ 5 w 19"/>
                  <a:gd name="T3" fmla="*/ 2 h 18"/>
                  <a:gd name="T4" fmla="*/ 2 w 19"/>
                  <a:gd name="T5" fmla="*/ 13 h 18"/>
                  <a:gd name="T6" fmla="*/ 3 w 19"/>
                  <a:gd name="T7" fmla="*/ 15 h 18"/>
                  <a:gd name="T8" fmla="*/ 10 w 19"/>
                  <a:gd name="T9" fmla="*/ 18 h 18"/>
                  <a:gd name="T10" fmla="*/ 14 w 19"/>
                  <a:gd name="T11" fmla="*/ 17 h 18"/>
                  <a:gd name="T12" fmla="*/ 17 w 19"/>
                  <a:gd name="T13" fmla="*/ 6 h 18"/>
                  <a:gd name="T14" fmla="*/ 16 w 19"/>
                  <a:gd name="T15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8">
                    <a:moveTo>
                      <a:pt x="16" y="4"/>
                    </a:moveTo>
                    <a:cubicBezTo>
                      <a:pt x="13" y="1"/>
                      <a:pt x="8" y="0"/>
                      <a:pt x="5" y="2"/>
                    </a:cubicBezTo>
                    <a:cubicBezTo>
                      <a:pt x="1" y="4"/>
                      <a:pt x="0" y="9"/>
                      <a:pt x="2" y="1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7"/>
                      <a:pt x="7" y="18"/>
                      <a:pt x="10" y="18"/>
                    </a:cubicBezTo>
                    <a:cubicBezTo>
                      <a:pt x="12" y="18"/>
                      <a:pt x="13" y="18"/>
                      <a:pt x="14" y="17"/>
                    </a:cubicBezTo>
                    <a:cubicBezTo>
                      <a:pt x="18" y="15"/>
                      <a:pt x="19" y="10"/>
                      <a:pt x="17" y="6"/>
                    </a:cubicBezTo>
                    <a:lnTo>
                      <a:pt x="16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29" name="Freeform 31">
                <a:extLst>
                  <a:ext uri="{FF2B5EF4-FFF2-40B4-BE49-F238E27FC236}">
                    <a16:creationId xmlns:a16="http://schemas.microsoft.com/office/drawing/2014/main" id="{00546EAA-B578-4C02-B99A-3F9E40EEC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22" y="1446"/>
                <a:ext cx="395" cy="452"/>
              </a:xfrm>
              <a:custGeom>
                <a:avLst/>
                <a:gdLst>
                  <a:gd name="T0" fmla="*/ 8 w 165"/>
                  <a:gd name="T1" fmla="*/ 189 h 189"/>
                  <a:gd name="T2" fmla="*/ 16 w 165"/>
                  <a:gd name="T3" fmla="*/ 181 h 189"/>
                  <a:gd name="T4" fmla="*/ 16 w 165"/>
                  <a:gd name="T5" fmla="*/ 179 h 189"/>
                  <a:gd name="T6" fmla="*/ 136 w 165"/>
                  <a:gd name="T7" fmla="*/ 35 h 189"/>
                  <a:gd name="T8" fmla="*/ 135 w 165"/>
                  <a:gd name="T9" fmla="*/ 37 h 189"/>
                  <a:gd name="T10" fmla="*/ 135 w 165"/>
                  <a:gd name="T11" fmla="*/ 48 h 189"/>
                  <a:gd name="T12" fmla="*/ 140 w 165"/>
                  <a:gd name="T13" fmla="*/ 50 h 189"/>
                  <a:gd name="T14" fmla="*/ 146 w 165"/>
                  <a:gd name="T15" fmla="*/ 48 h 189"/>
                  <a:gd name="T16" fmla="*/ 161 w 165"/>
                  <a:gd name="T17" fmla="*/ 33 h 189"/>
                  <a:gd name="T18" fmla="*/ 165 w 165"/>
                  <a:gd name="T19" fmla="*/ 26 h 189"/>
                  <a:gd name="T20" fmla="*/ 164 w 165"/>
                  <a:gd name="T21" fmla="*/ 21 h 189"/>
                  <a:gd name="T22" fmla="*/ 163 w 165"/>
                  <a:gd name="T23" fmla="*/ 20 h 189"/>
                  <a:gd name="T24" fmla="*/ 146 w 165"/>
                  <a:gd name="T25" fmla="*/ 3 h 189"/>
                  <a:gd name="T26" fmla="*/ 135 w 165"/>
                  <a:gd name="T27" fmla="*/ 3 h 189"/>
                  <a:gd name="T28" fmla="*/ 135 w 165"/>
                  <a:gd name="T29" fmla="*/ 14 h 189"/>
                  <a:gd name="T30" fmla="*/ 139 w 165"/>
                  <a:gd name="T31" fmla="*/ 19 h 189"/>
                  <a:gd name="T32" fmla="*/ 0 w 165"/>
                  <a:gd name="T33" fmla="*/ 179 h 189"/>
                  <a:gd name="T34" fmla="*/ 0 w 165"/>
                  <a:gd name="T35" fmla="*/ 181 h 189"/>
                  <a:gd name="T36" fmla="*/ 8 w 165"/>
                  <a:gd name="T37" fmla="*/ 189 h 189"/>
                  <a:gd name="T38" fmla="*/ 8 w 165"/>
                  <a:gd name="T39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5" h="189">
                    <a:moveTo>
                      <a:pt x="8" y="189"/>
                    </a:moveTo>
                    <a:cubicBezTo>
                      <a:pt x="12" y="189"/>
                      <a:pt x="16" y="185"/>
                      <a:pt x="16" y="181"/>
                    </a:cubicBezTo>
                    <a:cubicBezTo>
                      <a:pt x="16" y="179"/>
                      <a:pt x="16" y="179"/>
                      <a:pt x="16" y="179"/>
                    </a:cubicBezTo>
                    <a:cubicBezTo>
                      <a:pt x="16" y="106"/>
                      <a:pt x="68" y="46"/>
                      <a:pt x="136" y="35"/>
                    </a:cubicBezTo>
                    <a:cubicBezTo>
                      <a:pt x="135" y="37"/>
                      <a:pt x="135" y="37"/>
                      <a:pt x="135" y="37"/>
                    </a:cubicBezTo>
                    <a:cubicBezTo>
                      <a:pt x="131" y="40"/>
                      <a:pt x="132" y="45"/>
                      <a:pt x="135" y="48"/>
                    </a:cubicBezTo>
                    <a:cubicBezTo>
                      <a:pt x="136" y="50"/>
                      <a:pt x="138" y="50"/>
                      <a:pt x="140" y="50"/>
                    </a:cubicBezTo>
                    <a:cubicBezTo>
                      <a:pt x="142" y="50"/>
                      <a:pt x="144" y="50"/>
                      <a:pt x="146" y="48"/>
                    </a:cubicBezTo>
                    <a:cubicBezTo>
                      <a:pt x="161" y="33"/>
                      <a:pt x="161" y="33"/>
                      <a:pt x="161" y="33"/>
                    </a:cubicBezTo>
                    <a:cubicBezTo>
                      <a:pt x="163" y="31"/>
                      <a:pt x="165" y="29"/>
                      <a:pt x="165" y="26"/>
                    </a:cubicBezTo>
                    <a:cubicBezTo>
                      <a:pt x="165" y="24"/>
                      <a:pt x="164" y="22"/>
                      <a:pt x="164" y="21"/>
                    </a:cubicBezTo>
                    <a:cubicBezTo>
                      <a:pt x="163" y="21"/>
                      <a:pt x="163" y="20"/>
                      <a:pt x="163" y="20"/>
                    </a:cubicBezTo>
                    <a:cubicBezTo>
                      <a:pt x="146" y="3"/>
                      <a:pt x="146" y="3"/>
                      <a:pt x="146" y="3"/>
                    </a:cubicBezTo>
                    <a:cubicBezTo>
                      <a:pt x="143" y="0"/>
                      <a:pt x="138" y="0"/>
                      <a:pt x="135" y="3"/>
                    </a:cubicBezTo>
                    <a:cubicBezTo>
                      <a:pt x="132" y="6"/>
                      <a:pt x="131" y="11"/>
                      <a:pt x="135" y="14"/>
                    </a:cubicBezTo>
                    <a:cubicBezTo>
                      <a:pt x="139" y="19"/>
                      <a:pt x="139" y="19"/>
                      <a:pt x="139" y="19"/>
                    </a:cubicBezTo>
                    <a:cubicBezTo>
                      <a:pt x="61" y="28"/>
                      <a:pt x="0" y="96"/>
                      <a:pt x="0" y="179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85"/>
                      <a:pt x="3" y="189"/>
                      <a:pt x="8" y="189"/>
                    </a:cubicBezTo>
                    <a:cubicBezTo>
                      <a:pt x="8" y="189"/>
                      <a:pt x="8" y="189"/>
                      <a:pt x="8" y="18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30" name="Freeform 32">
                <a:extLst>
                  <a:ext uri="{FF2B5EF4-FFF2-40B4-BE49-F238E27FC236}">
                    <a16:creationId xmlns:a16="http://schemas.microsoft.com/office/drawing/2014/main" id="{9E9C0414-C211-4461-9F06-31F87EA98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0" y="2157"/>
                <a:ext cx="45" cy="43"/>
              </a:xfrm>
              <a:custGeom>
                <a:avLst/>
                <a:gdLst>
                  <a:gd name="T0" fmla="*/ 15 w 19"/>
                  <a:gd name="T1" fmla="*/ 4 h 18"/>
                  <a:gd name="T2" fmla="*/ 13 w 19"/>
                  <a:gd name="T3" fmla="*/ 3 h 18"/>
                  <a:gd name="T4" fmla="*/ 2 w 19"/>
                  <a:gd name="T5" fmla="*/ 5 h 18"/>
                  <a:gd name="T6" fmla="*/ 4 w 19"/>
                  <a:gd name="T7" fmla="*/ 16 h 18"/>
                  <a:gd name="T8" fmla="*/ 6 w 19"/>
                  <a:gd name="T9" fmla="*/ 17 h 18"/>
                  <a:gd name="T10" fmla="*/ 10 w 19"/>
                  <a:gd name="T11" fmla="*/ 18 h 18"/>
                  <a:gd name="T12" fmla="*/ 17 w 19"/>
                  <a:gd name="T13" fmla="*/ 15 h 18"/>
                  <a:gd name="T14" fmla="*/ 15 w 19"/>
                  <a:gd name="T15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8">
                    <a:moveTo>
                      <a:pt x="15" y="4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0" y="0"/>
                      <a:pt x="5" y="1"/>
                      <a:pt x="2" y="5"/>
                    </a:cubicBezTo>
                    <a:cubicBezTo>
                      <a:pt x="0" y="8"/>
                      <a:pt x="1" y="13"/>
                      <a:pt x="4" y="16"/>
                    </a:cubicBezTo>
                    <a:cubicBezTo>
                      <a:pt x="5" y="16"/>
                      <a:pt x="5" y="17"/>
                      <a:pt x="6" y="17"/>
                    </a:cubicBezTo>
                    <a:cubicBezTo>
                      <a:pt x="7" y="18"/>
                      <a:pt x="9" y="18"/>
                      <a:pt x="10" y="18"/>
                    </a:cubicBezTo>
                    <a:cubicBezTo>
                      <a:pt x="13" y="18"/>
                      <a:pt x="16" y="17"/>
                      <a:pt x="17" y="15"/>
                    </a:cubicBezTo>
                    <a:cubicBezTo>
                      <a:pt x="19" y="11"/>
                      <a:pt x="18" y="6"/>
                      <a:pt x="1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31" name="Freeform 33">
                <a:extLst>
                  <a:ext uri="{FF2B5EF4-FFF2-40B4-BE49-F238E27FC236}">
                    <a16:creationId xmlns:a16="http://schemas.microsoft.com/office/drawing/2014/main" id="{E8021C2C-CC0E-4644-830E-2F4079B58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" y="2111"/>
                <a:ext cx="45" cy="43"/>
              </a:xfrm>
              <a:custGeom>
                <a:avLst/>
                <a:gdLst>
                  <a:gd name="T0" fmla="*/ 14 w 19"/>
                  <a:gd name="T1" fmla="*/ 3 h 18"/>
                  <a:gd name="T2" fmla="*/ 3 w 19"/>
                  <a:gd name="T3" fmla="*/ 3 h 18"/>
                  <a:gd name="T4" fmla="*/ 3 w 19"/>
                  <a:gd name="T5" fmla="*/ 15 h 18"/>
                  <a:gd name="T6" fmla="*/ 4 w 19"/>
                  <a:gd name="T7" fmla="*/ 16 h 18"/>
                  <a:gd name="T8" fmla="*/ 10 w 19"/>
                  <a:gd name="T9" fmla="*/ 18 h 18"/>
                  <a:gd name="T10" fmla="*/ 16 w 19"/>
                  <a:gd name="T11" fmla="*/ 16 h 18"/>
                  <a:gd name="T12" fmla="*/ 16 w 19"/>
                  <a:gd name="T13" fmla="*/ 5 h 18"/>
                  <a:gd name="T14" fmla="*/ 14 w 19"/>
                  <a:gd name="T1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8">
                    <a:moveTo>
                      <a:pt x="14" y="3"/>
                    </a:moveTo>
                    <a:cubicBezTo>
                      <a:pt x="11" y="0"/>
                      <a:pt x="6" y="0"/>
                      <a:pt x="3" y="3"/>
                    </a:cubicBezTo>
                    <a:cubicBezTo>
                      <a:pt x="0" y="6"/>
                      <a:pt x="0" y="11"/>
                      <a:pt x="3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8"/>
                      <a:pt x="8" y="18"/>
                      <a:pt x="10" y="18"/>
                    </a:cubicBezTo>
                    <a:cubicBezTo>
                      <a:pt x="12" y="18"/>
                      <a:pt x="14" y="18"/>
                      <a:pt x="16" y="16"/>
                    </a:cubicBezTo>
                    <a:cubicBezTo>
                      <a:pt x="19" y="13"/>
                      <a:pt x="19" y="8"/>
                      <a:pt x="16" y="5"/>
                    </a:cubicBezTo>
                    <a:lnTo>
                      <a:pt x="14" y="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32" name="Freeform 34">
                <a:extLst>
                  <a:ext uri="{FF2B5EF4-FFF2-40B4-BE49-F238E27FC236}">
                    <a16:creationId xmlns:a16="http://schemas.microsoft.com/office/drawing/2014/main" id="{D494170C-40C5-4A75-AEA9-06CB7B50AE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" y="2190"/>
                <a:ext cx="48" cy="43"/>
              </a:xfrm>
              <a:custGeom>
                <a:avLst/>
                <a:gdLst>
                  <a:gd name="T0" fmla="*/ 14 w 20"/>
                  <a:gd name="T1" fmla="*/ 3 h 18"/>
                  <a:gd name="T2" fmla="*/ 12 w 20"/>
                  <a:gd name="T3" fmla="*/ 2 h 18"/>
                  <a:gd name="T4" fmla="*/ 2 w 20"/>
                  <a:gd name="T5" fmla="*/ 6 h 18"/>
                  <a:gd name="T6" fmla="*/ 6 w 20"/>
                  <a:gd name="T7" fmla="*/ 17 h 18"/>
                  <a:gd name="T8" fmla="*/ 8 w 20"/>
                  <a:gd name="T9" fmla="*/ 18 h 18"/>
                  <a:gd name="T10" fmla="*/ 11 w 20"/>
                  <a:gd name="T11" fmla="*/ 18 h 18"/>
                  <a:gd name="T12" fmla="*/ 18 w 20"/>
                  <a:gd name="T13" fmla="*/ 13 h 18"/>
                  <a:gd name="T14" fmla="*/ 14 w 20"/>
                  <a:gd name="T1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8">
                    <a:moveTo>
                      <a:pt x="14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8" y="0"/>
                      <a:pt x="3" y="2"/>
                      <a:pt x="2" y="6"/>
                    </a:cubicBezTo>
                    <a:cubicBezTo>
                      <a:pt x="0" y="10"/>
                      <a:pt x="2" y="15"/>
                      <a:pt x="6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10" y="18"/>
                      <a:pt x="11" y="18"/>
                    </a:cubicBezTo>
                    <a:cubicBezTo>
                      <a:pt x="14" y="18"/>
                      <a:pt x="17" y="16"/>
                      <a:pt x="18" y="13"/>
                    </a:cubicBezTo>
                    <a:cubicBezTo>
                      <a:pt x="20" y="9"/>
                      <a:pt x="18" y="4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33" name="Freeform 35">
                <a:extLst>
                  <a:ext uri="{FF2B5EF4-FFF2-40B4-BE49-F238E27FC236}">
                    <a16:creationId xmlns:a16="http://schemas.microsoft.com/office/drawing/2014/main" id="{31F3A654-9056-4979-A7A9-8EA8E61E7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1" y="1645"/>
                <a:ext cx="45" cy="45"/>
              </a:xfrm>
              <a:custGeom>
                <a:avLst/>
                <a:gdLst>
                  <a:gd name="T0" fmla="*/ 4 w 19"/>
                  <a:gd name="T1" fmla="*/ 15 h 19"/>
                  <a:gd name="T2" fmla="*/ 10 w 19"/>
                  <a:gd name="T3" fmla="*/ 19 h 19"/>
                  <a:gd name="T4" fmla="*/ 15 w 19"/>
                  <a:gd name="T5" fmla="*/ 17 h 19"/>
                  <a:gd name="T6" fmla="*/ 17 w 19"/>
                  <a:gd name="T7" fmla="*/ 6 h 19"/>
                  <a:gd name="T8" fmla="*/ 16 w 19"/>
                  <a:gd name="T9" fmla="*/ 4 h 19"/>
                  <a:gd name="T10" fmla="*/ 5 w 19"/>
                  <a:gd name="T11" fmla="*/ 2 h 19"/>
                  <a:gd name="T12" fmla="*/ 2 w 19"/>
                  <a:gd name="T13" fmla="*/ 13 h 19"/>
                  <a:gd name="T14" fmla="*/ 4 w 19"/>
                  <a:gd name="T15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9">
                    <a:moveTo>
                      <a:pt x="4" y="15"/>
                    </a:moveTo>
                    <a:cubicBezTo>
                      <a:pt x="5" y="17"/>
                      <a:pt x="8" y="19"/>
                      <a:pt x="10" y="19"/>
                    </a:cubicBezTo>
                    <a:cubicBezTo>
                      <a:pt x="12" y="19"/>
                      <a:pt x="13" y="18"/>
                      <a:pt x="15" y="17"/>
                    </a:cubicBezTo>
                    <a:cubicBezTo>
                      <a:pt x="18" y="15"/>
                      <a:pt x="19" y="10"/>
                      <a:pt x="17" y="6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3" y="1"/>
                      <a:pt x="8" y="0"/>
                      <a:pt x="5" y="2"/>
                    </a:cubicBezTo>
                    <a:cubicBezTo>
                      <a:pt x="1" y="5"/>
                      <a:pt x="0" y="10"/>
                      <a:pt x="2" y="13"/>
                    </a:cubicBezTo>
                    <a:lnTo>
                      <a:pt x="4" y="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34" name="Freeform 36">
                <a:extLst>
                  <a:ext uri="{FF2B5EF4-FFF2-40B4-BE49-F238E27FC236}">
                    <a16:creationId xmlns:a16="http://schemas.microsoft.com/office/drawing/2014/main" id="{B91FDDE5-8970-471A-BEDB-9335D2F03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4" y="1707"/>
                <a:ext cx="46" cy="45"/>
              </a:xfrm>
              <a:custGeom>
                <a:avLst/>
                <a:gdLst>
                  <a:gd name="T0" fmla="*/ 2 w 19"/>
                  <a:gd name="T1" fmla="*/ 12 h 19"/>
                  <a:gd name="T2" fmla="*/ 3 w 19"/>
                  <a:gd name="T3" fmla="*/ 14 h 19"/>
                  <a:gd name="T4" fmla="*/ 10 w 19"/>
                  <a:gd name="T5" fmla="*/ 19 h 19"/>
                  <a:gd name="T6" fmla="*/ 13 w 19"/>
                  <a:gd name="T7" fmla="*/ 19 h 19"/>
                  <a:gd name="T8" fmla="*/ 18 w 19"/>
                  <a:gd name="T9" fmla="*/ 8 h 19"/>
                  <a:gd name="T10" fmla="*/ 17 w 19"/>
                  <a:gd name="T11" fmla="*/ 6 h 19"/>
                  <a:gd name="T12" fmla="*/ 6 w 19"/>
                  <a:gd name="T13" fmla="*/ 2 h 19"/>
                  <a:gd name="T14" fmla="*/ 2 w 19"/>
                  <a:gd name="T1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9">
                    <a:moveTo>
                      <a:pt x="2" y="12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4" y="17"/>
                      <a:pt x="7" y="19"/>
                      <a:pt x="10" y="19"/>
                    </a:cubicBezTo>
                    <a:cubicBezTo>
                      <a:pt x="11" y="19"/>
                      <a:pt x="12" y="19"/>
                      <a:pt x="13" y="19"/>
                    </a:cubicBezTo>
                    <a:cubicBezTo>
                      <a:pt x="17" y="17"/>
                      <a:pt x="19" y="12"/>
                      <a:pt x="18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5" y="2"/>
                      <a:pt x="10" y="0"/>
                      <a:pt x="6" y="2"/>
                    </a:cubicBezTo>
                    <a:cubicBezTo>
                      <a:pt x="2" y="4"/>
                      <a:pt x="0" y="8"/>
                      <a:pt x="2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35" name="Freeform 37">
                <a:extLst>
                  <a:ext uri="{FF2B5EF4-FFF2-40B4-BE49-F238E27FC236}">
                    <a16:creationId xmlns:a16="http://schemas.microsoft.com/office/drawing/2014/main" id="{52192F72-8C8B-4ADB-B106-78A259696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6" y="1776"/>
                <a:ext cx="43" cy="46"/>
              </a:xfrm>
              <a:custGeom>
                <a:avLst/>
                <a:gdLst>
                  <a:gd name="T0" fmla="*/ 1 w 18"/>
                  <a:gd name="T1" fmla="*/ 10 h 19"/>
                  <a:gd name="T2" fmla="*/ 2 w 18"/>
                  <a:gd name="T3" fmla="*/ 12 h 19"/>
                  <a:gd name="T4" fmla="*/ 10 w 18"/>
                  <a:gd name="T5" fmla="*/ 19 h 19"/>
                  <a:gd name="T6" fmla="*/ 11 w 18"/>
                  <a:gd name="T7" fmla="*/ 19 h 19"/>
                  <a:gd name="T8" fmla="*/ 17 w 18"/>
                  <a:gd name="T9" fmla="*/ 9 h 19"/>
                  <a:gd name="T10" fmla="*/ 17 w 18"/>
                  <a:gd name="T11" fmla="*/ 7 h 19"/>
                  <a:gd name="T12" fmla="*/ 8 w 18"/>
                  <a:gd name="T13" fmla="*/ 1 h 19"/>
                  <a:gd name="T14" fmla="*/ 1 w 18"/>
                  <a:gd name="T1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19">
                    <a:moveTo>
                      <a:pt x="1" y="10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6"/>
                      <a:pt x="6" y="19"/>
                      <a:pt x="10" y="19"/>
                    </a:cubicBezTo>
                    <a:cubicBezTo>
                      <a:pt x="10" y="19"/>
                      <a:pt x="11" y="19"/>
                      <a:pt x="11" y="19"/>
                    </a:cubicBezTo>
                    <a:cubicBezTo>
                      <a:pt x="15" y="18"/>
                      <a:pt x="18" y="14"/>
                      <a:pt x="17" y="9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3"/>
                      <a:pt x="12" y="0"/>
                      <a:pt x="8" y="1"/>
                    </a:cubicBezTo>
                    <a:cubicBezTo>
                      <a:pt x="3" y="2"/>
                      <a:pt x="0" y="6"/>
                      <a:pt x="1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36" name="Freeform 38">
                <a:extLst>
                  <a:ext uri="{FF2B5EF4-FFF2-40B4-BE49-F238E27FC236}">
                    <a16:creationId xmlns:a16="http://schemas.microsoft.com/office/drawing/2014/main" id="{520AAF22-242D-41C4-BEAE-7AA653886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8" y="1492"/>
                <a:ext cx="46" cy="40"/>
              </a:xfrm>
              <a:custGeom>
                <a:avLst/>
                <a:gdLst>
                  <a:gd name="T0" fmla="*/ 7 w 19"/>
                  <a:gd name="T1" fmla="*/ 17 h 17"/>
                  <a:gd name="T2" fmla="*/ 9 w 19"/>
                  <a:gd name="T3" fmla="*/ 17 h 17"/>
                  <a:gd name="T4" fmla="*/ 10 w 19"/>
                  <a:gd name="T5" fmla="*/ 17 h 17"/>
                  <a:gd name="T6" fmla="*/ 18 w 19"/>
                  <a:gd name="T7" fmla="*/ 11 h 17"/>
                  <a:gd name="T8" fmla="*/ 12 w 19"/>
                  <a:gd name="T9" fmla="*/ 1 h 17"/>
                  <a:gd name="T10" fmla="*/ 10 w 19"/>
                  <a:gd name="T11" fmla="*/ 1 h 17"/>
                  <a:gd name="T12" fmla="*/ 1 w 19"/>
                  <a:gd name="T13" fmla="*/ 8 h 17"/>
                  <a:gd name="T14" fmla="*/ 7 w 19"/>
                  <a:gd name="T1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7">
                    <a:moveTo>
                      <a:pt x="7" y="17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10" y="17"/>
                      <a:pt x="10" y="17"/>
                    </a:cubicBezTo>
                    <a:cubicBezTo>
                      <a:pt x="14" y="17"/>
                      <a:pt x="17" y="15"/>
                      <a:pt x="18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5" y="0"/>
                      <a:pt x="1" y="3"/>
                      <a:pt x="1" y="8"/>
                    </a:cubicBezTo>
                    <a:cubicBezTo>
                      <a:pt x="0" y="12"/>
                      <a:pt x="3" y="16"/>
                      <a:pt x="7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37" name="Freeform 39">
                <a:extLst>
                  <a:ext uri="{FF2B5EF4-FFF2-40B4-BE49-F238E27FC236}">
                    <a16:creationId xmlns:a16="http://schemas.microsoft.com/office/drawing/2014/main" id="{E2229758-5525-49F0-8963-2911A8BB7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5" y="1590"/>
                <a:ext cx="46" cy="43"/>
              </a:xfrm>
              <a:custGeom>
                <a:avLst/>
                <a:gdLst>
                  <a:gd name="T0" fmla="*/ 5 w 19"/>
                  <a:gd name="T1" fmla="*/ 16 h 18"/>
                  <a:gd name="T2" fmla="*/ 10 w 19"/>
                  <a:gd name="T3" fmla="*/ 18 h 18"/>
                  <a:gd name="T4" fmla="*/ 16 w 19"/>
                  <a:gd name="T5" fmla="*/ 16 h 18"/>
                  <a:gd name="T6" fmla="*/ 16 w 19"/>
                  <a:gd name="T7" fmla="*/ 5 h 18"/>
                  <a:gd name="T8" fmla="*/ 15 w 19"/>
                  <a:gd name="T9" fmla="*/ 3 h 18"/>
                  <a:gd name="T10" fmla="*/ 3 w 19"/>
                  <a:gd name="T11" fmla="*/ 3 h 18"/>
                  <a:gd name="T12" fmla="*/ 3 w 19"/>
                  <a:gd name="T13" fmla="*/ 15 h 18"/>
                  <a:gd name="T14" fmla="*/ 5 w 19"/>
                  <a:gd name="T15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8">
                    <a:moveTo>
                      <a:pt x="5" y="16"/>
                    </a:moveTo>
                    <a:cubicBezTo>
                      <a:pt x="6" y="17"/>
                      <a:pt x="8" y="18"/>
                      <a:pt x="10" y="18"/>
                    </a:cubicBezTo>
                    <a:cubicBezTo>
                      <a:pt x="12" y="18"/>
                      <a:pt x="14" y="17"/>
                      <a:pt x="16" y="16"/>
                    </a:cubicBezTo>
                    <a:cubicBezTo>
                      <a:pt x="19" y="13"/>
                      <a:pt x="19" y="8"/>
                      <a:pt x="16" y="5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1" y="0"/>
                      <a:pt x="6" y="0"/>
                      <a:pt x="3" y="3"/>
                    </a:cubicBezTo>
                    <a:cubicBezTo>
                      <a:pt x="0" y="6"/>
                      <a:pt x="0" y="11"/>
                      <a:pt x="3" y="15"/>
                    </a:cubicBezTo>
                    <a:lnTo>
                      <a:pt x="5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38" name="Freeform 40">
                <a:extLst>
                  <a:ext uri="{FF2B5EF4-FFF2-40B4-BE49-F238E27FC236}">
                    <a16:creationId xmlns:a16="http://schemas.microsoft.com/office/drawing/2014/main" id="{3560E93B-624D-454F-A182-A7D02EC0D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0" y="1544"/>
                <a:ext cx="45" cy="43"/>
              </a:xfrm>
              <a:custGeom>
                <a:avLst/>
                <a:gdLst>
                  <a:gd name="T0" fmla="*/ 4 w 19"/>
                  <a:gd name="T1" fmla="*/ 16 h 18"/>
                  <a:gd name="T2" fmla="*/ 6 w 19"/>
                  <a:gd name="T3" fmla="*/ 17 h 18"/>
                  <a:gd name="T4" fmla="*/ 10 w 19"/>
                  <a:gd name="T5" fmla="*/ 18 h 18"/>
                  <a:gd name="T6" fmla="*/ 17 w 19"/>
                  <a:gd name="T7" fmla="*/ 15 h 18"/>
                  <a:gd name="T8" fmla="*/ 15 w 19"/>
                  <a:gd name="T9" fmla="*/ 3 h 18"/>
                  <a:gd name="T10" fmla="*/ 13 w 19"/>
                  <a:gd name="T11" fmla="*/ 2 h 18"/>
                  <a:gd name="T12" fmla="*/ 2 w 19"/>
                  <a:gd name="T13" fmla="*/ 5 h 18"/>
                  <a:gd name="T14" fmla="*/ 4 w 19"/>
                  <a:gd name="T15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8">
                    <a:moveTo>
                      <a:pt x="4" y="16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7" y="18"/>
                      <a:pt x="9" y="18"/>
                      <a:pt x="10" y="18"/>
                    </a:cubicBezTo>
                    <a:cubicBezTo>
                      <a:pt x="13" y="18"/>
                      <a:pt x="15" y="17"/>
                      <a:pt x="17" y="15"/>
                    </a:cubicBezTo>
                    <a:cubicBezTo>
                      <a:pt x="19" y="11"/>
                      <a:pt x="19" y="6"/>
                      <a:pt x="15" y="3"/>
                    </a:cubicBezTo>
                    <a:cubicBezTo>
                      <a:pt x="14" y="3"/>
                      <a:pt x="14" y="3"/>
                      <a:pt x="13" y="2"/>
                    </a:cubicBezTo>
                    <a:cubicBezTo>
                      <a:pt x="9" y="0"/>
                      <a:pt x="4" y="1"/>
                      <a:pt x="2" y="5"/>
                    </a:cubicBezTo>
                    <a:cubicBezTo>
                      <a:pt x="0" y="8"/>
                      <a:pt x="1" y="13"/>
                      <a:pt x="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  <p:sp>
            <p:nvSpPr>
              <p:cNvPr id="539" name="Freeform 41">
                <a:extLst>
                  <a:ext uri="{FF2B5EF4-FFF2-40B4-BE49-F238E27FC236}">
                    <a16:creationId xmlns:a16="http://schemas.microsoft.com/office/drawing/2014/main" id="{D5A26E9F-BAA6-4B39-9974-08091C835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5" y="1511"/>
                <a:ext cx="48" cy="43"/>
              </a:xfrm>
              <a:custGeom>
                <a:avLst/>
                <a:gdLst>
                  <a:gd name="T0" fmla="*/ 6 w 20"/>
                  <a:gd name="T1" fmla="*/ 17 h 18"/>
                  <a:gd name="T2" fmla="*/ 8 w 20"/>
                  <a:gd name="T3" fmla="*/ 17 h 18"/>
                  <a:gd name="T4" fmla="*/ 11 w 20"/>
                  <a:gd name="T5" fmla="*/ 18 h 18"/>
                  <a:gd name="T6" fmla="*/ 18 w 20"/>
                  <a:gd name="T7" fmla="*/ 13 h 18"/>
                  <a:gd name="T8" fmla="*/ 14 w 20"/>
                  <a:gd name="T9" fmla="*/ 2 h 18"/>
                  <a:gd name="T10" fmla="*/ 12 w 20"/>
                  <a:gd name="T11" fmla="*/ 2 h 18"/>
                  <a:gd name="T12" fmla="*/ 2 w 20"/>
                  <a:gd name="T13" fmla="*/ 6 h 18"/>
                  <a:gd name="T14" fmla="*/ 6 w 20"/>
                  <a:gd name="T15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8">
                    <a:moveTo>
                      <a:pt x="6" y="17"/>
                    </a:moveTo>
                    <a:cubicBezTo>
                      <a:pt x="8" y="17"/>
                      <a:pt x="8" y="17"/>
                      <a:pt x="8" y="17"/>
                    </a:cubicBezTo>
                    <a:cubicBezTo>
                      <a:pt x="9" y="18"/>
                      <a:pt x="10" y="18"/>
                      <a:pt x="11" y="18"/>
                    </a:cubicBezTo>
                    <a:cubicBezTo>
                      <a:pt x="14" y="18"/>
                      <a:pt x="17" y="16"/>
                      <a:pt x="18" y="13"/>
                    </a:cubicBezTo>
                    <a:cubicBezTo>
                      <a:pt x="20" y="9"/>
                      <a:pt x="18" y="4"/>
                      <a:pt x="14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8" y="0"/>
                      <a:pt x="3" y="2"/>
                      <a:pt x="2" y="6"/>
                    </a:cubicBezTo>
                    <a:cubicBezTo>
                      <a:pt x="0" y="10"/>
                      <a:pt x="2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3938" tIns="36969" rIns="73938" bIns="3696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1456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F3250FC5-4147-4090-8242-C16C42B22C74}"/>
              </a:ext>
            </a:extLst>
          </p:cNvPr>
          <p:cNvGrpSpPr/>
          <p:nvPr/>
        </p:nvGrpSpPr>
        <p:grpSpPr>
          <a:xfrm>
            <a:off x="384157" y="1842526"/>
            <a:ext cx="699804" cy="410041"/>
            <a:chOff x="412750" y="2015843"/>
            <a:chExt cx="669290" cy="402355"/>
          </a:xfrm>
        </p:grpSpPr>
        <p:cxnSp>
          <p:nvCxnSpPr>
            <p:cNvPr id="90" name="직선 연결선 89">
              <a:extLst>
                <a:ext uri="{FF2B5EF4-FFF2-40B4-BE49-F238E27FC236}">
                  <a16:creationId xmlns:a16="http://schemas.microsoft.com/office/drawing/2014/main" id="{2EE17331-8182-4C0E-8246-428AFF1F922E}"/>
                </a:ext>
              </a:extLst>
            </p:cNvPr>
            <p:cNvCxnSpPr/>
            <p:nvPr/>
          </p:nvCxnSpPr>
          <p:spPr>
            <a:xfrm>
              <a:off x="412750" y="2015843"/>
              <a:ext cx="669290" cy="0"/>
            </a:xfrm>
            <a:prstGeom prst="line">
              <a:avLst/>
            </a:prstGeom>
            <a:ln w="38100">
              <a:solidFill>
                <a:srgbClr val="1C64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863CFCF-60E8-4FE0-A8F5-5F250F07EC96}"/>
                </a:ext>
              </a:extLst>
            </p:cNvPr>
            <p:cNvSpPr txBox="1"/>
            <p:nvPr/>
          </p:nvSpPr>
          <p:spPr>
            <a:xfrm>
              <a:off x="440618" y="2085990"/>
              <a:ext cx="613549" cy="33220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600" b="1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Goal</a:t>
              </a: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7576904D-292A-46F9-BA9F-04F604DBB129}"/>
              </a:ext>
            </a:extLst>
          </p:cNvPr>
          <p:cNvGrpSpPr/>
          <p:nvPr/>
        </p:nvGrpSpPr>
        <p:grpSpPr>
          <a:xfrm>
            <a:off x="1114949" y="1802860"/>
            <a:ext cx="8139870" cy="698406"/>
            <a:chOff x="1114949" y="1802860"/>
            <a:chExt cx="8139870" cy="698406"/>
          </a:xfrm>
        </p:grpSpPr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38DBB570-0559-45F6-8297-A2C9617B709C}"/>
                </a:ext>
              </a:extLst>
            </p:cNvPr>
            <p:cNvSpPr txBox="1"/>
            <p:nvPr/>
          </p:nvSpPr>
          <p:spPr>
            <a:xfrm>
              <a:off x="1461331" y="1829287"/>
              <a:ext cx="7443897" cy="671979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00"/>
                </a:spcBef>
              </a:pPr>
              <a:r>
                <a:rPr lang="en-US" altLang="ko-KR" b="1" spc="-4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World’s 1</a:t>
              </a:r>
              <a:r>
                <a:rPr lang="en-US" altLang="ko-KR" b="1" spc="-40" baseline="3000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st</a:t>
              </a:r>
              <a:r>
                <a:rPr lang="en-US" altLang="ko-KR" b="1" spc="-4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6G commercialization:</a:t>
              </a:r>
              <a:r>
                <a:rPr lang="ko-KR" altLang="en-US" b="1" spc="-4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 </a:t>
              </a:r>
              <a:endParaRPr lang="en-US" altLang="ko-KR" b="1" spc="-4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  <a:p>
              <a:pPr algn="ctr">
                <a:spcBef>
                  <a:spcPts val="200"/>
                </a:spcBef>
              </a:pPr>
              <a:r>
                <a:rPr lang="en-US" altLang="ko-KR" b="1" spc="-4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rgbClr val="1C64B4"/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Securing core technology, laying a basis to lead the global 6G market</a:t>
              </a:r>
              <a:endParaRPr lang="ko-KR" altLang="en-US" b="1" spc="-4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C64B4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6E20641-C552-4382-9027-3CE208E98A9F}"/>
                </a:ext>
              </a:extLst>
            </p:cNvPr>
            <p:cNvSpPr txBox="1"/>
            <p:nvPr/>
          </p:nvSpPr>
          <p:spPr>
            <a:xfrm>
              <a:off x="1114949" y="1802860"/>
              <a:ext cx="410369" cy="6463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00"/>
                </a:spcBef>
              </a:pPr>
              <a:r>
                <a:rPr lang="en-US" altLang="ko-KR" sz="3600" b="1" spc="-4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“</a:t>
              </a:r>
              <a:endParaRPr lang="ko-KR" altLang="en-US" sz="3600" b="1" spc="-4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222C872-2D0A-46E5-89F6-388D183A9C7B}"/>
                </a:ext>
              </a:extLst>
            </p:cNvPr>
            <p:cNvSpPr txBox="1"/>
            <p:nvPr/>
          </p:nvSpPr>
          <p:spPr>
            <a:xfrm>
              <a:off x="8844450" y="1802860"/>
              <a:ext cx="410369" cy="6463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200"/>
                </a:spcBef>
              </a:pPr>
              <a:r>
                <a:rPr lang="en-US" altLang="ko-KR" sz="3600" b="1" spc="-40" dirty="0">
                  <a:ln>
                    <a:solidFill>
                      <a:schemeClr val="tx1">
                        <a:alpha val="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나눔바른고딕" panose="020B0603020101020101" pitchFamily="50" charset="-127"/>
                  <a:cs typeface="Arial" panose="020B0604020202020204" pitchFamily="34" charset="0"/>
                </a:rPr>
                <a:t>”</a:t>
              </a:r>
              <a:endParaRPr lang="ko-KR" altLang="en-US" sz="3600" b="1" spc="-4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CC0B9AFB-67C7-499E-BFB2-81D54A707E50}"/>
              </a:ext>
            </a:extLst>
          </p:cNvPr>
          <p:cNvSpPr txBox="1"/>
          <p:nvPr/>
        </p:nvSpPr>
        <p:spPr>
          <a:xfrm>
            <a:off x="1243933" y="4154486"/>
            <a:ext cx="2589612" cy="11592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- 6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Technologies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&amp;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10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Action Plans</a:t>
            </a:r>
            <a:endParaRPr lang="en-US" altLang="ko-KR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spcBef>
                <a:spcPts val="1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- Global joint research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&amp;</a:t>
            </a:r>
          </a:p>
          <a:p>
            <a:pPr>
              <a:spcBef>
                <a:spcPts val="100"/>
              </a:spcBef>
            </a:pP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 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Tech. exchange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-  Pilot programs of</a:t>
            </a:r>
            <a:r>
              <a:rPr lang="ko-KR" altLang="en-US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009FC6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strategic   </a:t>
            </a:r>
          </a:p>
          <a:p>
            <a:pPr>
              <a:spcBef>
                <a:spcPts val="1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  industries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C0B9AFB-67C7-499E-BFB2-81D54A707E50}"/>
              </a:ext>
            </a:extLst>
          </p:cNvPr>
          <p:cNvSpPr txBox="1"/>
          <p:nvPr/>
        </p:nvSpPr>
        <p:spPr>
          <a:xfrm>
            <a:off x="3793344" y="4210004"/>
            <a:ext cx="2667714" cy="10746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BA6EB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  - Global standards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of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BA6EB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BA6EB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   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R&amp;D achievements</a:t>
            </a: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BA6EB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  - Leadership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in global standards</a:t>
            </a:r>
          </a:p>
          <a:p>
            <a:pPr>
              <a:spcBef>
                <a:spcPts val="1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  - </a:t>
            </a:r>
            <a:r>
              <a:rPr lang="en-US" altLang="ko-KR" sz="1100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Providing Package services</a:t>
            </a:r>
          </a:p>
          <a:p>
            <a:pPr>
              <a:spcBef>
                <a:spcPts val="100"/>
              </a:spcBef>
            </a:pPr>
            <a:r>
              <a:rPr lang="en-US" altLang="ko-KR" sz="1100" b="1" dirty="0">
                <a:ln>
                  <a:solidFill>
                    <a:prstClr val="black">
                      <a:alpha val="0"/>
                    </a:prst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  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BA6EB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(R&amp;D + Standards + Patent)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009FC6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C0B9AFB-67C7-499E-BFB2-81D54A707E50}"/>
              </a:ext>
            </a:extLst>
          </p:cNvPr>
          <p:cNvSpPr txBox="1"/>
          <p:nvPr/>
        </p:nvSpPr>
        <p:spPr>
          <a:xfrm>
            <a:off x="6573204" y="4213998"/>
            <a:ext cx="2409508" cy="6662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-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C64B4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Localizing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6G core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C64B4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components /equipment</a:t>
            </a:r>
            <a:endParaRPr lang="en-US" altLang="ko-KR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rgbClr val="1C64B4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- Fostering qualified workforce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rgbClr val="1C64B4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0A7AF52-27A7-41B0-A571-1E486EB4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B18FE-46AA-4BE0-88C7-F5AF093AC2C4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86" name="화살표: 오른쪽 128">
            <a:extLst>
              <a:ext uri="{FF2B5EF4-FFF2-40B4-BE49-F238E27FC236}">
                <a16:creationId xmlns:a16="http://schemas.microsoft.com/office/drawing/2014/main" id="{C21D547B-AE22-4CBF-BB3B-5EB63ECB7487}"/>
              </a:ext>
            </a:extLst>
          </p:cNvPr>
          <p:cNvSpPr/>
          <p:nvPr/>
        </p:nvSpPr>
        <p:spPr>
          <a:xfrm>
            <a:off x="2613483" y="6304912"/>
            <a:ext cx="162867" cy="147916"/>
          </a:xfrm>
          <a:prstGeom prst="rightArrow">
            <a:avLst/>
          </a:prstGeom>
          <a:solidFill>
            <a:srgbClr val="1C6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17">
            <a:extLst>
              <a:ext uri="{FF2B5EF4-FFF2-40B4-BE49-F238E27FC236}">
                <a16:creationId xmlns:a16="http://schemas.microsoft.com/office/drawing/2014/main" id="{94FDF387-2030-4768-9681-019F19C3AF91}"/>
              </a:ext>
            </a:extLst>
          </p:cNvPr>
          <p:cNvSpPr txBox="1"/>
          <p:nvPr/>
        </p:nvSpPr>
        <p:spPr>
          <a:xfrm flipH="1">
            <a:off x="0" y="9782"/>
            <a:ext cx="1853967" cy="2616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Ⅲ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 </a:t>
            </a:r>
            <a:r>
              <a:rPr lang="en-US" altLang="ko-KR" sz="1100" b="1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Vision &amp; Strategy</a:t>
            </a:r>
            <a:endParaRPr lang="ko-KR" altLang="en-US" sz="1100" b="1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4" name="TextBox 17">
            <a:extLst>
              <a:ext uri="{FF2B5EF4-FFF2-40B4-BE49-F238E27FC236}">
                <a16:creationId xmlns:a16="http://schemas.microsoft.com/office/drawing/2014/main" id="{2B32BDA9-7DC9-4536-A26A-9B97A29EFCF5}"/>
              </a:ext>
            </a:extLst>
          </p:cNvPr>
          <p:cNvSpPr txBox="1"/>
          <p:nvPr/>
        </p:nvSpPr>
        <p:spPr>
          <a:xfrm>
            <a:off x="163726" y="6568814"/>
            <a:ext cx="3021981" cy="2000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「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Provisional R&amp;D Strategies of Future Mobile Communications</a:t>
            </a:r>
            <a:r>
              <a:rPr lang="ko-KR" altLang="en-US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」 </a:t>
            </a:r>
            <a:r>
              <a:rPr lang="en-US" altLang="ko-KR" sz="700" spc="-50" baseline="0" dirty="0">
                <a:ln>
                  <a:solidFill>
                    <a:schemeClr val="tx1">
                      <a:alpha val="0"/>
                    </a:schemeClr>
                  </a:solidFill>
                </a:ln>
                <a:solidFill>
                  <a:schemeClr val="bg2">
                    <a:lumMod val="75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to lead the 6G era</a:t>
            </a:r>
            <a:endParaRPr lang="ko-KR" altLang="en-US" sz="700" spc="-50" baseline="0" dirty="0">
              <a:ln>
                <a:solidFill>
                  <a:schemeClr val="tx1">
                    <a:alpha val="0"/>
                  </a:schemeClr>
                </a:solidFill>
              </a:ln>
              <a:solidFill>
                <a:schemeClr val="bg2">
                  <a:lumMod val="75000"/>
                </a:schemeClr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9825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5562</TotalTime>
  <Words>1928</Words>
  <Application>Microsoft Office PowerPoint</Application>
  <PresentationFormat>A4 용지(210x297mm)</PresentationFormat>
  <Paragraphs>515</Paragraphs>
  <Slides>15</Slides>
  <Notes>12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5" baseType="lpstr">
      <vt:lpstr>Calibri</vt:lpstr>
      <vt:lpstr>나눔바른고딕</vt:lpstr>
      <vt:lpstr>맑은 고딕</vt:lpstr>
      <vt:lpstr>Arial</vt:lpstr>
      <vt:lpstr>Impact</vt:lpstr>
      <vt:lpstr>휴먼엑스포</vt:lpstr>
      <vt:lpstr>KoPub돋움체 Bold</vt:lpstr>
      <vt:lpstr>Calibri Light</vt:lpstr>
      <vt:lpstr>Office 테마</vt:lpstr>
      <vt:lpstr>비트맵 이미지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sunyoung1</dc:creator>
  <cp:lastModifiedBy>user</cp:lastModifiedBy>
  <cp:revision>535</cp:revision>
  <cp:lastPrinted>2020-10-07T06:40:07Z</cp:lastPrinted>
  <dcterms:created xsi:type="dcterms:W3CDTF">2015-08-12T00:10:27Z</dcterms:created>
  <dcterms:modified xsi:type="dcterms:W3CDTF">2020-11-16T01:23:21Z</dcterms:modified>
</cp:coreProperties>
</file>